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8" r:id="rId4"/>
    <p:sldId id="258" r:id="rId5"/>
    <p:sldId id="259" r:id="rId6"/>
    <p:sldId id="260" r:id="rId7"/>
    <p:sldId id="261" r:id="rId8"/>
    <p:sldId id="262" r:id="rId9"/>
    <p:sldId id="263" r:id="rId10"/>
    <p:sldId id="280" r:id="rId11"/>
    <p:sldId id="281" r:id="rId12"/>
    <p:sldId id="264" r:id="rId13"/>
    <p:sldId id="277" r:id="rId14"/>
    <p:sldId id="283" r:id="rId15"/>
    <p:sldId id="286" r:id="rId16"/>
    <p:sldId id="287" r:id="rId17"/>
    <p:sldId id="268" r:id="rId18"/>
    <p:sldId id="266" r:id="rId19"/>
    <p:sldId id="269" r:id="rId20"/>
    <p:sldId id="276" r:id="rId21"/>
    <p:sldId id="270" r:id="rId22"/>
    <p:sldId id="278" r:id="rId23"/>
    <p:sldId id="272" r:id="rId24"/>
    <p:sldId id="273" r:id="rId25"/>
    <p:sldId id="279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35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09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C7F504-BED0-44D6-AF70-3EFA9CDA7F9F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A02F71-79E5-47C2-950B-A5E28AAA81DF}">
      <dgm:prSet phldrT="[Text]"/>
      <dgm:spPr/>
      <dgm:t>
        <a:bodyPr/>
        <a:lstStyle/>
        <a:p>
          <a:r>
            <a:rPr lang="en-US" dirty="0" smtClean="0"/>
            <a:t>Sports Medicine Professionals</a:t>
          </a:r>
          <a:endParaRPr lang="en-US" dirty="0"/>
        </a:p>
      </dgm:t>
    </dgm:pt>
    <dgm:pt modelId="{F810CF7B-E7DC-4AE6-8A45-91D9D299BCC7}" type="parTrans" cxnId="{9D0AE8F8-3AE6-4798-A86E-A0D585283726}">
      <dgm:prSet/>
      <dgm:spPr/>
      <dgm:t>
        <a:bodyPr/>
        <a:lstStyle/>
        <a:p>
          <a:endParaRPr lang="en-US"/>
        </a:p>
      </dgm:t>
    </dgm:pt>
    <dgm:pt modelId="{5096C2A0-8A46-43EB-8DA1-67E3D0715962}" type="sibTrans" cxnId="{9D0AE8F8-3AE6-4798-A86E-A0D585283726}">
      <dgm:prSet/>
      <dgm:spPr/>
      <dgm:t>
        <a:bodyPr/>
        <a:lstStyle/>
        <a:p>
          <a:endParaRPr lang="en-US"/>
        </a:p>
      </dgm:t>
    </dgm:pt>
    <dgm:pt modelId="{DC34929C-4C31-4274-AAAA-5DB0EF087F4A}">
      <dgm:prSet phldrT="[Text]"/>
      <dgm:spPr/>
      <dgm:t>
        <a:bodyPr/>
        <a:lstStyle/>
        <a:p>
          <a:r>
            <a:rPr lang="en-US" dirty="0" smtClean="0"/>
            <a:t>Sport Science Professionals</a:t>
          </a:r>
          <a:endParaRPr lang="en-US" dirty="0"/>
        </a:p>
      </dgm:t>
    </dgm:pt>
    <dgm:pt modelId="{FE389A4F-1B59-40E3-A7A6-EBF5F5F0DB08}" type="parTrans" cxnId="{3A9F117A-75D3-42AD-A6A7-9AF975CAB589}">
      <dgm:prSet/>
      <dgm:spPr/>
      <dgm:t>
        <a:bodyPr/>
        <a:lstStyle/>
        <a:p>
          <a:endParaRPr lang="en-US"/>
        </a:p>
      </dgm:t>
    </dgm:pt>
    <dgm:pt modelId="{FE0821B7-E271-4903-90BA-4747EEBEE50D}" type="sibTrans" cxnId="{3A9F117A-75D3-42AD-A6A7-9AF975CAB589}">
      <dgm:prSet/>
      <dgm:spPr/>
      <dgm:t>
        <a:bodyPr/>
        <a:lstStyle/>
        <a:p>
          <a:endParaRPr lang="en-US"/>
        </a:p>
      </dgm:t>
    </dgm:pt>
    <dgm:pt modelId="{050B6578-197D-4C51-83CB-1E587FDD2D1F}">
      <dgm:prSet phldrT="[Text]"/>
      <dgm:spPr/>
      <dgm:t>
        <a:bodyPr/>
        <a:lstStyle/>
        <a:p>
          <a:r>
            <a:rPr lang="en-US" dirty="0" smtClean="0"/>
            <a:t>Sports Coach</a:t>
          </a:r>
          <a:endParaRPr lang="en-US" dirty="0"/>
        </a:p>
      </dgm:t>
    </dgm:pt>
    <dgm:pt modelId="{344B0E40-7849-4A43-9358-AD77E9514ABD}" type="parTrans" cxnId="{8D8D475F-1254-456C-B04B-DD61B8D307EF}">
      <dgm:prSet/>
      <dgm:spPr/>
      <dgm:t>
        <a:bodyPr/>
        <a:lstStyle/>
        <a:p>
          <a:endParaRPr lang="en-US"/>
        </a:p>
      </dgm:t>
    </dgm:pt>
    <dgm:pt modelId="{30981700-4ACC-46B2-83FB-AB5F4335D081}" type="sibTrans" cxnId="{8D8D475F-1254-456C-B04B-DD61B8D307EF}">
      <dgm:prSet/>
      <dgm:spPr/>
      <dgm:t>
        <a:bodyPr/>
        <a:lstStyle/>
        <a:p>
          <a:endParaRPr lang="en-US"/>
        </a:p>
      </dgm:t>
    </dgm:pt>
    <dgm:pt modelId="{C74994B1-1796-4F72-BFEA-783C43D47659}">
      <dgm:prSet phldrT="[Text]"/>
      <dgm:spPr/>
      <dgm:t>
        <a:bodyPr/>
        <a:lstStyle/>
        <a:p>
          <a:r>
            <a:rPr lang="en-US" dirty="0" smtClean="0"/>
            <a:t>Mom and Dad</a:t>
          </a:r>
          <a:endParaRPr lang="en-US" dirty="0"/>
        </a:p>
      </dgm:t>
    </dgm:pt>
    <dgm:pt modelId="{67717089-C65F-4DF2-9E82-2CF207026FA6}" type="parTrans" cxnId="{11F09A99-95D3-48FE-ACE2-2F6AE4EE092F}">
      <dgm:prSet/>
      <dgm:spPr/>
      <dgm:t>
        <a:bodyPr/>
        <a:lstStyle/>
        <a:p>
          <a:endParaRPr lang="en-US"/>
        </a:p>
      </dgm:t>
    </dgm:pt>
    <dgm:pt modelId="{CAB30361-42C7-41D5-A55B-B54066349C5F}" type="sibTrans" cxnId="{11F09A99-95D3-48FE-ACE2-2F6AE4EE092F}">
      <dgm:prSet/>
      <dgm:spPr/>
      <dgm:t>
        <a:bodyPr/>
        <a:lstStyle/>
        <a:p>
          <a:endParaRPr lang="en-US"/>
        </a:p>
      </dgm:t>
    </dgm:pt>
    <dgm:pt modelId="{23C24028-AF5B-4980-B207-F6122A85CFDB}" type="pres">
      <dgm:prSet presAssocID="{1AC7F504-BED0-44D6-AF70-3EFA9CDA7F9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A5A0F4-1868-4936-A56C-F76E2BAA3F3B}" type="pres">
      <dgm:prSet presAssocID="{1AC7F504-BED0-44D6-AF70-3EFA9CDA7F9F}" presName="comp1" presStyleCnt="0"/>
      <dgm:spPr/>
    </dgm:pt>
    <dgm:pt modelId="{FCC6E902-4185-439B-BB9E-14102C8306EB}" type="pres">
      <dgm:prSet presAssocID="{1AC7F504-BED0-44D6-AF70-3EFA9CDA7F9F}" presName="circle1" presStyleLbl="node1" presStyleIdx="0" presStyleCnt="4"/>
      <dgm:spPr/>
      <dgm:t>
        <a:bodyPr/>
        <a:lstStyle/>
        <a:p>
          <a:endParaRPr lang="en-US"/>
        </a:p>
      </dgm:t>
    </dgm:pt>
    <dgm:pt modelId="{809FE351-4265-4A0F-9E91-D5A21B2D1E7D}" type="pres">
      <dgm:prSet presAssocID="{1AC7F504-BED0-44D6-AF70-3EFA9CDA7F9F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79BCB0-2A72-48DA-B5E8-32B7034A7D9D}" type="pres">
      <dgm:prSet presAssocID="{1AC7F504-BED0-44D6-AF70-3EFA9CDA7F9F}" presName="comp2" presStyleCnt="0"/>
      <dgm:spPr/>
    </dgm:pt>
    <dgm:pt modelId="{C7BCCDA7-DD21-429C-B13A-AC4EC33EAB51}" type="pres">
      <dgm:prSet presAssocID="{1AC7F504-BED0-44D6-AF70-3EFA9CDA7F9F}" presName="circle2" presStyleLbl="node1" presStyleIdx="1" presStyleCnt="4"/>
      <dgm:spPr/>
      <dgm:t>
        <a:bodyPr/>
        <a:lstStyle/>
        <a:p>
          <a:endParaRPr lang="en-US"/>
        </a:p>
      </dgm:t>
    </dgm:pt>
    <dgm:pt modelId="{94430A99-139A-46AE-A5CB-69494232D2A9}" type="pres">
      <dgm:prSet presAssocID="{1AC7F504-BED0-44D6-AF70-3EFA9CDA7F9F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86B093-5996-46C0-B47F-2DF8ADF6B60A}" type="pres">
      <dgm:prSet presAssocID="{1AC7F504-BED0-44D6-AF70-3EFA9CDA7F9F}" presName="comp3" presStyleCnt="0"/>
      <dgm:spPr/>
    </dgm:pt>
    <dgm:pt modelId="{A79E35FA-6388-4630-81EB-6C2F49A25EC6}" type="pres">
      <dgm:prSet presAssocID="{1AC7F504-BED0-44D6-AF70-3EFA9CDA7F9F}" presName="circle3" presStyleLbl="node1" presStyleIdx="2" presStyleCnt="4"/>
      <dgm:spPr/>
      <dgm:t>
        <a:bodyPr/>
        <a:lstStyle/>
        <a:p>
          <a:endParaRPr lang="en-US"/>
        </a:p>
      </dgm:t>
    </dgm:pt>
    <dgm:pt modelId="{DF4DB254-EF45-4DB5-8F67-F55E94470647}" type="pres">
      <dgm:prSet presAssocID="{1AC7F504-BED0-44D6-AF70-3EFA9CDA7F9F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21FF83-B3A0-4F72-860B-308174432B05}" type="pres">
      <dgm:prSet presAssocID="{1AC7F504-BED0-44D6-AF70-3EFA9CDA7F9F}" presName="comp4" presStyleCnt="0"/>
      <dgm:spPr/>
    </dgm:pt>
    <dgm:pt modelId="{12C615F6-6082-4F06-A0C9-146C1D7AD4D1}" type="pres">
      <dgm:prSet presAssocID="{1AC7F504-BED0-44D6-AF70-3EFA9CDA7F9F}" presName="circle4" presStyleLbl="node1" presStyleIdx="3" presStyleCnt="4"/>
      <dgm:spPr/>
      <dgm:t>
        <a:bodyPr/>
        <a:lstStyle/>
        <a:p>
          <a:endParaRPr lang="en-US"/>
        </a:p>
      </dgm:t>
    </dgm:pt>
    <dgm:pt modelId="{3B27283E-0D9E-4D1F-9A05-A5CDB9A699EE}" type="pres">
      <dgm:prSet presAssocID="{1AC7F504-BED0-44D6-AF70-3EFA9CDA7F9F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9F117A-75D3-42AD-A6A7-9AF975CAB589}" srcId="{1AC7F504-BED0-44D6-AF70-3EFA9CDA7F9F}" destId="{DC34929C-4C31-4274-AAAA-5DB0EF087F4A}" srcOrd="1" destOrd="0" parTransId="{FE389A4F-1B59-40E3-A7A6-EBF5F5F0DB08}" sibTransId="{FE0821B7-E271-4903-90BA-4747EEBEE50D}"/>
    <dgm:cxn modelId="{FAB77E1A-A55D-4E57-9500-A288853193D8}" type="presOf" srcId="{050B6578-197D-4C51-83CB-1E587FDD2D1F}" destId="{A79E35FA-6388-4630-81EB-6C2F49A25EC6}" srcOrd="0" destOrd="0" presId="urn:microsoft.com/office/officeart/2005/8/layout/venn2"/>
    <dgm:cxn modelId="{91C4AD31-89BF-4E1A-AF27-6BACBDBB12D1}" type="presOf" srcId="{9CA02F71-79E5-47C2-950B-A5E28AAA81DF}" destId="{FCC6E902-4185-439B-BB9E-14102C8306EB}" srcOrd="0" destOrd="0" presId="urn:microsoft.com/office/officeart/2005/8/layout/venn2"/>
    <dgm:cxn modelId="{19A96707-E63F-4B16-AEBA-9C98DBC7E0DE}" type="presOf" srcId="{DC34929C-4C31-4274-AAAA-5DB0EF087F4A}" destId="{C7BCCDA7-DD21-429C-B13A-AC4EC33EAB51}" srcOrd="0" destOrd="0" presId="urn:microsoft.com/office/officeart/2005/8/layout/venn2"/>
    <dgm:cxn modelId="{5DA2CF3D-BD04-44C6-8C48-CDA693B6C320}" type="presOf" srcId="{C74994B1-1796-4F72-BFEA-783C43D47659}" destId="{12C615F6-6082-4F06-A0C9-146C1D7AD4D1}" srcOrd="0" destOrd="0" presId="urn:microsoft.com/office/officeart/2005/8/layout/venn2"/>
    <dgm:cxn modelId="{11F09A99-95D3-48FE-ACE2-2F6AE4EE092F}" srcId="{1AC7F504-BED0-44D6-AF70-3EFA9CDA7F9F}" destId="{C74994B1-1796-4F72-BFEA-783C43D47659}" srcOrd="3" destOrd="0" parTransId="{67717089-C65F-4DF2-9E82-2CF207026FA6}" sibTransId="{CAB30361-42C7-41D5-A55B-B54066349C5F}"/>
    <dgm:cxn modelId="{9D0AE8F8-3AE6-4798-A86E-A0D585283726}" srcId="{1AC7F504-BED0-44D6-AF70-3EFA9CDA7F9F}" destId="{9CA02F71-79E5-47C2-950B-A5E28AAA81DF}" srcOrd="0" destOrd="0" parTransId="{F810CF7B-E7DC-4AE6-8A45-91D9D299BCC7}" sibTransId="{5096C2A0-8A46-43EB-8DA1-67E3D0715962}"/>
    <dgm:cxn modelId="{576B9F3B-05B7-4050-8CA0-1B92B39ACE67}" type="presOf" srcId="{9CA02F71-79E5-47C2-950B-A5E28AAA81DF}" destId="{809FE351-4265-4A0F-9E91-D5A21B2D1E7D}" srcOrd="1" destOrd="0" presId="urn:microsoft.com/office/officeart/2005/8/layout/venn2"/>
    <dgm:cxn modelId="{8D8D475F-1254-456C-B04B-DD61B8D307EF}" srcId="{1AC7F504-BED0-44D6-AF70-3EFA9CDA7F9F}" destId="{050B6578-197D-4C51-83CB-1E587FDD2D1F}" srcOrd="2" destOrd="0" parTransId="{344B0E40-7849-4A43-9358-AD77E9514ABD}" sibTransId="{30981700-4ACC-46B2-83FB-AB5F4335D081}"/>
    <dgm:cxn modelId="{817BDF21-D9B4-4A3F-BE08-FF964CB9BF43}" type="presOf" srcId="{050B6578-197D-4C51-83CB-1E587FDD2D1F}" destId="{DF4DB254-EF45-4DB5-8F67-F55E94470647}" srcOrd="1" destOrd="0" presId="urn:microsoft.com/office/officeart/2005/8/layout/venn2"/>
    <dgm:cxn modelId="{2F132975-E8A1-4557-AA91-37B142221AE3}" type="presOf" srcId="{DC34929C-4C31-4274-AAAA-5DB0EF087F4A}" destId="{94430A99-139A-46AE-A5CB-69494232D2A9}" srcOrd="1" destOrd="0" presId="urn:microsoft.com/office/officeart/2005/8/layout/venn2"/>
    <dgm:cxn modelId="{2A9A57C1-7D65-4A80-AB23-704131FBF237}" type="presOf" srcId="{C74994B1-1796-4F72-BFEA-783C43D47659}" destId="{3B27283E-0D9E-4D1F-9A05-A5CDB9A699EE}" srcOrd="1" destOrd="0" presId="urn:microsoft.com/office/officeart/2005/8/layout/venn2"/>
    <dgm:cxn modelId="{2D3C6972-5BA5-4457-9EED-E10C9D9A9B92}" type="presOf" srcId="{1AC7F504-BED0-44D6-AF70-3EFA9CDA7F9F}" destId="{23C24028-AF5B-4980-B207-F6122A85CFDB}" srcOrd="0" destOrd="0" presId="urn:microsoft.com/office/officeart/2005/8/layout/venn2"/>
    <dgm:cxn modelId="{69004ABC-EC14-4176-BD3F-10FA2B3842CA}" type="presParOf" srcId="{23C24028-AF5B-4980-B207-F6122A85CFDB}" destId="{DCA5A0F4-1868-4936-A56C-F76E2BAA3F3B}" srcOrd="0" destOrd="0" presId="urn:microsoft.com/office/officeart/2005/8/layout/venn2"/>
    <dgm:cxn modelId="{984D9667-B1BE-4B73-BECD-1BF63082B1F6}" type="presParOf" srcId="{DCA5A0F4-1868-4936-A56C-F76E2BAA3F3B}" destId="{FCC6E902-4185-439B-BB9E-14102C8306EB}" srcOrd="0" destOrd="0" presId="urn:microsoft.com/office/officeart/2005/8/layout/venn2"/>
    <dgm:cxn modelId="{BA516417-0B3B-4CFA-AA6A-864223F6AE30}" type="presParOf" srcId="{DCA5A0F4-1868-4936-A56C-F76E2BAA3F3B}" destId="{809FE351-4265-4A0F-9E91-D5A21B2D1E7D}" srcOrd="1" destOrd="0" presId="urn:microsoft.com/office/officeart/2005/8/layout/venn2"/>
    <dgm:cxn modelId="{ABC474FF-B696-4F72-83A6-05454EFB83E0}" type="presParOf" srcId="{23C24028-AF5B-4980-B207-F6122A85CFDB}" destId="{BB79BCB0-2A72-48DA-B5E8-32B7034A7D9D}" srcOrd="1" destOrd="0" presId="urn:microsoft.com/office/officeart/2005/8/layout/venn2"/>
    <dgm:cxn modelId="{C3815777-E16E-480D-AC73-995B53B3D850}" type="presParOf" srcId="{BB79BCB0-2A72-48DA-B5E8-32B7034A7D9D}" destId="{C7BCCDA7-DD21-429C-B13A-AC4EC33EAB51}" srcOrd="0" destOrd="0" presId="urn:microsoft.com/office/officeart/2005/8/layout/venn2"/>
    <dgm:cxn modelId="{F1DAEB2A-6C4E-4762-A5BA-EB72A29C9FA0}" type="presParOf" srcId="{BB79BCB0-2A72-48DA-B5E8-32B7034A7D9D}" destId="{94430A99-139A-46AE-A5CB-69494232D2A9}" srcOrd="1" destOrd="0" presId="urn:microsoft.com/office/officeart/2005/8/layout/venn2"/>
    <dgm:cxn modelId="{92831D7A-29B6-4665-A01A-571FE8FB95A4}" type="presParOf" srcId="{23C24028-AF5B-4980-B207-F6122A85CFDB}" destId="{DB86B093-5996-46C0-B47F-2DF8ADF6B60A}" srcOrd="2" destOrd="0" presId="urn:microsoft.com/office/officeart/2005/8/layout/venn2"/>
    <dgm:cxn modelId="{28073C8E-6BE5-4111-B55B-B695DB327496}" type="presParOf" srcId="{DB86B093-5996-46C0-B47F-2DF8ADF6B60A}" destId="{A79E35FA-6388-4630-81EB-6C2F49A25EC6}" srcOrd="0" destOrd="0" presId="urn:microsoft.com/office/officeart/2005/8/layout/venn2"/>
    <dgm:cxn modelId="{94219A7F-9884-4541-A3D5-9E9EBAA3E928}" type="presParOf" srcId="{DB86B093-5996-46C0-B47F-2DF8ADF6B60A}" destId="{DF4DB254-EF45-4DB5-8F67-F55E94470647}" srcOrd="1" destOrd="0" presId="urn:microsoft.com/office/officeart/2005/8/layout/venn2"/>
    <dgm:cxn modelId="{7DF86CAB-E696-4163-A075-3D08E210732B}" type="presParOf" srcId="{23C24028-AF5B-4980-B207-F6122A85CFDB}" destId="{2321FF83-B3A0-4F72-860B-308174432B05}" srcOrd="3" destOrd="0" presId="urn:microsoft.com/office/officeart/2005/8/layout/venn2"/>
    <dgm:cxn modelId="{367CDA98-AA65-4740-82E8-F5E7CF24D8E2}" type="presParOf" srcId="{2321FF83-B3A0-4F72-860B-308174432B05}" destId="{12C615F6-6082-4F06-A0C9-146C1D7AD4D1}" srcOrd="0" destOrd="0" presId="urn:microsoft.com/office/officeart/2005/8/layout/venn2"/>
    <dgm:cxn modelId="{C7825BAD-7A06-4A72-AC4E-80F3FF404DAF}" type="presParOf" srcId="{2321FF83-B3A0-4F72-860B-308174432B05}" destId="{3B27283E-0D9E-4D1F-9A05-A5CDB9A699E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6E902-4185-439B-BB9E-14102C8306EB}">
      <dsp:nvSpPr>
        <dsp:cNvPr id="0" name=""/>
        <dsp:cNvSpPr/>
      </dsp:nvSpPr>
      <dsp:spPr>
        <a:xfrm>
          <a:off x="1828800" y="0"/>
          <a:ext cx="5486400" cy="5486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Sports Medicine Professionals</a:t>
          </a:r>
          <a:endParaRPr lang="en-US" sz="1500" kern="1200" dirty="0"/>
        </a:p>
      </dsp:txBody>
      <dsp:txXfrm>
        <a:off x="3805001" y="274319"/>
        <a:ext cx="1533997" cy="822960"/>
      </dsp:txXfrm>
    </dsp:sp>
    <dsp:sp modelId="{C7BCCDA7-DD21-429C-B13A-AC4EC33EAB51}">
      <dsp:nvSpPr>
        <dsp:cNvPr id="0" name=""/>
        <dsp:cNvSpPr/>
      </dsp:nvSpPr>
      <dsp:spPr>
        <a:xfrm>
          <a:off x="2377439" y="1097279"/>
          <a:ext cx="4389120" cy="43891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Sport Science Professionals</a:t>
          </a:r>
          <a:endParaRPr lang="en-US" sz="1500" kern="1200" dirty="0"/>
        </a:p>
      </dsp:txBody>
      <dsp:txXfrm>
        <a:off x="3805001" y="1360627"/>
        <a:ext cx="1533997" cy="790041"/>
      </dsp:txXfrm>
    </dsp:sp>
    <dsp:sp modelId="{A79E35FA-6388-4630-81EB-6C2F49A25EC6}">
      <dsp:nvSpPr>
        <dsp:cNvPr id="0" name=""/>
        <dsp:cNvSpPr/>
      </dsp:nvSpPr>
      <dsp:spPr>
        <a:xfrm>
          <a:off x="2926080" y="2194559"/>
          <a:ext cx="3291840" cy="32918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Sports Coach</a:t>
          </a:r>
          <a:endParaRPr lang="en-US" sz="1500" kern="1200" dirty="0"/>
        </a:p>
      </dsp:txBody>
      <dsp:txXfrm>
        <a:off x="3805001" y="2441448"/>
        <a:ext cx="1533997" cy="740664"/>
      </dsp:txXfrm>
    </dsp:sp>
    <dsp:sp modelId="{12C615F6-6082-4F06-A0C9-146C1D7AD4D1}">
      <dsp:nvSpPr>
        <dsp:cNvPr id="0" name=""/>
        <dsp:cNvSpPr/>
      </dsp:nvSpPr>
      <dsp:spPr>
        <a:xfrm>
          <a:off x="3474720" y="3291840"/>
          <a:ext cx="2194560" cy="21945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Mom and Dad</a:t>
          </a:r>
          <a:endParaRPr lang="en-US" sz="1500" kern="1200" dirty="0"/>
        </a:p>
      </dsp:txBody>
      <dsp:txXfrm>
        <a:off x="3796105" y="3840480"/>
        <a:ext cx="1551788" cy="1097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F6AF0-9828-429A-9142-2B0B3287A99A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BC727-C6E5-4834-A0EB-1BDA513A6A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74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6D05A5-B1D7-4F81-9C95-B5F0BBB61CAF}" type="slidenum">
              <a:rPr lang="en-US"/>
              <a:pPr/>
              <a:t>17</a:t>
            </a:fld>
            <a:endParaRPr lang="en-US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46EA4D-507C-4BAA-A092-1C1678760C68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A2CBBD-4C37-4904-9CAB-16999E7D182A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3100-9F00-4217-A7DD-E5CB9E7C779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7A59B2-95A1-4258-9F18-AEFEFB561950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7A59B2-95A1-4258-9F18-AEFEFB561950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F3DFC-F7BA-441C-8BBB-35D888D55915}" type="slidenum">
              <a:rPr lang="en-US" smtClean="0">
                <a:solidFill>
                  <a:srgbClr val="000000"/>
                </a:solidFill>
              </a:rPr>
              <a:pPr/>
              <a:t>26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6CEC9F-AB39-49FF-9CD8-C939CCD7723A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C727-C6E5-4834-A0EB-1BDA513A6A4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82372-B74E-4CD1-8132-1C103F2F0F7B}" type="datetimeFigureOut">
              <a:rPr lang="en-US" smtClean="0"/>
              <a:pPr/>
              <a:t>3/13/2013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E85B0-CF2A-4AE6-BB06-A03CC37BC2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38199"/>
            <a:ext cx="9144000" cy="3581401"/>
          </a:xfrm>
        </p:spPr>
        <p:txBody>
          <a:bodyPr>
            <a:normAutofit/>
          </a:bodyPr>
          <a:lstStyle/>
          <a:p>
            <a:r>
              <a:rPr lang="en-US" sz="8000" dirty="0" smtClean="0">
                <a:latin typeface="Earwig Factory" pitchFamily="2" charset="0"/>
              </a:rPr>
              <a:t>High Performance</a:t>
            </a:r>
            <a:br>
              <a:rPr lang="en-US" sz="8000" dirty="0" smtClean="0">
                <a:latin typeface="Earwig Factory" pitchFamily="2" charset="0"/>
              </a:rPr>
            </a:br>
            <a:r>
              <a:rPr lang="en-US" sz="8000" dirty="0" smtClean="0">
                <a:latin typeface="Earwig Factory" pitchFamily="2" charset="0"/>
              </a:rPr>
              <a:t>Sports Parenting</a:t>
            </a:r>
            <a:endParaRPr lang="en-US" sz="8000" dirty="0">
              <a:latin typeface="Earwig Factory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4343400"/>
            <a:ext cx="6096000" cy="2286000"/>
          </a:xfrm>
        </p:spPr>
        <p:txBody>
          <a:bodyPr>
            <a:normAutofit/>
          </a:bodyPr>
          <a:lstStyle/>
          <a:p>
            <a:pPr algn="r"/>
            <a:r>
              <a:rPr lang="en-US" sz="2000" dirty="0" smtClean="0"/>
              <a:t>Dr. Adam H. Naylor</a:t>
            </a:r>
          </a:p>
          <a:p>
            <a:pPr algn="r"/>
            <a:endParaRPr lang="en-US" sz="2000" dirty="0" smtClean="0"/>
          </a:p>
          <a:p>
            <a:pPr algn="r"/>
            <a:endParaRPr lang="en-US" sz="2000" dirty="0" smtClean="0"/>
          </a:p>
          <a:p>
            <a:pPr algn="r"/>
            <a:endParaRPr lang="en-US" sz="2000" dirty="0" smtClean="0"/>
          </a:p>
          <a:p>
            <a:pPr algn="r"/>
            <a:r>
              <a:rPr lang="en-US" sz="2000" dirty="0" smtClean="0"/>
              <a:t>www.telos-spc.com</a:t>
            </a:r>
          </a:p>
          <a:p>
            <a:pPr algn="r"/>
            <a:r>
              <a:rPr lang="en-US" sz="2000" dirty="0" smtClean="0"/>
              <a:t>@</a:t>
            </a:r>
            <a:r>
              <a:rPr lang="en-US" sz="2000" dirty="0" err="1" smtClean="0"/>
              <a:t>ahnaylor</a:t>
            </a:r>
            <a:endParaRPr lang="en-US" sz="2000" dirty="0"/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7086600" y="4876800"/>
            <a:ext cx="1728281" cy="800100"/>
            <a:chOff x="3216" y="1824"/>
            <a:chExt cx="1680" cy="725"/>
          </a:xfrm>
        </p:grpSpPr>
        <p:pic>
          <p:nvPicPr>
            <p:cNvPr id="5" name="Picture 10" descr="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6" y="1824"/>
              <a:ext cx="1680" cy="725"/>
            </a:xfrm>
            <a:prstGeom prst="rect">
              <a:avLst/>
            </a:prstGeom>
            <a:noFill/>
          </p:spPr>
        </p:pic>
        <p:sp>
          <p:nvSpPr>
            <p:cNvPr id="6" name="Rectangle 12"/>
            <p:cNvSpPr>
              <a:spLocks noChangeArrowheads="1"/>
            </p:cNvSpPr>
            <p:nvPr/>
          </p:nvSpPr>
          <p:spPr bwMode="auto">
            <a:xfrm>
              <a:off x="3216" y="1824"/>
              <a:ext cx="1680" cy="72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Not Just Practice Quantity…</a:t>
            </a:r>
            <a:endParaRPr lang="en-US" dirty="0"/>
          </a:p>
        </p:txBody>
      </p:sp>
      <p:sp>
        <p:nvSpPr>
          <p:cNvPr id="34818" name="AutoShape 2" descr="http://www.muscleandfitness.com/sites/muscleandfitness.com/files/u17/the_snatch_5.jpg"/>
          <p:cNvSpPr>
            <a:spLocks noChangeAspect="1" noChangeArrowheads="1"/>
          </p:cNvSpPr>
          <p:nvPr/>
        </p:nvSpPr>
        <p:spPr bwMode="auto">
          <a:xfrm>
            <a:off x="155575" y="-1973263"/>
            <a:ext cx="5476875" cy="411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822" name="Picture 6" descr="http://functionalpathtraining.typepad.com/.a/6a00e5521cccd0883401538f1cfef4970b-320w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5892" y="1905000"/>
            <a:ext cx="5469308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Rectangle 8"/>
          <p:cNvSpPr/>
          <p:nvPr/>
        </p:nvSpPr>
        <p:spPr>
          <a:xfrm rot="21312411">
            <a:off x="4070929" y="5405451"/>
            <a:ext cx="3572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Quality Rest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Not Just Practice Quantity…</a:t>
            </a:r>
            <a:endParaRPr lang="en-US" dirty="0"/>
          </a:p>
        </p:txBody>
      </p:sp>
      <p:sp>
        <p:nvSpPr>
          <p:cNvPr id="34818" name="AutoShape 2" descr="http://www.muscleandfitness.com/sites/muscleandfitness.com/files/u17/the_snatch_5.jpg"/>
          <p:cNvSpPr>
            <a:spLocks noChangeAspect="1" noChangeArrowheads="1"/>
          </p:cNvSpPr>
          <p:nvPr/>
        </p:nvSpPr>
        <p:spPr bwMode="auto">
          <a:xfrm>
            <a:off x="155575" y="-1973263"/>
            <a:ext cx="5476875" cy="411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824" name="Picture 8" descr="http://www.childwisechat.com/wp-content/uploads/2012/09/patienc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1524000"/>
            <a:ext cx="4419600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/>
          <a:lstStyle/>
          <a:p>
            <a:pPr algn="l"/>
            <a:r>
              <a:rPr lang="en-US" dirty="0" smtClean="0"/>
              <a:t>Deliberate </a:t>
            </a:r>
            <a:r>
              <a:rPr lang="en-US" sz="5400" b="1" dirty="0" smtClean="0"/>
              <a:t>PLAY</a:t>
            </a:r>
            <a:endParaRPr lang="en-US" sz="5400" b="1" dirty="0"/>
          </a:p>
        </p:txBody>
      </p:sp>
      <p:pic>
        <p:nvPicPr>
          <p:cNvPr id="29698" name="Picture 2" descr="http://previews.agefotostock.com/previewimage/bajaage/c6a88ebba745bd3ff4647c96b1cea5a6/ALF-SC-005069.jpg"/>
          <p:cNvPicPr>
            <a:picLocks noChangeAspect="1" noChangeArrowheads="1"/>
          </p:cNvPicPr>
          <p:nvPr/>
        </p:nvPicPr>
        <p:blipFill>
          <a:blip r:embed="rId3" cstate="print"/>
          <a:srcRect b="5630"/>
          <a:stretch>
            <a:fillRect/>
          </a:stretch>
        </p:blipFill>
        <p:spPr bwMode="auto">
          <a:xfrm>
            <a:off x="1676400" y="1447800"/>
            <a:ext cx="5727989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14400" y="54864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Precedes Deliberate Practice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content8.flixster.com/question/37/82/92/3782926_st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676400"/>
            <a:ext cx="5287253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Rectangle 2"/>
          <p:cNvSpPr/>
          <p:nvPr/>
        </p:nvSpPr>
        <p:spPr>
          <a:xfrm rot="21232576">
            <a:off x="946154" y="913637"/>
            <a:ext cx="573805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 are you saying?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24.media.tumblr.com/tumblr_m56fsbiJCE1qk99w3o1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7200" y="1"/>
            <a:ext cx="100584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“You learned that so quickly! You’re so smart!”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24.media.tumblr.com/tumblr_m56fsbiJCE1qk99w3o1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7200" y="1"/>
            <a:ext cx="100584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“You’re so good, you made that save without even looking!” 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24.media.tumblr.com/tumblr_m56fsbiJCE1qk99w3o1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7200" y="1"/>
            <a:ext cx="100584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“Look at that move. Is he the next Lionel </a:t>
            </a:r>
            <a:r>
              <a:rPr lang="en-US" dirty="0" err="1" smtClean="0"/>
              <a:t>Messi</a:t>
            </a:r>
            <a:r>
              <a:rPr lang="en-US" dirty="0" smtClean="0"/>
              <a:t> or what?” 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new.margiewarrell.com/wp-content/uploads/Soccer-Player-Disappoint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90600" y="0"/>
            <a:ext cx="11302995" cy="6858000"/>
          </a:xfrm>
          <a:prstGeom prst="rect">
            <a:avLst/>
          </a:prstGeom>
          <a:noFill/>
        </p:spPr>
      </p:pic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Look and listen closely….</a:t>
            </a:r>
            <a:endParaRPr lang="en-US" dirty="0"/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429000"/>
            <a:ext cx="8229600" cy="2362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“If I don’t learn something quickly, I’m not smart.”</a:t>
            </a:r>
          </a:p>
          <a:p>
            <a:pPr>
              <a:buNone/>
            </a:pPr>
            <a:r>
              <a:rPr lang="en-US" dirty="0" smtClean="0"/>
              <a:t>“I better quit trying or they might realize I’m not that good.”</a:t>
            </a:r>
          </a:p>
          <a:p>
            <a:pPr>
              <a:buNone/>
            </a:pPr>
            <a:r>
              <a:rPr lang="en-US" dirty="0" smtClean="0"/>
              <a:t>“I should only try moves I have mastered or they’ll figure out I’m no </a:t>
            </a:r>
            <a:r>
              <a:rPr lang="en-US" dirty="0" err="1" smtClean="0"/>
              <a:t>Messi</a:t>
            </a:r>
            <a:r>
              <a:rPr lang="en-US" dirty="0" smtClean="0"/>
              <a:t>.”</a:t>
            </a:r>
          </a:p>
          <a:p>
            <a:endParaRPr lang="en-US" dirty="0"/>
          </a:p>
          <a:p>
            <a:pPr>
              <a:buFontTx/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990600"/>
            <a:ext cx="2971800" cy="41505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0" y="571500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tx2"/>
                </a:solidFill>
              </a:rPr>
              <a:t>Talk about effort and encourage healthy struggle.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0" dirty="0" smtClean="0"/>
              <a:t>Talent is a Dirty Word</a:t>
            </a:r>
            <a:endParaRPr lang="en-US" sz="3200" b="0" dirty="0"/>
          </a:p>
        </p:txBody>
      </p:sp>
      <p:pic>
        <p:nvPicPr>
          <p:cNvPr id="10" name="Picture Placeholder 9" descr="Tennis2 610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1180" r="1180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Without effort, energy, attitude, commitment, and all the rest... athletic skills cannot blossom.</a:t>
            </a:r>
          </a:p>
          <a:p>
            <a:endParaRPr lang="en-US" sz="1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Sports Medicine/Performance Team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143000"/>
          <a:ext cx="91440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blu.stb.s-msn.com/i/DA/C447FCF665A7EAFE56E0CDE0577B14_h316_w628_m5_ceuDZwehg.jpg"/>
          <p:cNvPicPr>
            <a:picLocks noChangeAspect="1" noChangeArrowheads="1"/>
          </p:cNvPicPr>
          <p:nvPr/>
        </p:nvPicPr>
        <p:blipFill>
          <a:blip r:embed="rId3" cstate="print"/>
          <a:srcRect l="29299"/>
          <a:stretch>
            <a:fillRect/>
          </a:stretch>
        </p:blipFill>
        <p:spPr bwMode="auto">
          <a:xfrm>
            <a:off x="1905000" y="1600200"/>
            <a:ext cx="5246224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Rectangle 2"/>
          <p:cNvSpPr/>
          <p:nvPr/>
        </p:nvSpPr>
        <p:spPr>
          <a:xfrm rot="21232576">
            <a:off x="1174754" y="837437"/>
            <a:ext cx="573805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 are you showing?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399" y="1600200"/>
            <a:ext cx="6773333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Rectangle 2"/>
          <p:cNvSpPr/>
          <p:nvPr/>
        </p:nvSpPr>
        <p:spPr>
          <a:xfrm rot="21232576">
            <a:off x="630987" y="913637"/>
            <a:ext cx="573805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 are you showing?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 rot="21232576">
            <a:off x="1333411" y="5418496"/>
            <a:ext cx="73365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60-70% of what you say is unsaid.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www.thecinemasource.com/moviesdb/images/Will%20Ferrell%20C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447800"/>
            <a:ext cx="5638800" cy="38719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Rectangle 2"/>
          <p:cNvSpPr/>
          <p:nvPr/>
        </p:nvSpPr>
        <p:spPr>
          <a:xfrm rot="21232576">
            <a:off x="696824" y="751823"/>
            <a:ext cx="70686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What are you saying and showing?</a:t>
            </a:r>
            <a:endParaRPr lang="en-US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Look Beyond the Obvious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191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Do you have a community of scorekeepers or sportspeople?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5367" y="2819400"/>
            <a:ext cx="5034233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Competitors are Kids at Heart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38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Are we allowing athletes to be wide eyed and enthusiastic?</a:t>
            </a:r>
          </a:p>
        </p:txBody>
      </p:sp>
      <p:pic>
        <p:nvPicPr>
          <p:cNvPr id="8194" name="Picture 2" descr="http://i.usatoday.net/sports/_photos/2012/08/03/USAs-cartwheel-celebration-bugs-opponent-6E20BQNM-x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2350" y="2895600"/>
            <a:ext cx="4667250" cy="34290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www.widescreenhdwallpapers.com/wp-content/uploads/2012/08/soccer_goal-celebration-backgroun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6200"/>
            <a:ext cx="9144000" cy="5651229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95400" y="56388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Do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You Choose to Celebrate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2000" y="1316736"/>
            <a:ext cx="7540752" cy="119786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dirty="0" smtClean="0"/>
              <a:t>Thank You</a:t>
            </a:r>
            <a:endParaRPr dirty="0"/>
          </a:p>
        </p:txBody>
      </p:sp>
      <p:sp>
        <p:nvSpPr>
          <p:cNvPr id="25603" name="Subtitle 2"/>
          <p:cNvSpPr txBox="1">
            <a:spLocks/>
          </p:cNvSpPr>
          <p:nvPr/>
        </p:nvSpPr>
        <p:spPr bwMode="auto">
          <a:xfrm>
            <a:off x="762000" y="2057400"/>
            <a:ext cx="78549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>
              <a:spcBef>
                <a:spcPct val="20000"/>
              </a:spcBef>
              <a:buClr>
                <a:srgbClr val="A28E6A"/>
              </a:buClr>
              <a:buSzPct val="95000"/>
              <a:buFont typeface="Wingdings 2" pitchFamily="18" charset="2"/>
              <a:buNone/>
            </a:pPr>
            <a:endParaRPr lang="en-US" sz="2000" dirty="0">
              <a:solidFill>
                <a:srgbClr val="FFFFFF"/>
              </a:solidFill>
              <a:latin typeface="Constantia" pitchFamily="18" charset="0"/>
            </a:endParaRPr>
          </a:p>
          <a:p>
            <a:pPr>
              <a:spcBef>
                <a:spcPct val="20000"/>
              </a:spcBef>
              <a:buClr>
                <a:srgbClr val="A28E6A"/>
              </a:buClr>
              <a:buSzPct val="95000"/>
              <a:buFont typeface="Wingdings 2" pitchFamily="18" charset="2"/>
              <a:buNone/>
            </a:pPr>
            <a:r>
              <a:rPr lang="en-US" sz="2800" dirty="0" smtClean="0">
                <a:solidFill>
                  <a:srgbClr val="FFFFFF"/>
                </a:solidFill>
                <a:latin typeface="Constantia" pitchFamily="18" charset="0"/>
              </a:rPr>
              <a:t>Dr</a:t>
            </a:r>
            <a:r>
              <a:rPr lang="en-US" sz="2800" dirty="0">
                <a:solidFill>
                  <a:srgbClr val="FFFFFF"/>
                </a:solidFill>
                <a:latin typeface="Constantia" pitchFamily="18" charset="0"/>
              </a:rPr>
              <a:t>. Adam Naylor</a:t>
            </a:r>
          </a:p>
          <a:p>
            <a:pPr>
              <a:spcBef>
                <a:spcPct val="20000"/>
              </a:spcBef>
              <a:buClr>
                <a:srgbClr val="A28E6A"/>
              </a:buClr>
              <a:buSzPct val="95000"/>
              <a:buFont typeface="Wingdings 2" pitchFamily="18" charset="2"/>
              <a:buNone/>
            </a:pPr>
            <a:r>
              <a:rPr lang="en-US" sz="2800" dirty="0">
                <a:solidFill>
                  <a:srgbClr val="FFFFFF"/>
                </a:solidFill>
                <a:latin typeface="Constantia" pitchFamily="18" charset="0"/>
              </a:rPr>
              <a:t>www.telos-spc.com</a:t>
            </a:r>
          </a:p>
          <a:p>
            <a:pPr>
              <a:spcBef>
                <a:spcPct val="20000"/>
              </a:spcBef>
              <a:buClr>
                <a:srgbClr val="A28E6A"/>
              </a:buClr>
              <a:buSzPct val="95000"/>
              <a:buFont typeface="Wingdings 2" pitchFamily="18" charset="2"/>
              <a:buNone/>
            </a:pPr>
            <a:r>
              <a:rPr lang="en-US" sz="2800" dirty="0">
                <a:solidFill>
                  <a:srgbClr val="FFFFFF"/>
                </a:solidFill>
                <a:latin typeface="Constantia" pitchFamily="18" charset="0"/>
              </a:rPr>
              <a:t>adam@telos-spc.com</a:t>
            </a:r>
          </a:p>
          <a:p>
            <a:pPr>
              <a:spcBef>
                <a:spcPct val="20000"/>
              </a:spcBef>
              <a:buClr>
                <a:srgbClr val="A28E6A"/>
              </a:buClr>
              <a:buSzPct val="95000"/>
              <a:buFont typeface="Wingdings 2" pitchFamily="18" charset="2"/>
              <a:buNone/>
            </a:pPr>
            <a:r>
              <a:rPr lang="en-US" sz="2800" dirty="0">
                <a:solidFill>
                  <a:srgbClr val="FFFFFF"/>
                </a:solidFill>
                <a:latin typeface="Constantia" pitchFamily="18" charset="0"/>
              </a:rPr>
              <a:t>617-821-7133</a:t>
            </a:r>
          </a:p>
          <a:p>
            <a:pPr>
              <a:spcBef>
                <a:spcPct val="20000"/>
              </a:spcBef>
              <a:buClr>
                <a:srgbClr val="A28E6A"/>
              </a:buClr>
              <a:buSzPct val="95000"/>
              <a:buFont typeface="Wingdings 2" pitchFamily="18" charset="2"/>
              <a:buNone/>
            </a:pPr>
            <a:endParaRPr lang="en-US" sz="2000" dirty="0">
              <a:solidFill>
                <a:srgbClr val="FFFFFF"/>
              </a:solidFill>
              <a:latin typeface="Constantia" pitchFamily="18" charset="0"/>
            </a:endParaRPr>
          </a:p>
          <a:p>
            <a:pPr algn="r">
              <a:spcBef>
                <a:spcPct val="20000"/>
              </a:spcBef>
              <a:buClr>
                <a:srgbClr val="A28E6A"/>
              </a:buClr>
              <a:buSzPct val="95000"/>
              <a:buFont typeface="Wingdings 2" pitchFamily="18" charset="2"/>
              <a:buNone/>
            </a:pPr>
            <a:endParaRPr lang="en-US" dirty="0" smtClean="0">
              <a:solidFill>
                <a:srgbClr val="FFFFFF"/>
              </a:solidFill>
              <a:latin typeface="Constantia" pitchFamily="18" charset="0"/>
            </a:endParaRPr>
          </a:p>
          <a:p>
            <a:pPr algn="r">
              <a:spcBef>
                <a:spcPct val="20000"/>
              </a:spcBef>
              <a:buClr>
                <a:srgbClr val="A28E6A"/>
              </a:buClr>
              <a:buSzPct val="95000"/>
              <a:buFont typeface="Wingdings 2" pitchFamily="18" charset="2"/>
              <a:buNone/>
            </a:pPr>
            <a:r>
              <a:rPr lang="en-US" sz="2800" dirty="0" smtClean="0">
                <a:solidFill>
                  <a:srgbClr val="FFFFFF"/>
                </a:solidFill>
                <a:latin typeface="Constantia" pitchFamily="18" charset="0"/>
              </a:rPr>
              <a:t>On </a:t>
            </a:r>
            <a:r>
              <a:rPr lang="en-US" sz="2800" dirty="0">
                <a:solidFill>
                  <a:srgbClr val="FFFFFF"/>
                </a:solidFill>
                <a:latin typeface="Constantia" pitchFamily="18" charset="0"/>
              </a:rPr>
              <a:t>Twitter @</a:t>
            </a:r>
            <a:r>
              <a:rPr lang="en-US" sz="2800" dirty="0" err="1">
                <a:solidFill>
                  <a:srgbClr val="FFFFFF"/>
                </a:solidFill>
                <a:latin typeface="Constantia" pitchFamily="18" charset="0"/>
              </a:rPr>
              <a:t>ahnaylor</a:t>
            </a:r>
            <a:endParaRPr lang="en-US" sz="2800" dirty="0">
              <a:solidFill>
                <a:srgbClr val="FFFFFF"/>
              </a:solidFill>
              <a:latin typeface="Constantia" pitchFamily="18" charset="0"/>
            </a:endParaRPr>
          </a:p>
          <a:p>
            <a:pPr>
              <a:spcBef>
                <a:spcPct val="20000"/>
              </a:spcBef>
              <a:buClr>
                <a:srgbClr val="A28E6A"/>
              </a:buClr>
              <a:buSzPct val="95000"/>
              <a:buFont typeface="Wingdings 2" pitchFamily="18" charset="2"/>
              <a:buNone/>
            </a:pPr>
            <a:endParaRPr lang="en-US" sz="2000" dirty="0">
              <a:solidFill>
                <a:srgbClr val="FFFFFF"/>
              </a:solidFill>
              <a:latin typeface="Constantia" pitchFamily="18" charset="0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653719" y="3886200"/>
            <a:ext cx="1880681" cy="876300"/>
            <a:chOff x="3216" y="1824"/>
            <a:chExt cx="1680" cy="725"/>
          </a:xfrm>
        </p:grpSpPr>
        <p:pic>
          <p:nvPicPr>
            <p:cNvPr id="8" name="Picture 10" descr="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6" y="1824"/>
              <a:ext cx="1680" cy="725"/>
            </a:xfrm>
            <a:prstGeom prst="rect">
              <a:avLst/>
            </a:prstGeom>
            <a:noFill/>
          </p:spPr>
        </p:pic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3216" y="1824"/>
              <a:ext cx="1680" cy="72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0" name="Picture 9" descr="AN cov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470876">
            <a:off x="7327924" y="1880922"/>
            <a:ext cx="914400" cy="1361872"/>
          </a:xfrm>
          <a:prstGeom prst="rect">
            <a:avLst/>
          </a:prstGeom>
        </p:spPr>
      </p:pic>
      <p:pic>
        <p:nvPicPr>
          <p:cNvPr id="11" name="Picture 10" descr="Q9Fron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81800" y="1752600"/>
            <a:ext cx="828675" cy="1333500"/>
          </a:xfrm>
          <a:prstGeom prst="rect">
            <a:avLst/>
          </a:prstGeom>
        </p:spPr>
      </p:pic>
      <p:pic>
        <p:nvPicPr>
          <p:cNvPr id="7" name="Picture 6" descr="PPcover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859335">
            <a:off x="6152103" y="1755674"/>
            <a:ext cx="885825" cy="1333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Parental Paradox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86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dirty="0" smtClean="0"/>
              <a:t>I care… </a:t>
            </a:r>
          </a:p>
          <a:p>
            <a:pPr algn="ctr">
              <a:buNone/>
            </a:pPr>
            <a:r>
              <a:rPr lang="en-US" sz="4400" dirty="0" smtClean="0"/>
              <a:t>this is good…. </a:t>
            </a:r>
          </a:p>
          <a:p>
            <a:pPr algn="ctr">
              <a:buNone/>
            </a:pPr>
            <a:r>
              <a:rPr lang="en-US" sz="4400" dirty="0" smtClean="0"/>
              <a:t>this is bad.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334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Every Team is a Team of Role Players</a:t>
            </a:r>
            <a:endParaRPr lang="en-US" sz="3200" dirty="0"/>
          </a:p>
        </p:txBody>
      </p:sp>
      <p:pic>
        <p:nvPicPr>
          <p:cNvPr id="2050" name="Picture 2" descr="http://www.wallpaperpimper.com/wallpaper/Sport/Soccer/Italy-Soccer-Team-3-P3NEH79TUM-1440x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3400"/>
            <a:ext cx="9141352" cy="5715000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14400" y="63246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What’s Your Role?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encrypted-tbn1.gstatic.com/images?q=tbn:ANd9GcT43Il488tFQ-TNOi_-oT_1DRFKZ4RG7YBsLhLL877s3ED5uDtp4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  <a:solidFill>
            <a:srgbClr val="373532">
              <a:alpha val="50196"/>
            </a:srgbClr>
          </a:solidFill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tx1">
                    <a:lumMod val="85000"/>
                  </a:schemeClr>
                </a:solidFill>
              </a:rPr>
              <a:t>March 13, 2033</a:t>
            </a:r>
            <a:endParaRPr lang="en-US" sz="6600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3350"/>
            <a:ext cx="9144000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609600"/>
            <a:ext cx="5562600" cy="914400"/>
          </a:xfrm>
          <a:solidFill>
            <a:schemeClr val="tx2">
              <a:alpha val="79999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</a:rPr>
              <a:t>What are you doing?</a:t>
            </a:r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286000"/>
            <a:ext cx="8153400" cy="3429000"/>
          </a:xfrm>
          <a:solidFill>
            <a:schemeClr val="tx2">
              <a:alpha val="79999"/>
            </a:schemeClr>
          </a:solidFill>
        </p:spPr>
        <p:txBody>
          <a:bodyPr>
            <a:normAutofit lnSpcReduction="10000"/>
          </a:bodyPr>
          <a:lstStyle/>
          <a:p>
            <a:pPr eaLnBrk="1" hangingPunct="1">
              <a:buFontTx/>
              <a:buChar char="•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Providing experiences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($ and time)</a:t>
            </a:r>
          </a:p>
          <a:p>
            <a:pPr eaLnBrk="1" hangingPunct="1">
              <a:buFontTx/>
              <a:buChar char="•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Interpreting experiences</a:t>
            </a:r>
          </a:p>
          <a:p>
            <a:pPr eaLnBrk="1" hangingPunct="1">
              <a:buFontTx/>
              <a:buChar char="•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Modeling behaviors</a:t>
            </a:r>
          </a:p>
          <a:p>
            <a:pPr eaLnBrk="1" hangingPunct="1"/>
            <a:endParaRPr lang="en-US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 eaLnBrk="1" hangingPunct="1">
              <a:buFontTx/>
              <a:buNone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Subtlety of Sports Parenting:</a:t>
            </a:r>
          </a:p>
          <a:p>
            <a:pPr algn="ctr" eaLnBrk="1" hangingPunct="1">
              <a:buFontTx/>
              <a:buNone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Teaching Values without Pushing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Year / 10,000 Hour Rule</a:t>
            </a:r>
            <a:endParaRPr lang="en-US" dirty="0"/>
          </a:p>
        </p:txBody>
      </p:sp>
      <p:pic>
        <p:nvPicPr>
          <p:cNvPr id="23554" name="Picture 2" descr="http://blogs.villagevoice.com/runninscared/MalcolmGladwe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2057400"/>
            <a:ext cx="3533484" cy="31813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 Year / 10,000 Hour Rule</a:t>
            </a:r>
            <a:endParaRPr lang="en-US" dirty="0"/>
          </a:p>
        </p:txBody>
      </p:sp>
      <p:pic>
        <p:nvPicPr>
          <p:cNvPr id="27650" name="Picture 2" descr="http://artsandsciences.fsu.edu/var/ezwebin_site/storage/images/arts-and-sciences/news-and-events/top-stories/anders-ericsson-of-psychology-elected-to-royal-swedish-academy-of-engineering-sciences/210475-2-eng-US/Anders-Ericsson-of-Psychology-elected-to-Royal-Swedish-Academy-of-Engineering-Sciences_supergraphic.jpg"/>
          <p:cNvPicPr>
            <a:picLocks noChangeAspect="1" noChangeArrowheads="1"/>
          </p:cNvPicPr>
          <p:nvPr/>
        </p:nvPicPr>
        <p:blipFill>
          <a:blip r:embed="rId3" cstate="print"/>
          <a:srcRect l="33590"/>
          <a:stretch>
            <a:fillRect/>
          </a:stretch>
        </p:blipFill>
        <p:spPr bwMode="auto">
          <a:xfrm>
            <a:off x="1447800" y="2362200"/>
            <a:ext cx="6478211" cy="30099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Not Just Practice Quantity…</a:t>
            </a:r>
            <a:endParaRPr lang="en-US" dirty="0"/>
          </a:p>
        </p:txBody>
      </p:sp>
      <p:sp>
        <p:nvSpPr>
          <p:cNvPr id="34818" name="AutoShape 2" descr="http://www.muscleandfitness.com/sites/muscleandfitness.com/files/u17/the_snatch_5.jpg"/>
          <p:cNvSpPr>
            <a:spLocks noChangeAspect="1" noChangeArrowheads="1"/>
          </p:cNvSpPr>
          <p:nvPr/>
        </p:nvSpPr>
        <p:spPr bwMode="auto">
          <a:xfrm>
            <a:off x="155575" y="-1973263"/>
            <a:ext cx="5476875" cy="411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820" name="Picture 4" descr="http://www.muscleandfitness.com/sites/muscleandfitness.com/files/u17/the_snatch_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752600"/>
            <a:ext cx="5679720" cy="4267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 rot="21312411">
            <a:off x="4917192" y="5813483"/>
            <a:ext cx="2939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Challenge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Telos">
      <a:dk1>
        <a:srgbClr val="000099"/>
      </a:dk1>
      <a:lt1>
        <a:sysClr val="window" lastClr="FFFFFF"/>
      </a:lt1>
      <a:dk2>
        <a:srgbClr val="000066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CC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341</Words>
  <Application>Microsoft Office PowerPoint</Application>
  <PresentationFormat>On-screen Show (4:3)</PresentationFormat>
  <Paragraphs>90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High Performance Sports Parenting</vt:lpstr>
      <vt:lpstr>The Sports Medicine/Performance Team</vt:lpstr>
      <vt:lpstr>The Parental Paradox</vt:lpstr>
      <vt:lpstr>Every Team is a Team of Role Players</vt:lpstr>
      <vt:lpstr>March 13, 2033</vt:lpstr>
      <vt:lpstr>What are you doing?</vt:lpstr>
      <vt:lpstr>10 Year / 10,000 Hour Rule</vt:lpstr>
      <vt:lpstr>10 Year / 10,000 Hour Rule</vt:lpstr>
      <vt:lpstr>Not Just Practice Quantity…</vt:lpstr>
      <vt:lpstr>Not Just Practice Quantity…</vt:lpstr>
      <vt:lpstr>Not Just Practice Quantity…</vt:lpstr>
      <vt:lpstr>Deliberate PLAY</vt:lpstr>
      <vt:lpstr>PowerPoint Presentation</vt:lpstr>
      <vt:lpstr>“You learned that so quickly! You’re so smart!” </vt:lpstr>
      <vt:lpstr>“You’re so good, you made that save without even looking!”  </vt:lpstr>
      <vt:lpstr>“Look at that move. Is he the next Lionel Messi or what?”  </vt:lpstr>
      <vt:lpstr>Look and listen closely….</vt:lpstr>
      <vt:lpstr>PowerPoint Presentation</vt:lpstr>
      <vt:lpstr>Talent is a Dirty Word</vt:lpstr>
      <vt:lpstr>PowerPoint Presentation</vt:lpstr>
      <vt:lpstr>PowerPoint Presentation</vt:lpstr>
      <vt:lpstr>PowerPoint Presentation</vt:lpstr>
      <vt:lpstr>Look Beyond the Obvious</vt:lpstr>
      <vt:lpstr>Competitors are Kids at Heart</vt:lpstr>
      <vt:lpstr>PowerPoint Presentation</vt:lpstr>
      <vt:lpstr>Thank You</vt:lpstr>
    </vt:vector>
  </TitlesOfParts>
  <Company>Whitman-Hanson R.S.D.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Performance Sports Parenting</dc:title>
  <dc:creator>Adam</dc:creator>
  <cp:lastModifiedBy>DeVito, Paul</cp:lastModifiedBy>
  <cp:revision>12</cp:revision>
  <dcterms:created xsi:type="dcterms:W3CDTF">2013-03-13T17:08:47Z</dcterms:created>
  <dcterms:modified xsi:type="dcterms:W3CDTF">2013-03-14T00:25:52Z</dcterms:modified>
</cp:coreProperties>
</file>