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0"/>
  </p:notesMasterIdLst>
  <p:sldIdLst>
    <p:sldId id="256" r:id="rId3"/>
    <p:sldId id="260" r:id="rId4"/>
    <p:sldId id="263" r:id="rId5"/>
    <p:sldId id="267" r:id="rId6"/>
    <p:sldId id="264" r:id="rId7"/>
    <p:sldId id="265" r:id="rId8"/>
    <p:sldId id="266" r:id="rId9"/>
    <p:sldId id="269" r:id="rId10"/>
    <p:sldId id="270" r:id="rId11"/>
    <p:sldId id="271" r:id="rId12"/>
    <p:sldId id="272" r:id="rId13"/>
    <p:sldId id="273" r:id="rId14"/>
    <p:sldId id="274" r:id="rId15"/>
    <p:sldId id="275" r:id="rId16"/>
    <p:sldId id="276" r:id="rId17"/>
    <p:sldId id="277" r:id="rId18"/>
    <p:sldId id="27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AD7B74-035D-4D95-97EB-001149556472}" type="datetimeFigureOut">
              <a:rPr lang="en-US" smtClean="0"/>
              <a:pPr/>
              <a:t>3/21/2018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A8937D-765A-4C77-A55A-3A04732B843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Must consider all 3 when thinking about how developed a child is. Some students are physically larger, but emotionally and cognitive young. Some are cognitive strong and can take in a lot of information and understand for instance, how to play the game, but have difficulty physically completing the tasks.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2E683-30B8-EE45-91E8-73BC54BCB1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536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think about development in soccer skills as going from egocentric to team-centric as the child progresses in years.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2E683-30B8-EE45-91E8-73BC54BCB1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6364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working with our youngest children it is crucial to consider that not one of the three areas of development are “working” well yet. U6 coaches have the hardest job. You have to keep attention, keep it fun, and keep it organized “chaos”.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2E683-30B8-EE45-91E8-73BC54BCB1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234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like to play parallel with others but side-by-side rather than together – “Me first…” rather than “Let’s both do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2E683-30B8-EE45-91E8-73BC54BCB1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963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3124200"/>
            <a:ext cx="6400800" cy="14478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8" name="Date Placeholder 27"/>
          <p:cNvSpPr>
            <a:spLocks noGrp="1"/>
          </p:cNvSpPr>
          <p:nvPr>
            <p:ph type="dt" sz="half" idx="10"/>
          </p:nvPr>
        </p:nvSpPr>
        <p:spPr/>
        <p:txBody>
          <a:bodyPr/>
          <a:lstStyle/>
          <a:p>
            <a:fld id="{0852D208-DB44-4670-8A5C-A79D3C652F32}" type="datetime1">
              <a:rPr lang="en-US" smtClean="0"/>
              <a:pPr/>
              <a:t>3/21/2018</a:t>
            </a:fld>
            <a:endParaRPr lang="en-US"/>
          </a:p>
        </p:txBody>
      </p:sp>
      <p:sp>
        <p:nvSpPr>
          <p:cNvPr id="17" name="Footer Placeholder 16"/>
          <p:cNvSpPr>
            <a:spLocks noGrp="1"/>
          </p:cNvSpPr>
          <p:nvPr>
            <p:ph type="ftr" sz="quarter" idx="11"/>
          </p:nvPr>
        </p:nvSpPr>
        <p:spPr/>
        <p:txBody>
          <a:bodyPr/>
          <a:lstStyle/>
          <a:p>
            <a:r>
              <a:rPr lang="en-US"/>
              <a:t>GRAFTON SOCCER CLUB</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solidFill>
                  <a:schemeClr val="accent3">
                    <a:shade val="75000"/>
                  </a:schemeClr>
                </a:solidFill>
              </a:defRPr>
            </a:lvl1pPr>
          </a:lstStyle>
          <a:p>
            <a:endParaRPr lang="en-US" dirty="0"/>
          </a:p>
          <a:p>
            <a:endParaRPr lang="en-US" dirty="0"/>
          </a:p>
        </p:txBody>
      </p:sp>
      <p:sp>
        <p:nvSpPr>
          <p:cNvPr id="8" name="Title 7"/>
          <p:cNvSpPr>
            <a:spLocks noGrp="1"/>
          </p:cNvSpPr>
          <p:nvPr>
            <p:ph type="ctrTitle"/>
          </p:nvPr>
        </p:nvSpPr>
        <p:spPr>
          <a:xfrm>
            <a:off x="685800" y="381000"/>
            <a:ext cx="7772400" cy="1295400"/>
          </a:xfrm>
        </p:spPr>
        <p:txBody>
          <a:bodyPr anchor="b"/>
          <a:lstStyle>
            <a:lvl1pPr>
              <a:defRPr sz="4200">
                <a:solidFill>
                  <a:schemeClr val="accent1"/>
                </a:solidFill>
              </a:defRPr>
            </a:lvl1pPr>
          </a:lstStyle>
          <a:p>
            <a:r>
              <a:rPr kumimoji="0" lang="en-US" dirty="0"/>
              <a:t>Click to edit Master title style</a:t>
            </a:r>
          </a:p>
        </p:txBody>
      </p:sp>
      <p:pic>
        <p:nvPicPr>
          <p:cNvPr id="1026" name="Picture 2" descr="logo"/>
          <p:cNvPicPr>
            <a:picLocks noChangeAspect="1" noChangeArrowheads="1"/>
          </p:cNvPicPr>
          <p:nvPr userDrawn="1"/>
        </p:nvPicPr>
        <p:blipFill>
          <a:blip r:embed="rId2" cstate="print"/>
          <a:srcRect/>
          <a:stretch>
            <a:fillRect/>
          </a:stretch>
        </p:blipFill>
        <p:spPr bwMode="auto">
          <a:xfrm>
            <a:off x="3886200" y="1828800"/>
            <a:ext cx="1219200" cy="12192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01419CC-12F1-4B54-A4DD-DE8CECA43121}" type="datetime1">
              <a:rPr lang="en-US" smtClean="0"/>
              <a:pPr/>
              <a:t>3/21/2018</a:t>
            </a:fld>
            <a:endParaRPr lang="en-US"/>
          </a:p>
        </p:txBody>
      </p:sp>
      <p:sp>
        <p:nvSpPr>
          <p:cNvPr id="5" name="Footer Placeholder 4"/>
          <p:cNvSpPr>
            <a:spLocks noGrp="1"/>
          </p:cNvSpPr>
          <p:nvPr>
            <p:ph type="ftr" sz="quarter" idx="11"/>
          </p:nvPr>
        </p:nvSpPr>
        <p:spPr/>
        <p:txBody>
          <a:bodyPr/>
          <a:lstStyle/>
          <a:p>
            <a:r>
              <a:rPr lang="en-US"/>
              <a:t>GRAFTON SOCCER CLUB</a:t>
            </a:r>
          </a:p>
        </p:txBody>
      </p:sp>
      <p:sp>
        <p:nvSpPr>
          <p:cNvPr id="6" name="Slide Number Placeholder 5"/>
          <p:cNvSpPr>
            <a:spLocks noGrp="1"/>
          </p:cNvSpPr>
          <p:nvPr>
            <p:ph type="sldNum" sz="quarter" idx="12"/>
          </p:nvPr>
        </p:nvSpPr>
        <p:spPr/>
        <p:txBody>
          <a:bodyPr/>
          <a:lstStyle/>
          <a:p>
            <a:fld id="{472BC5E2-F1FF-4538-BF4A-D45BC1FC6A2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72BC5E2-F1FF-4538-BF4A-D45BC1FC6A22}"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8731EDF-DAF4-499B-BC44-507BA949954A}" type="datetime1">
              <a:rPr lang="en-US" smtClean="0"/>
              <a:pPr/>
              <a:t>3/21/2018</a:t>
            </a:fld>
            <a:endParaRPr lang="en-US"/>
          </a:p>
        </p:txBody>
      </p:sp>
      <p:sp>
        <p:nvSpPr>
          <p:cNvPr id="5" name="Footer Placeholder 4"/>
          <p:cNvSpPr>
            <a:spLocks noGrp="1"/>
          </p:cNvSpPr>
          <p:nvPr>
            <p:ph type="ftr" sz="quarter" idx="11"/>
          </p:nvPr>
        </p:nvSpPr>
        <p:spPr/>
        <p:txBody>
          <a:bodyPr/>
          <a:lstStyle/>
          <a:p>
            <a:r>
              <a:rPr lang="en-US"/>
              <a:t>GRAFTON SOCCER CLUB</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50383-A12C-654B-91E4-E6851263399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A515848-6292-4F4B-A197-D7757B4E464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9ABD6BC-DDE9-EF47-B9CE-9695BEDD05C3}"/>
              </a:ext>
            </a:extLst>
          </p:cNvPr>
          <p:cNvSpPr>
            <a:spLocks noGrp="1"/>
          </p:cNvSpPr>
          <p:nvPr>
            <p:ph type="dt" sz="half" idx="10"/>
          </p:nvPr>
        </p:nvSpPr>
        <p:spPr/>
        <p:txBody>
          <a:bodyPr/>
          <a:lstStyle/>
          <a:p>
            <a:pPr defTabSz="685800"/>
            <a:fld id="{D25C68E9-F6BA-CE42-A18E-632AA85E2AC6}" type="datetimeFigureOut">
              <a:rPr lang="en-US" smtClean="0">
                <a:solidFill>
                  <a:prstClr val="black">
                    <a:tint val="75000"/>
                  </a:prstClr>
                </a:solidFill>
              </a:rPr>
              <a:pPr defTabSz="685800"/>
              <a:t>3/21/2018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254030A-D5CB-D448-8311-3A26E89102EB}"/>
              </a:ext>
            </a:extLst>
          </p:cNvPr>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F01B666-CDC3-5946-8B1A-C788130709A7}"/>
              </a:ext>
            </a:extLst>
          </p:cNvPr>
          <p:cNvSpPr>
            <a:spLocks noGrp="1"/>
          </p:cNvSpPr>
          <p:nvPr>
            <p:ph type="sldNum" sz="quarter" idx="12"/>
          </p:nvPr>
        </p:nvSpPr>
        <p:spPr/>
        <p:txBody>
          <a:bodyPr/>
          <a:lstStyle/>
          <a:p>
            <a:pPr defTabSz="685800"/>
            <a:fld id="{7366ACEA-C3B9-C646-9B24-37F4ED00C159}"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231101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3E157-CED2-9E4C-82AA-C92717D11B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8095C5-6E7F-4440-B772-B4D55B56E9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F8B8BD-61DE-564A-B5BC-25433E7DA23C}"/>
              </a:ext>
            </a:extLst>
          </p:cNvPr>
          <p:cNvSpPr>
            <a:spLocks noGrp="1"/>
          </p:cNvSpPr>
          <p:nvPr>
            <p:ph type="dt" sz="half" idx="10"/>
          </p:nvPr>
        </p:nvSpPr>
        <p:spPr/>
        <p:txBody>
          <a:bodyPr/>
          <a:lstStyle/>
          <a:p>
            <a:pPr defTabSz="685800"/>
            <a:fld id="{D25C68E9-F6BA-CE42-A18E-632AA85E2AC6}" type="datetimeFigureOut">
              <a:rPr lang="en-US" smtClean="0">
                <a:solidFill>
                  <a:prstClr val="black">
                    <a:tint val="75000"/>
                  </a:prstClr>
                </a:solidFill>
              </a:rPr>
              <a:pPr defTabSz="685800"/>
              <a:t>3/21/2018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E9D905D-75E2-EA41-A947-876009D2237C}"/>
              </a:ext>
            </a:extLst>
          </p:cNvPr>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F710DA0-F225-8C4B-8BF4-A9E076307B3C}"/>
              </a:ext>
            </a:extLst>
          </p:cNvPr>
          <p:cNvSpPr>
            <a:spLocks noGrp="1"/>
          </p:cNvSpPr>
          <p:nvPr>
            <p:ph type="sldNum" sz="quarter" idx="12"/>
          </p:nvPr>
        </p:nvSpPr>
        <p:spPr/>
        <p:txBody>
          <a:bodyPr/>
          <a:lstStyle/>
          <a:p>
            <a:pPr defTabSz="685800"/>
            <a:fld id="{7366ACEA-C3B9-C646-9B24-37F4ED00C159}"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143047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85800"/>
          </a:xfrm>
        </p:spPr>
        <p:txBody>
          <a:bodyPr/>
          <a:lstStyle>
            <a:lvl1pPr>
              <a:defRPr>
                <a:solidFill>
                  <a:schemeClr val="accent3">
                    <a:shade val="75000"/>
                  </a:schemeClr>
                </a:solidFill>
              </a:defRPr>
            </a:lvl1pPr>
          </a:lstStyle>
          <a:p>
            <a:r>
              <a:rPr kumimoji="0" lang="en-US" dirty="0"/>
              <a:t>Click to edit Master title style</a:t>
            </a:r>
          </a:p>
        </p:txBody>
      </p:sp>
      <p:sp>
        <p:nvSpPr>
          <p:cNvPr id="4" name="Date Placeholder 3"/>
          <p:cNvSpPr>
            <a:spLocks noGrp="1"/>
          </p:cNvSpPr>
          <p:nvPr>
            <p:ph type="dt" sz="half" idx="10"/>
          </p:nvPr>
        </p:nvSpPr>
        <p:spPr/>
        <p:txBody>
          <a:bodyPr/>
          <a:lstStyle/>
          <a:p>
            <a:fld id="{5B4F50BC-A561-46E0-A8BF-3A5B842B33BC}" type="datetime1">
              <a:rPr lang="en-US" smtClean="0"/>
              <a:pPr/>
              <a:t>3/21/2018</a:t>
            </a:fld>
            <a:endParaRPr lang="en-US"/>
          </a:p>
        </p:txBody>
      </p:sp>
      <p:sp>
        <p:nvSpPr>
          <p:cNvPr id="5" name="Footer Placeholder 4"/>
          <p:cNvSpPr>
            <a:spLocks noGrp="1"/>
          </p:cNvSpPr>
          <p:nvPr>
            <p:ph type="ftr" sz="quarter" idx="11"/>
          </p:nvPr>
        </p:nvSpPr>
        <p:spPr/>
        <p:txBody>
          <a:bodyPr/>
          <a:lstStyle/>
          <a:p>
            <a:r>
              <a:rPr lang="en-US"/>
              <a:t>GRAFTON SOCCER CLUB</a:t>
            </a:r>
            <a:endParaRPr lang="en-US" dirty="0"/>
          </a:p>
        </p:txBody>
      </p:sp>
      <p:sp>
        <p:nvSpPr>
          <p:cNvPr id="8" name="Content Placeholder 7"/>
          <p:cNvSpPr>
            <a:spLocks noGrp="1"/>
          </p:cNvSpPr>
          <p:nvPr>
            <p:ph sz="quarter" idx="1"/>
          </p:nvPr>
        </p:nvSpPr>
        <p:spPr>
          <a:xfrm>
            <a:off x="301752" y="1527048"/>
            <a:ext cx="8503920" cy="4797552"/>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2050" name="Picture 2" descr="logo"/>
          <p:cNvPicPr>
            <a:picLocks noChangeAspect="1" noChangeArrowheads="1"/>
          </p:cNvPicPr>
          <p:nvPr userDrawn="1"/>
        </p:nvPicPr>
        <p:blipFill>
          <a:blip r:embed="rId2" cstate="print"/>
          <a:srcRect/>
          <a:stretch>
            <a:fillRect/>
          </a:stretch>
        </p:blipFill>
        <p:spPr bwMode="auto">
          <a:xfrm>
            <a:off x="4191000" y="914400"/>
            <a:ext cx="762000" cy="7620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a:t>GRAFTON SOCCER CLUB</a:t>
            </a:r>
          </a:p>
        </p:txBody>
      </p:sp>
      <p:sp>
        <p:nvSpPr>
          <p:cNvPr id="4" name="Date Placeholder 3"/>
          <p:cNvSpPr>
            <a:spLocks noGrp="1"/>
          </p:cNvSpPr>
          <p:nvPr>
            <p:ph type="dt" sz="half" idx="10"/>
          </p:nvPr>
        </p:nvSpPr>
        <p:spPr/>
        <p:txBody>
          <a:bodyPr/>
          <a:lstStyle/>
          <a:p>
            <a:fld id="{E19E947F-4984-421C-9B70-784FF9420AE5}" type="datetime1">
              <a:rPr lang="en-US" smtClean="0"/>
              <a:pPr/>
              <a:t>3/21/2018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72BC5E2-F1FF-4538-BF4A-D45BC1FC6A22}"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3061371C-BE2E-404D-8CE1-F2F523069C4E}" type="datetime1">
              <a:rPr lang="en-US" smtClean="0"/>
              <a:pPr/>
              <a:t>3/21/2018</a:t>
            </a:fld>
            <a:endParaRPr lang="en-US"/>
          </a:p>
        </p:txBody>
      </p:sp>
      <p:sp>
        <p:nvSpPr>
          <p:cNvPr id="6" name="Footer Placeholder 5"/>
          <p:cNvSpPr>
            <a:spLocks noGrp="1"/>
          </p:cNvSpPr>
          <p:nvPr>
            <p:ph type="ftr" sz="quarter" idx="11"/>
          </p:nvPr>
        </p:nvSpPr>
        <p:spPr/>
        <p:txBody>
          <a:bodyPr/>
          <a:lstStyle/>
          <a:p>
            <a:r>
              <a:rPr lang="en-US"/>
              <a:t>GRAFTON SOCCER CLUB</a:t>
            </a:r>
          </a:p>
        </p:txBody>
      </p:sp>
      <p:sp>
        <p:nvSpPr>
          <p:cNvPr id="7" name="Slide Number Placeholder 6"/>
          <p:cNvSpPr>
            <a:spLocks noGrp="1"/>
          </p:cNvSpPr>
          <p:nvPr>
            <p:ph type="sldNum" sz="quarter" idx="12"/>
          </p:nvPr>
        </p:nvSpPr>
        <p:spPr/>
        <p:txBody>
          <a:bodyPr/>
          <a:lstStyle/>
          <a:p>
            <a:fld id="{472BC5E2-F1FF-4538-BF4A-D45BC1FC6A22}"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056D366D-41BD-47A7-8C89-2C56D148526B}" type="datetime1">
              <a:rPr lang="en-US" smtClean="0"/>
              <a:pPr/>
              <a:t>3/21/2018</a:t>
            </a:fld>
            <a:endParaRPr lang="en-US"/>
          </a:p>
        </p:txBody>
      </p:sp>
      <p:sp>
        <p:nvSpPr>
          <p:cNvPr id="8" name="Footer Placeholder 7"/>
          <p:cNvSpPr>
            <a:spLocks noGrp="1"/>
          </p:cNvSpPr>
          <p:nvPr>
            <p:ph type="ftr" sz="quarter" idx="11"/>
          </p:nvPr>
        </p:nvSpPr>
        <p:spPr>
          <a:xfrm>
            <a:off x="304800" y="6409944"/>
            <a:ext cx="3581400" cy="365760"/>
          </a:xfrm>
        </p:spPr>
        <p:txBody>
          <a:bodyPr/>
          <a:lstStyle/>
          <a:p>
            <a:r>
              <a:rPr lang="en-US"/>
              <a:t>GRAFTON SOCCER CLUB</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72BC5E2-F1FF-4538-BF4A-D45BC1FC6A22}"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01BB154-EF30-4BCD-8DD2-D769A7C9AE49}" type="datetime1">
              <a:rPr lang="en-US" smtClean="0"/>
              <a:pPr/>
              <a:t>3/21/2018</a:t>
            </a:fld>
            <a:endParaRPr lang="en-US"/>
          </a:p>
        </p:txBody>
      </p:sp>
      <p:sp>
        <p:nvSpPr>
          <p:cNvPr id="4" name="Footer Placeholder 3"/>
          <p:cNvSpPr>
            <a:spLocks noGrp="1"/>
          </p:cNvSpPr>
          <p:nvPr>
            <p:ph type="ftr" sz="quarter" idx="11"/>
          </p:nvPr>
        </p:nvSpPr>
        <p:spPr/>
        <p:txBody>
          <a:bodyPr/>
          <a:lstStyle/>
          <a:p>
            <a:r>
              <a:rPr lang="en-US"/>
              <a:t>GRAFTON SOCCER CLUB</a:t>
            </a:r>
          </a:p>
        </p:txBody>
      </p:sp>
      <p:sp>
        <p:nvSpPr>
          <p:cNvPr id="5" name="Slide Number Placeholder 4"/>
          <p:cNvSpPr>
            <a:spLocks noGrp="1"/>
          </p:cNvSpPr>
          <p:nvPr>
            <p:ph type="sldNum" sz="quarter" idx="12"/>
          </p:nvPr>
        </p:nvSpPr>
        <p:spPr>
          <a:xfrm>
            <a:off x="4343400" y="1036020"/>
            <a:ext cx="457200" cy="441325"/>
          </a:xfrm>
        </p:spPr>
        <p:txBody>
          <a:bodyPr/>
          <a:lstStyle/>
          <a:p>
            <a:fld id="{472BC5E2-F1FF-4538-BF4A-D45BC1FC6A2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0CA2544-B3EE-470E-A8F8-75D0F308F178}" type="datetime1">
              <a:rPr lang="en-US" smtClean="0"/>
              <a:pPr/>
              <a:t>3/21/2018</a:t>
            </a:fld>
            <a:endParaRPr lang="en-US"/>
          </a:p>
        </p:txBody>
      </p:sp>
      <p:sp>
        <p:nvSpPr>
          <p:cNvPr id="3" name="Footer Placeholder 2"/>
          <p:cNvSpPr>
            <a:spLocks noGrp="1"/>
          </p:cNvSpPr>
          <p:nvPr>
            <p:ph type="ftr" sz="quarter" idx="11"/>
          </p:nvPr>
        </p:nvSpPr>
        <p:spPr/>
        <p:txBody>
          <a:bodyPr/>
          <a:lstStyle/>
          <a:p>
            <a:r>
              <a:rPr lang="en-US"/>
              <a:t>GRAFTON SOCCER CLUB</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72BC5E2-F1FF-4538-BF4A-D45BC1FC6A2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72BC5E2-F1FF-4538-BF4A-D45BC1FC6A22}"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2E3CE497-156F-449B-A631-66EE19AF6BA3}" type="datetime1">
              <a:rPr lang="en-US" smtClean="0"/>
              <a:pPr/>
              <a:t>3/21/2018</a:t>
            </a:fld>
            <a:endParaRPr lang="en-US"/>
          </a:p>
        </p:txBody>
      </p:sp>
      <p:sp>
        <p:nvSpPr>
          <p:cNvPr id="6" name="Footer Placeholder 5"/>
          <p:cNvSpPr>
            <a:spLocks noGrp="1"/>
          </p:cNvSpPr>
          <p:nvPr>
            <p:ph type="ftr" sz="quarter" idx="11"/>
          </p:nvPr>
        </p:nvSpPr>
        <p:spPr>
          <a:xfrm>
            <a:off x="301752" y="6410848"/>
            <a:ext cx="3383280" cy="365760"/>
          </a:xfrm>
        </p:spPr>
        <p:txBody>
          <a:bodyPr/>
          <a:lstStyle/>
          <a:p>
            <a:r>
              <a:rPr lang="en-US"/>
              <a:t>GRAFTON SOCCER CLUB</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72BC5E2-F1FF-4538-BF4A-D45BC1FC6A22}"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975E6131-A094-4D39-8514-3721A6884AD8}" type="datetime1">
              <a:rPr lang="en-US" smtClean="0"/>
              <a:pPr/>
              <a:t>3/21/2018</a:t>
            </a:fld>
            <a:endParaRPr lang="en-US"/>
          </a:p>
        </p:txBody>
      </p:sp>
      <p:sp>
        <p:nvSpPr>
          <p:cNvPr id="6" name="Footer Placeholder 5"/>
          <p:cNvSpPr>
            <a:spLocks noGrp="1"/>
          </p:cNvSpPr>
          <p:nvPr>
            <p:ph type="ftr" sz="quarter" idx="11"/>
          </p:nvPr>
        </p:nvSpPr>
        <p:spPr>
          <a:xfrm>
            <a:off x="301752" y="6410848"/>
            <a:ext cx="3584448" cy="365760"/>
          </a:xfrm>
        </p:spPr>
        <p:txBody>
          <a:bodyPr/>
          <a:lstStyle/>
          <a:p>
            <a:r>
              <a:rPr lang="en-US"/>
              <a:t>GRAFTON SOCCER CLUB</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2623E0D-0884-4031-B23A-C86CC2982559}" type="datetime1">
              <a:rPr lang="en-US" smtClean="0"/>
              <a:pPr/>
              <a:t>3/21/2018</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a:t>GRAFTON SOCCER CLUB</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72BC5E2-F1FF-4538-BF4A-D45BC1FC6A22}"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925F51-2747-F34C-9852-464C4C34B80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5603FF-77D1-A342-AA5C-E928065C3AA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E5BB0F-53D8-B144-9C0C-F55D4E32443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25C68E9-F6BA-CE42-A18E-632AA85E2AC6}" type="datetimeFigureOut">
              <a:rPr lang="en-US" smtClean="0"/>
              <a:t>3/21/2018</a:t>
            </a:fld>
            <a:endParaRPr lang="en-US"/>
          </a:p>
        </p:txBody>
      </p:sp>
      <p:sp>
        <p:nvSpPr>
          <p:cNvPr id="5" name="Footer Placeholder 4">
            <a:extLst>
              <a:ext uri="{FF2B5EF4-FFF2-40B4-BE49-F238E27FC236}">
                <a16:creationId xmlns:a16="http://schemas.microsoft.com/office/drawing/2014/main" id="{707CE755-3C7A-7340-A7C8-605698C4365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6C83F9-ACBB-2348-8F22-2F9B7C980F4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366ACEA-C3B9-C646-9B24-37F4ED00C159}" type="slidenum">
              <a:rPr lang="en-US" smtClean="0"/>
              <a:t>‹#›</a:t>
            </a:fld>
            <a:endParaRPr lang="en-US"/>
          </a:p>
        </p:txBody>
      </p:sp>
    </p:spTree>
    <p:extLst>
      <p:ext uri="{BB962C8B-B14F-4D97-AF65-F5344CB8AC3E}">
        <p14:creationId xmlns:p14="http://schemas.microsoft.com/office/powerpoint/2010/main" val="2672735840"/>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positivecoach.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gscsoccer.org/" TargetMode="External"/><Relationship Id="rId2" Type="http://schemas.openxmlformats.org/officeDocument/2006/relationships/hyperlink" Target="http://www.mayouthsoccer.org/coaches/session_plan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276600"/>
            <a:ext cx="6400800" cy="1295400"/>
          </a:xfrm>
        </p:spPr>
        <p:txBody>
          <a:bodyPr/>
          <a:lstStyle/>
          <a:p>
            <a:r>
              <a:rPr lang="en-US" dirty="0"/>
              <a:t>2018 Spring Season</a:t>
            </a:r>
          </a:p>
        </p:txBody>
      </p:sp>
      <p:sp>
        <p:nvSpPr>
          <p:cNvPr id="2" name="Title 1"/>
          <p:cNvSpPr>
            <a:spLocks noGrp="1"/>
          </p:cNvSpPr>
          <p:nvPr>
            <p:ph type="ctrTitle"/>
          </p:nvPr>
        </p:nvSpPr>
        <p:spPr/>
        <p:txBody>
          <a:bodyPr>
            <a:normAutofit/>
          </a:bodyPr>
          <a:lstStyle/>
          <a:p>
            <a:r>
              <a:rPr lang="en-US" dirty="0"/>
              <a:t>Coaches Meeting</a:t>
            </a:r>
          </a:p>
        </p:txBody>
      </p:sp>
      <p:sp>
        <p:nvSpPr>
          <p:cNvPr id="4" name="Footer Placeholder 3"/>
          <p:cNvSpPr>
            <a:spLocks noGrp="1"/>
          </p:cNvSpPr>
          <p:nvPr>
            <p:ph type="ftr" sz="quarter" idx="11"/>
          </p:nvPr>
        </p:nvSpPr>
        <p:spPr/>
        <p:txBody>
          <a:bodyPr/>
          <a:lstStyle/>
          <a:p>
            <a:r>
              <a:rPr lang="en-US"/>
              <a:t>GRAFTON SOCCER CLUB</a:t>
            </a:r>
          </a:p>
        </p:txBody>
      </p:sp>
      <p:sp>
        <p:nvSpPr>
          <p:cNvPr id="5" name="TextBox 4"/>
          <p:cNvSpPr txBox="1"/>
          <p:nvPr/>
        </p:nvSpPr>
        <p:spPr>
          <a:xfrm>
            <a:off x="1524000" y="3886978"/>
            <a:ext cx="6096000" cy="2062103"/>
          </a:xfrm>
          <a:prstGeom prst="rect">
            <a:avLst/>
          </a:prstGeom>
          <a:noFill/>
        </p:spPr>
        <p:txBody>
          <a:bodyPr wrap="square" rtlCol="0">
            <a:spAutoFit/>
          </a:bodyPr>
          <a:lstStyle/>
          <a:p>
            <a:pPr algn="ctr"/>
            <a:r>
              <a:rPr lang="en-US" sz="1600" b="1" dirty="0"/>
              <a:t>Saturday, March 24th - Coaches Clinic @ GHS GYM</a:t>
            </a:r>
            <a:endParaRPr lang="en-US" sz="1600" dirty="0"/>
          </a:p>
          <a:p>
            <a:pPr algn="ctr"/>
            <a:r>
              <a:rPr lang="en-US" sz="1600" dirty="0"/>
              <a:t>Hosted by the Revs Academy Staff</a:t>
            </a:r>
          </a:p>
          <a:p>
            <a:pPr algn="ctr"/>
            <a:endParaRPr lang="en-US" sz="1600" dirty="0"/>
          </a:p>
          <a:p>
            <a:r>
              <a:rPr lang="en-US" sz="1600" dirty="0"/>
              <a:t>	· U6 &amp; U8 Coaches Session – 9:00 to 10:30</a:t>
            </a:r>
          </a:p>
          <a:p>
            <a:r>
              <a:rPr lang="en-US" sz="1600" dirty="0"/>
              <a:t>	· U10+ Coaches Session – 10:30 to 12.00pm</a:t>
            </a:r>
          </a:p>
          <a:p>
            <a:endParaRPr lang="en-US" sz="1600" dirty="0"/>
          </a:p>
          <a:p>
            <a:pPr algn="ctr"/>
            <a:r>
              <a:rPr lang="en-US" sz="1600" dirty="0"/>
              <a:t>All coaches should plan to attend.  If you have never received a coaching license this is mandatory.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9000"/>
            <a:lum/>
          </a:blip>
          <a:srcRect/>
          <a:stretch>
            <a:fillRect t="-4000" b="-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2CA1-7D91-2C4E-8A44-B72380A1713A}"/>
              </a:ext>
            </a:extLst>
          </p:cNvPr>
          <p:cNvSpPr>
            <a:spLocks noGrp="1"/>
          </p:cNvSpPr>
          <p:nvPr>
            <p:ph type="title"/>
          </p:nvPr>
        </p:nvSpPr>
        <p:spPr>
          <a:xfrm>
            <a:off x="628650" y="1131094"/>
            <a:ext cx="7886700" cy="3680936"/>
          </a:xfrm>
        </p:spPr>
        <p:txBody>
          <a:bodyPr>
            <a:normAutofit/>
          </a:bodyPr>
          <a:lstStyle/>
          <a:p>
            <a:pPr algn="ctr"/>
            <a:r>
              <a:rPr lang="en-US" b="1" dirty="0">
                <a:solidFill>
                  <a:srgbClr val="FF0000"/>
                </a:solidFill>
              </a:rPr>
              <a:t>Three Developmental Domains</a:t>
            </a:r>
            <a:br>
              <a:rPr lang="en-US" dirty="0"/>
            </a:br>
            <a:r>
              <a:rPr lang="en-US" b="1" dirty="0"/>
              <a:t>Psychomotor: </a:t>
            </a:r>
            <a:r>
              <a:rPr lang="en-US" b="1" i="1" dirty="0">
                <a:solidFill>
                  <a:schemeClr val="accent1">
                    <a:lumMod val="75000"/>
                  </a:schemeClr>
                </a:solidFill>
              </a:rPr>
              <a:t>Physical</a:t>
            </a:r>
            <a:r>
              <a:rPr lang="en-US" dirty="0"/>
              <a:t> Domain</a:t>
            </a:r>
            <a:br>
              <a:rPr lang="en-US" dirty="0"/>
            </a:br>
            <a:r>
              <a:rPr lang="en-US" b="1" dirty="0"/>
              <a:t>Cognitive: </a:t>
            </a:r>
            <a:r>
              <a:rPr lang="en-US" b="1" i="1" dirty="0">
                <a:solidFill>
                  <a:schemeClr val="accent1">
                    <a:lumMod val="75000"/>
                  </a:schemeClr>
                </a:solidFill>
              </a:rPr>
              <a:t>Learning </a:t>
            </a:r>
            <a:r>
              <a:rPr lang="en-US" dirty="0"/>
              <a:t>Domain</a:t>
            </a:r>
            <a:br>
              <a:rPr lang="en-US" dirty="0"/>
            </a:br>
            <a:r>
              <a:rPr lang="en-US" b="1" dirty="0"/>
              <a:t>Psychosocial: </a:t>
            </a:r>
            <a:r>
              <a:rPr lang="en-US" b="1" i="1" dirty="0">
                <a:solidFill>
                  <a:schemeClr val="accent1">
                    <a:lumMod val="75000"/>
                  </a:schemeClr>
                </a:solidFill>
              </a:rPr>
              <a:t>Emotional</a:t>
            </a:r>
            <a:r>
              <a:rPr lang="en-US" dirty="0"/>
              <a:t> Domain</a:t>
            </a:r>
          </a:p>
        </p:txBody>
      </p:sp>
    </p:spTree>
    <p:extLst>
      <p:ext uri="{BB962C8B-B14F-4D97-AF65-F5344CB8AC3E}">
        <p14:creationId xmlns:p14="http://schemas.microsoft.com/office/powerpoint/2010/main" val="4156483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DC8E-D201-8F4F-B728-8F019631AE30}"/>
              </a:ext>
            </a:extLst>
          </p:cNvPr>
          <p:cNvSpPr>
            <a:spLocks noGrp="1"/>
          </p:cNvSpPr>
          <p:nvPr>
            <p:ph type="title"/>
          </p:nvPr>
        </p:nvSpPr>
        <p:spPr/>
        <p:txBody>
          <a:bodyPr/>
          <a:lstStyle/>
          <a:p>
            <a:r>
              <a:rPr lang="en-US" b="1" dirty="0"/>
              <a:t>Developmental Continuum</a:t>
            </a:r>
          </a:p>
        </p:txBody>
      </p:sp>
      <p:pic>
        <p:nvPicPr>
          <p:cNvPr id="5" name="Content Placeholder 4">
            <a:extLst>
              <a:ext uri="{FF2B5EF4-FFF2-40B4-BE49-F238E27FC236}">
                <a16:creationId xmlns:a16="http://schemas.microsoft.com/office/drawing/2014/main" id="{3B85CE6A-6869-004D-827E-DFC8E2D4F8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4666" y="2226469"/>
            <a:ext cx="5814668" cy="3263504"/>
          </a:xfrm>
        </p:spPr>
      </p:pic>
      <p:sp>
        <p:nvSpPr>
          <p:cNvPr id="6" name="TextBox 5">
            <a:extLst>
              <a:ext uri="{FF2B5EF4-FFF2-40B4-BE49-F238E27FC236}">
                <a16:creationId xmlns:a16="http://schemas.microsoft.com/office/drawing/2014/main" id="{767DD447-35B5-C94D-B865-38708AFFC346}"/>
              </a:ext>
            </a:extLst>
          </p:cNvPr>
          <p:cNvSpPr txBox="1"/>
          <p:nvPr/>
        </p:nvSpPr>
        <p:spPr>
          <a:xfrm>
            <a:off x="5520941" y="5591175"/>
            <a:ext cx="3669659" cy="300082"/>
          </a:xfrm>
          <a:prstGeom prst="rect">
            <a:avLst/>
          </a:prstGeom>
          <a:noFill/>
        </p:spPr>
        <p:txBody>
          <a:bodyPr wrap="none" rtlCol="0">
            <a:spAutoFit/>
          </a:bodyPr>
          <a:lstStyle/>
          <a:p>
            <a:pPr defTabSz="685800"/>
            <a:r>
              <a:rPr lang="en-US" sz="1350" dirty="0">
                <a:solidFill>
                  <a:prstClr val="black"/>
                </a:solidFill>
                <a:latin typeface="Calibri" panose="020F0502020204030204"/>
              </a:rPr>
              <a:t>US Youth Soccer Player Development Model 2012</a:t>
            </a:r>
          </a:p>
        </p:txBody>
      </p:sp>
    </p:spTree>
    <p:extLst>
      <p:ext uri="{BB962C8B-B14F-4D97-AF65-F5344CB8AC3E}">
        <p14:creationId xmlns:p14="http://schemas.microsoft.com/office/powerpoint/2010/main" val="3075580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715EF-01BC-6947-99B2-0DE2113B8006}"/>
              </a:ext>
            </a:extLst>
          </p:cNvPr>
          <p:cNvSpPr>
            <a:spLocks noGrp="1"/>
          </p:cNvSpPr>
          <p:nvPr>
            <p:ph type="title"/>
          </p:nvPr>
        </p:nvSpPr>
        <p:spPr/>
        <p:txBody>
          <a:bodyPr>
            <a:normAutofit fontScale="90000"/>
          </a:bodyPr>
          <a:lstStyle/>
          <a:p>
            <a:r>
              <a:rPr lang="en-US" b="1" dirty="0">
                <a:solidFill>
                  <a:schemeClr val="accent1">
                    <a:lumMod val="75000"/>
                  </a:schemeClr>
                </a:solidFill>
              </a:rPr>
              <a:t>U6 (Ages 4-6) Development</a:t>
            </a:r>
            <a:br>
              <a:rPr lang="en-US" dirty="0"/>
            </a:br>
            <a:r>
              <a:rPr lang="en-US" sz="1650" b="1" i="1" dirty="0">
                <a:solidFill>
                  <a:srgbClr val="FF0000"/>
                </a:solidFill>
              </a:rPr>
              <a:t>Egocentric, highly imaginative</a:t>
            </a:r>
            <a:br>
              <a:rPr lang="en-US" sz="1650" b="1" i="1" dirty="0">
                <a:solidFill>
                  <a:srgbClr val="FF0000"/>
                </a:solidFill>
              </a:rPr>
            </a:br>
            <a:r>
              <a:rPr lang="en-US" sz="1650" b="1" i="1" dirty="0">
                <a:solidFill>
                  <a:srgbClr val="FF0000"/>
                </a:solidFill>
              </a:rPr>
              <a:t>Too much information overwhelming</a:t>
            </a:r>
            <a:br>
              <a:rPr lang="en-US" dirty="0"/>
            </a:br>
            <a:endParaRPr lang="en-US" dirty="0"/>
          </a:p>
        </p:txBody>
      </p:sp>
      <p:sp>
        <p:nvSpPr>
          <p:cNvPr id="3" name="Content Placeholder 2">
            <a:extLst>
              <a:ext uri="{FF2B5EF4-FFF2-40B4-BE49-F238E27FC236}">
                <a16:creationId xmlns:a16="http://schemas.microsoft.com/office/drawing/2014/main" id="{00B30A84-604B-6E4F-B7AC-AB6CB0A5566A}"/>
              </a:ext>
            </a:extLst>
          </p:cNvPr>
          <p:cNvSpPr>
            <a:spLocks noGrp="1"/>
          </p:cNvSpPr>
          <p:nvPr>
            <p:ph idx="1"/>
          </p:nvPr>
        </p:nvSpPr>
        <p:spPr/>
        <p:txBody>
          <a:bodyPr>
            <a:normAutofit/>
          </a:bodyPr>
          <a:lstStyle/>
          <a:p>
            <a:r>
              <a:rPr lang="en-US" b="1" i="1" dirty="0"/>
              <a:t>Psychomotor</a:t>
            </a:r>
          </a:p>
          <a:p>
            <a:pPr lvl="1"/>
            <a:r>
              <a:rPr lang="en-US" dirty="0"/>
              <a:t>Running, jumping, skipping, hopping, balance not fully developed </a:t>
            </a:r>
          </a:p>
          <a:p>
            <a:pPr lvl="1"/>
            <a:r>
              <a:rPr lang="en-US" dirty="0"/>
              <a:t>Changing direction often results in tumbling</a:t>
            </a:r>
          </a:p>
          <a:p>
            <a:pPr lvl="1"/>
            <a:r>
              <a:rPr lang="en-US" dirty="0"/>
              <a:t>Play full speed until they drop, rest briefly, then return to full speed</a:t>
            </a:r>
          </a:p>
          <a:p>
            <a:r>
              <a:rPr lang="en-US" b="1" i="1" dirty="0"/>
              <a:t>Cognitive </a:t>
            </a:r>
          </a:p>
          <a:p>
            <a:pPr lvl="1"/>
            <a:r>
              <a:rPr lang="en-US" dirty="0"/>
              <a:t>Linking skills together challenging</a:t>
            </a:r>
          </a:p>
          <a:p>
            <a:pPr lvl="1"/>
            <a:r>
              <a:rPr lang="en-US" dirty="0"/>
              <a:t>Do well with one task at a time</a:t>
            </a:r>
          </a:p>
          <a:p>
            <a:pPr lvl="1"/>
            <a:r>
              <a:rPr lang="en-US" dirty="0"/>
              <a:t>Visual demonstration necessary </a:t>
            </a:r>
          </a:p>
          <a:p>
            <a:pPr lvl="1"/>
            <a:r>
              <a:rPr lang="en-US" dirty="0"/>
              <a:t>In soccer this equates to: “My ball”</a:t>
            </a:r>
          </a:p>
          <a:p>
            <a:pPr lvl="1"/>
            <a:r>
              <a:rPr lang="en-US" dirty="0"/>
              <a:t>Boundaries and Directionality are meaningless</a:t>
            </a:r>
          </a:p>
          <a:p>
            <a:r>
              <a:rPr lang="en-US" b="1" i="1" dirty="0"/>
              <a:t>Psychosocial</a:t>
            </a:r>
          </a:p>
          <a:p>
            <a:pPr lvl="1"/>
            <a:r>
              <a:rPr lang="en-US" dirty="0"/>
              <a:t>One “best friend”</a:t>
            </a:r>
          </a:p>
          <a:p>
            <a:pPr lvl="1"/>
            <a:r>
              <a:rPr lang="en-US" dirty="0"/>
              <a:t>Just learning how to socialize in larger groups</a:t>
            </a:r>
          </a:p>
        </p:txBody>
      </p:sp>
      <p:pic>
        <p:nvPicPr>
          <p:cNvPr id="6" name="Picture 5">
            <a:extLst>
              <a:ext uri="{FF2B5EF4-FFF2-40B4-BE49-F238E27FC236}">
                <a16:creationId xmlns:a16="http://schemas.microsoft.com/office/drawing/2014/main" id="{E0E829FF-7D05-074E-93F8-BDD0F109B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4808" y="3533775"/>
            <a:ext cx="2710543" cy="1676400"/>
          </a:xfrm>
          <a:prstGeom prst="rect">
            <a:avLst/>
          </a:prstGeom>
          <a:effectLst>
            <a:softEdge rad="190500"/>
          </a:effectLst>
        </p:spPr>
      </p:pic>
    </p:spTree>
    <p:extLst>
      <p:ext uri="{BB962C8B-B14F-4D97-AF65-F5344CB8AC3E}">
        <p14:creationId xmlns:p14="http://schemas.microsoft.com/office/powerpoint/2010/main" val="265634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02758-ACB2-6645-B28C-760045BF7F2F}"/>
              </a:ext>
            </a:extLst>
          </p:cNvPr>
          <p:cNvSpPr>
            <a:spLocks noGrp="1"/>
          </p:cNvSpPr>
          <p:nvPr>
            <p:ph type="title"/>
          </p:nvPr>
        </p:nvSpPr>
        <p:spPr/>
        <p:txBody>
          <a:bodyPr/>
          <a:lstStyle/>
          <a:p>
            <a:r>
              <a:rPr lang="en-US" b="1" dirty="0">
                <a:solidFill>
                  <a:schemeClr val="accent1">
                    <a:lumMod val="75000"/>
                  </a:schemeClr>
                </a:solidFill>
              </a:rPr>
              <a:t>Characteristics of U6 Athletes</a:t>
            </a:r>
            <a:br>
              <a:rPr lang="en-US" dirty="0"/>
            </a:br>
            <a:r>
              <a:rPr lang="en-US" sz="1800" b="1" i="1" dirty="0">
                <a:solidFill>
                  <a:srgbClr val="FF0000"/>
                </a:solidFill>
              </a:rPr>
              <a:t>“Me and My Ball”</a:t>
            </a:r>
          </a:p>
        </p:txBody>
      </p:sp>
      <p:sp>
        <p:nvSpPr>
          <p:cNvPr id="3" name="Content Placeholder 2">
            <a:extLst>
              <a:ext uri="{FF2B5EF4-FFF2-40B4-BE49-F238E27FC236}">
                <a16:creationId xmlns:a16="http://schemas.microsoft.com/office/drawing/2014/main" id="{500AD440-CBBD-3943-B81C-690DC2DE48F8}"/>
              </a:ext>
            </a:extLst>
          </p:cNvPr>
          <p:cNvSpPr>
            <a:spLocks noGrp="1"/>
          </p:cNvSpPr>
          <p:nvPr>
            <p:ph idx="1"/>
          </p:nvPr>
        </p:nvSpPr>
        <p:spPr/>
        <p:txBody>
          <a:bodyPr>
            <a:normAutofit/>
          </a:bodyPr>
          <a:lstStyle/>
          <a:p>
            <a:r>
              <a:rPr lang="en-US" dirty="0"/>
              <a:t>Constantly in motion</a:t>
            </a:r>
          </a:p>
          <a:p>
            <a:r>
              <a:rPr lang="en-US" dirty="0"/>
              <a:t>Short attention span (easily distracted)</a:t>
            </a:r>
          </a:p>
          <a:p>
            <a:r>
              <a:rPr lang="en-US" dirty="0"/>
              <a:t>Egocentric</a:t>
            </a:r>
          </a:p>
          <a:p>
            <a:r>
              <a:rPr lang="en-US" dirty="0"/>
              <a:t>Parallel Play</a:t>
            </a:r>
          </a:p>
          <a:p>
            <a:r>
              <a:rPr lang="en-US" dirty="0"/>
              <a:t>Easily bruised psychologically</a:t>
            </a:r>
          </a:p>
          <a:p>
            <a:r>
              <a:rPr lang="en-US" dirty="0"/>
              <a:t>Primitive eye-foot and eye/hand coordination</a:t>
            </a:r>
          </a:p>
          <a:p>
            <a:r>
              <a:rPr lang="en-US" dirty="0"/>
              <a:t>Little concern for team activities</a:t>
            </a:r>
          </a:p>
          <a:p>
            <a:r>
              <a:rPr lang="en-US" dirty="0"/>
              <a:t>Balance on the dominant foot</a:t>
            </a:r>
          </a:p>
          <a:p>
            <a:r>
              <a:rPr lang="en-US" dirty="0"/>
              <a:t>No sense of pace; they will often run until they drop </a:t>
            </a:r>
          </a:p>
          <a:p>
            <a:r>
              <a:rPr lang="en-US" dirty="0"/>
              <a:t>Catching skills not developed </a:t>
            </a:r>
          </a:p>
        </p:txBody>
      </p:sp>
      <p:pic>
        <p:nvPicPr>
          <p:cNvPr id="5" name="Picture 4">
            <a:extLst>
              <a:ext uri="{FF2B5EF4-FFF2-40B4-BE49-F238E27FC236}">
                <a16:creationId xmlns:a16="http://schemas.microsoft.com/office/drawing/2014/main" id="{5A289D08-D229-4444-BFAE-290939B34E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300" y="1131094"/>
            <a:ext cx="2305050" cy="3571875"/>
          </a:xfrm>
          <a:prstGeom prst="rect">
            <a:avLst/>
          </a:prstGeom>
          <a:effectLst>
            <a:softEdge rad="228600"/>
          </a:effectLst>
        </p:spPr>
      </p:pic>
    </p:spTree>
    <p:extLst>
      <p:ext uri="{BB962C8B-B14F-4D97-AF65-F5344CB8AC3E}">
        <p14:creationId xmlns:p14="http://schemas.microsoft.com/office/powerpoint/2010/main" val="651964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FDB45-2CC4-4C4D-B3AC-FABFA56513E0}"/>
              </a:ext>
            </a:extLst>
          </p:cNvPr>
          <p:cNvSpPr>
            <a:spLocks noGrp="1"/>
          </p:cNvSpPr>
          <p:nvPr>
            <p:ph type="title"/>
          </p:nvPr>
        </p:nvSpPr>
        <p:spPr>
          <a:xfrm>
            <a:off x="628650" y="1512094"/>
            <a:ext cx="7886700" cy="994172"/>
          </a:xfrm>
        </p:spPr>
        <p:txBody>
          <a:bodyPr>
            <a:normAutofit fontScale="90000"/>
          </a:bodyPr>
          <a:lstStyle/>
          <a:p>
            <a:r>
              <a:rPr lang="en-US" b="1" dirty="0">
                <a:solidFill>
                  <a:schemeClr val="accent1">
                    <a:lumMod val="75000"/>
                  </a:schemeClr>
                </a:solidFill>
              </a:rPr>
              <a:t>U8 (Ages 6-8) Development</a:t>
            </a:r>
            <a:br>
              <a:rPr lang="en-US" b="1" dirty="0">
                <a:solidFill>
                  <a:schemeClr val="accent1">
                    <a:lumMod val="75000"/>
                  </a:schemeClr>
                </a:solidFill>
              </a:rPr>
            </a:br>
            <a:r>
              <a:rPr lang="en-US" sz="1650" b="1" i="1" dirty="0">
                <a:solidFill>
                  <a:srgbClr val="FF0000"/>
                </a:solidFill>
              </a:rPr>
              <a:t>Development of structure,  cooperative play and development of friendships, thinking beyond themselves and begin to look to actively pass to a teammate.</a:t>
            </a:r>
            <a:br>
              <a:rPr lang="en-US" dirty="0"/>
            </a:br>
            <a:br>
              <a:rPr lang="en-US" dirty="0"/>
            </a:br>
            <a:endParaRPr lang="en-US" b="1" dirty="0">
              <a:solidFill>
                <a:schemeClr val="accent1">
                  <a:lumMod val="75000"/>
                </a:schemeClr>
              </a:solidFill>
            </a:endParaRPr>
          </a:p>
        </p:txBody>
      </p:sp>
      <p:sp>
        <p:nvSpPr>
          <p:cNvPr id="3" name="Content Placeholder 2">
            <a:extLst>
              <a:ext uri="{FF2B5EF4-FFF2-40B4-BE49-F238E27FC236}">
                <a16:creationId xmlns:a16="http://schemas.microsoft.com/office/drawing/2014/main" id="{A3B11B43-9C05-4848-8664-560C70F5E71F}"/>
              </a:ext>
            </a:extLst>
          </p:cNvPr>
          <p:cNvSpPr>
            <a:spLocks noGrp="1"/>
          </p:cNvSpPr>
          <p:nvPr>
            <p:ph idx="1"/>
          </p:nvPr>
        </p:nvSpPr>
        <p:spPr/>
        <p:txBody>
          <a:bodyPr>
            <a:normAutofit/>
          </a:bodyPr>
          <a:lstStyle/>
          <a:p>
            <a:r>
              <a:rPr lang="en-US" b="1" i="1" dirty="0"/>
              <a:t>Psychomotor: </a:t>
            </a:r>
          </a:p>
          <a:p>
            <a:pPr lvl="1"/>
            <a:r>
              <a:rPr lang="en-US" dirty="0"/>
              <a:t>Skeletal system growing- beware of injuries to growth plates </a:t>
            </a:r>
          </a:p>
          <a:p>
            <a:pPr lvl="1"/>
            <a:r>
              <a:rPr lang="en-US" dirty="0"/>
              <a:t>Cardiovascular system less efficient- takes longer to recover and cool down</a:t>
            </a:r>
          </a:p>
          <a:p>
            <a:r>
              <a:rPr lang="en-US" b="1" i="1" dirty="0"/>
              <a:t>Cognitive: </a:t>
            </a:r>
          </a:p>
          <a:p>
            <a:pPr lvl="1"/>
            <a:r>
              <a:rPr lang="en-US" dirty="0"/>
              <a:t>Controlling ball takes most of attention, so tactical decision making is weak</a:t>
            </a:r>
          </a:p>
          <a:p>
            <a:pPr lvl="1"/>
            <a:r>
              <a:rPr lang="en-US" dirty="0"/>
              <a:t>Personal evaluation weak- believe if they tried hard they performed well</a:t>
            </a:r>
          </a:p>
          <a:p>
            <a:r>
              <a:rPr lang="en-US" b="1" i="1" dirty="0"/>
              <a:t>Psychosocial: </a:t>
            </a:r>
          </a:p>
          <a:p>
            <a:pPr lvl="1"/>
            <a:r>
              <a:rPr lang="en-US" dirty="0"/>
              <a:t>Great need for approval of adults</a:t>
            </a:r>
          </a:p>
          <a:p>
            <a:pPr lvl="1"/>
            <a:r>
              <a:rPr lang="en-US" dirty="0"/>
              <a:t>Like to show off skills</a:t>
            </a:r>
          </a:p>
          <a:p>
            <a:pPr lvl="1"/>
            <a:r>
              <a:rPr lang="en-US" dirty="0"/>
              <a:t>Play because it is FUN, team identity is limited. </a:t>
            </a:r>
          </a:p>
          <a:p>
            <a:pPr lvl="1"/>
            <a:r>
              <a:rPr lang="en-US" dirty="0"/>
              <a:t>“Level” and “Ability” concepts non-existent</a:t>
            </a:r>
          </a:p>
          <a:p>
            <a:endParaRPr lang="en-US" dirty="0"/>
          </a:p>
          <a:p>
            <a:pPr marL="0" indent="0">
              <a:buNone/>
            </a:pPr>
            <a:endParaRPr lang="en-US" dirty="0"/>
          </a:p>
        </p:txBody>
      </p:sp>
      <p:pic>
        <p:nvPicPr>
          <p:cNvPr id="5" name="Picture 4">
            <a:extLst>
              <a:ext uri="{FF2B5EF4-FFF2-40B4-BE49-F238E27FC236}">
                <a16:creationId xmlns:a16="http://schemas.microsoft.com/office/drawing/2014/main" id="{40A81BD8-95AA-2D47-809E-4299EED0D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1401" y="4803775"/>
            <a:ext cx="2393950" cy="1196975"/>
          </a:xfrm>
          <a:prstGeom prst="rect">
            <a:avLst/>
          </a:prstGeom>
          <a:effectLst>
            <a:softEdge rad="88900"/>
          </a:effectLst>
        </p:spPr>
      </p:pic>
    </p:spTree>
    <p:extLst>
      <p:ext uri="{BB962C8B-B14F-4D97-AF65-F5344CB8AC3E}">
        <p14:creationId xmlns:p14="http://schemas.microsoft.com/office/powerpoint/2010/main" val="4055117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97A19-1731-E64F-94A8-17CD156BFB7E}"/>
              </a:ext>
            </a:extLst>
          </p:cNvPr>
          <p:cNvSpPr>
            <a:spLocks noGrp="1"/>
          </p:cNvSpPr>
          <p:nvPr>
            <p:ph type="title"/>
          </p:nvPr>
        </p:nvSpPr>
        <p:spPr/>
        <p:txBody>
          <a:bodyPr/>
          <a:lstStyle/>
          <a:p>
            <a:r>
              <a:rPr lang="en-US" b="1" i="1" dirty="0">
                <a:solidFill>
                  <a:schemeClr val="accent1">
                    <a:lumMod val="75000"/>
                  </a:schemeClr>
                </a:solidFill>
              </a:rPr>
              <a:t>Characteristics of U8 Athletes</a:t>
            </a:r>
            <a:br>
              <a:rPr lang="en-US" dirty="0"/>
            </a:br>
            <a:r>
              <a:rPr lang="en-US" sz="1800" dirty="0"/>
              <a:t> </a:t>
            </a:r>
            <a:r>
              <a:rPr lang="en-US" sz="1800" b="1" i="1" dirty="0">
                <a:solidFill>
                  <a:srgbClr val="FF0000"/>
                </a:solidFill>
              </a:rPr>
              <a:t>“Me, the ball, and my friend”</a:t>
            </a:r>
          </a:p>
        </p:txBody>
      </p:sp>
      <p:sp>
        <p:nvSpPr>
          <p:cNvPr id="3" name="Content Placeholder 2">
            <a:extLst>
              <a:ext uri="{FF2B5EF4-FFF2-40B4-BE49-F238E27FC236}">
                <a16:creationId xmlns:a16="http://schemas.microsoft.com/office/drawing/2014/main" id="{71469E8D-75AA-C94A-8F99-4D3094615B2F}"/>
              </a:ext>
            </a:extLst>
          </p:cNvPr>
          <p:cNvSpPr>
            <a:spLocks noGrp="1"/>
          </p:cNvSpPr>
          <p:nvPr>
            <p:ph idx="1"/>
          </p:nvPr>
        </p:nvSpPr>
        <p:spPr>
          <a:xfrm>
            <a:off x="628650" y="2226469"/>
            <a:ext cx="6242050" cy="3263504"/>
          </a:xfrm>
        </p:spPr>
        <p:txBody>
          <a:bodyPr>
            <a:normAutofit fontScale="85000" lnSpcReduction="20000"/>
          </a:bodyPr>
          <a:lstStyle/>
          <a:p>
            <a:r>
              <a:rPr lang="en-US" dirty="0"/>
              <a:t>Attention span is a bit longer than the U-6 player, but still not at the “team at all costs” intensity</a:t>
            </a:r>
          </a:p>
          <a:p>
            <a:r>
              <a:rPr lang="en-US" dirty="0"/>
              <a:t>Inclined more toward group activities</a:t>
            </a:r>
          </a:p>
          <a:p>
            <a:r>
              <a:rPr lang="en-US" dirty="0"/>
              <a:t>Still in constant motion</a:t>
            </a:r>
          </a:p>
          <a:p>
            <a:r>
              <a:rPr lang="en-US" dirty="0"/>
              <a:t>Still very sensitive (dislike personal failure in front of peers); ridicule from the coach in front of the group is very destructive</a:t>
            </a:r>
          </a:p>
          <a:p>
            <a:r>
              <a:rPr lang="en-US" dirty="0"/>
              <a:t>Beginning to develop some physical confidence </a:t>
            </a:r>
          </a:p>
          <a:p>
            <a:r>
              <a:rPr lang="en-US" dirty="0"/>
              <a:t>Still into running, jumping, climbing and rolling</a:t>
            </a:r>
          </a:p>
          <a:p>
            <a:r>
              <a:rPr lang="en-US" dirty="0"/>
              <a:t>More into imitation of the big guys (pro soccer players, HS athletes)</a:t>
            </a:r>
          </a:p>
          <a:p>
            <a:r>
              <a:rPr lang="en-US" dirty="0"/>
              <a:t>Still lack a sense of pace; will run very hard most of the time and chase the ball until they drop</a:t>
            </a:r>
          </a:p>
        </p:txBody>
      </p:sp>
      <p:pic>
        <p:nvPicPr>
          <p:cNvPr id="5" name="Picture 4">
            <a:extLst>
              <a:ext uri="{FF2B5EF4-FFF2-40B4-BE49-F238E27FC236}">
                <a16:creationId xmlns:a16="http://schemas.microsoft.com/office/drawing/2014/main" id="{F772E6BC-EBEA-E042-8AFF-CADFE352D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4462" y="3858221"/>
            <a:ext cx="2471738" cy="1283665"/>
          </a:xfrm>
          <a:prstGeom prst="rect">
            <a:avLst/>
          </a:prstGeom>
          <a:effectLst>
            <a:softEdge rad="139700"/>
          </a:effectLst>
        </p:spPr>
      </p:pic>
    </p:spTree>
    <p:extLst>
      <p:ext uri="{BB962C8B-B14F-4D97-AF65-F5344CB8AC3E}">
        <p14:creationId xmlns:p14="http://schemas.microsoft.com/office/powerpoint/2010/main" val="1324411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D31655-9D33-0A4B-BAB2-E05ABB265AA6}"/>
              </a:ext>
            </a:extLst>
          </p:cNvPr>
          <p:cNvSpPr>
            <a:spLocks noGrp="1"/>
          </p:cNvSpPr>
          <p:nvPr>
            <p:ph idx="1"/>
          </p:nvPr>
        </p:nvSpPr>
        <p:spPr/>
        <p:txBody>
          <a:bodyPr>
            <a:normAutofit/>
          </a:bodyPr>
          <a:lstStyle/>
          <a:p>
            <a:pPr marL="0" indent="0" algn="ctr">
              <a:buNone/>
            </a:pPr>
            <a:r>
              <a:rPr lang="en-US" sz="4500" dirty="0"/>
              <a:t>Questions?</a:t>
            </a:r>
          </a:p>
        </p:txBody>
      </p:sp>
    </p:spTree>
    <p:extLst>
      <p:ext uri="{BB962C8B-B14F-4D97-AF65-F5344CB8AC3E}">
        <p14:creationId xmlns:p14="http://schemas.microsoft.com/office/powerpoint/2010/main" val="173453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 Town Program</a:t>
            </a:r>
          </a:p>
        </p:txBody>
      </p:sp>
      <p:sp>
        <p:nvSpPr>
          <p:cNvPr id="3" name="Content Placeholder 2"/>
          <p:cNvSpPr>
            <a:spLocks noGrp="1"/>
          </p:cNvSpPr>
          <p:nvPr>
            <p:ph sz="quarter" idx="1"/>
          </p:nvPr>
        </p:nvSpPr>
        <p:spPr>
          <a:xfrm>
            <a:off x="301752" y="1600200"/>
            <a:ext cx="8503920" cy="4724400"/>
          </a:xfrm>
        </p:spPr>
        <p:txBody>
          <a:bodyPr>
            <a:noAutofit/>
          </a:bodyPr>
          <a:lstStyle/>
          <a:p>
            <a:pPr>
              <a:buNone/>
            </a:pPr>
            <a:endParaRPr lang="en-US" sz="2400" dirty="0"/>
          </a:p>
          <a:p>
            <a:pPr>
              <a:buNone/>
            </a:pPr>
            <a:r>
              <a:rPr lang="en-US" sz="2400" dirty="0"/>
              <a:t>VP Girls In Town – Dan Wright</a:t>
            </a:r>
          </a:p>
          <a:p>
            <a:pPr lvl="1">
              <a:buNone/>
            </a:pPr>
            <a:r>
              <a:rPr lang="en-US" sz="1900" dirty="0"/>
              <a:t>Girls U6 Coordinator – Brian </a:t>
            </a:r>
            <a:r>
              <a:rPr lang="en-US" sz="1900" dirty="0" err="1"/>
              <a:t>Gerwe</a:t>
            </a:r>
            <a:endParaRPr lang="en-US" sz="1900" dirty="0"/>
          </a:p>
          <a:p>
            <a:pPr lvl="1">
              <a:buNone/>
            </a:pPr>
            <a:r>
              <a:rPr lang="en-US" sz="1900" dirty="0"/>
              <a:t>Girls U8 Coordinator – Brendan Ryan</a:t>
            </a:r>
          </a:p>
          <a:p>
            <a:pPr>
              <a:buNone/>
            </a:pPr>
            <a:endParaRPr lang="en-US" sz="2400" dirty="0"/>
          </a:p>
          <a:p>
            <a:pPr>
              <a:buNone/>
            </a:pPr>
            <a:endParaRPr lang="en-US" sz="2400" dirty="0"/>
          </a:p>
          <a:p>
            <a:pPr>
              <a:buNone/>
            </a:pPr>
            <a:r>
              <a:rPr lang="en-US" sz="2400" dirty="0"/>
              <a:t>VP Boys In Town – George </a:t>
            </a:r>
            <a:r>
              <a:rPr lang="en-US" sz="2400" dirty="0" err="1"/>
              <a:t>Stifo</a:t>
            </a:r>
            <a:endParaRPr lang="en-US" sz="2400" dirty="0"/>
          </a:p>
          <a:p>
            <a:pPr lvl="1">
              <a:buNone/>
            </a:pPr>
            <a:r>
              <a:rPr lang="en-US" sz="1900" dirty="0"/>
              <a:t>Boys U8 Coordinator – Erica </a:t>
            </a:r>
            <a:r>
              <a:rPr lang="en-US" sz="1900" dirty="0" err="1"/>
              <a:t>Vellone</a:t>
            </a:r>
            <a:endParaRPr lang="en-US" sz="1900" dirty="0"/>
          </a:p>
        </p:txBody>
      </p:sp>
      <p:sp>
        <p:nvSpPr>
          <p:cNvPr id="4" name="Footer Placeholder 3"/>
          <p:cNvSpPr>
            <a:spLocks noGrp="1"/>
          </p:cNvSpPr>
          <p:nvPr>
            <p:ph type="ftr" sz="quarter" idx="11"/>
          </p:nvPr>
        </p:nvSpPr>
        <p:spPr/>
        <p:txBody>
          <a:bodyPr/>
          <a:lstStyle/>
          <a:p>
            <a:r>
              <a:rPr lang="en-US"/>
              <a:t>GRAFTON SOCCER CLUB</a:t>
            </a:r>
            <a:endParaRPr lang="en-US" dirty="0"/>
          </a:p>
        </p:txBody>
      </p:sp>
      <p:pic>
        <p:nvPicPr>
          <p:cNvPr id="2050" name="Picture 2" descr="Image result for kids socc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895600"/>
            <a:ext cx="3133725" cy="145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750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MISSION STATEMENT</a:t>
            </a:r>
          </a:p>
        </p:txBody>
      </p:sp>
      <p:sp>
        <p:nvSpPr>
          <p:cNvPr id="3" name="Content Placeholder 2"/>
          <p:cNvSpPr>
            <a:spLocks noGrp="1"/>
          </p:cNvSpPr>
          <p:nvPr>
            <p:ph sz="quarter" idx="1"/>
          </p:nvPr>
        </p:nvSpPr>
        <p:spPr/>
        <p:txBody>
          <a:bodyPr>
            <a:noAutofit/>
          </a:bodyPr>
          <a:lstStyle/>
          <a:p>
            <a:pPr marL="0" indent="0" algn="ctr">
              <a:buNone/>
            </a:pPr>
            <a:endParaRPr lang="en-US" sz="2800" b="1" u="sng"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The Grafton Soccer Club provides an opportunity for the youth of Grafton to participate and develop in the game of soccer within a fun and safe environment, promoting individual skills and fitness, team play, sportsmanship and a passion for the game.</a:t>
            </a:r>
          </a:p>
          <a:p>
            <a:pPr>
              <a:buNone/>
            </a:pPr>
            <a:endParaRPr lang="en-US" sz="2400" dirty="0"/>
          </a:p>
        </p:txBody>
      </p:sp>
      <p:sp>
        <p:nvSpPr>
          <p:cNvPr id="4" name="Footer Placeholder 3"/>
          <p:cNvSpPr>
            <a:spLocks noGrp="1"/>
          </p:cNvSpPr>
          <p:nvPr>
            <p:ph type="ftr" sz="quarter" idx="11"/>
          </p:nvPr>
        </p:nvSpPr>
        <p:spPr/>
        <p:txBody>
          <a:bodyPr/>
          <a:lstStyle/>
          <a:p>
            <a:r>
              <a:rPr lang="en-US"/>
              <a:t>GRAFTON SOCCER CLUB</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0"/>
            <a:ext cx="8839200" cy="4800600"/>
          </a:xfrm>
        </p:spPr>
        <p:txBody>
          <a:bodyPr>
            <a:noAutofit/>
          </a:bodyPr>
          <a:lstStyle/>
          <a:p>
            <a:endParaRPr lang="en-US" sz="2400" dirty="0"/>
          </a:p>
          <a:p>
            <a:r>
              <a:rPr lang="en-US" sz="2400" dirty="0"/>
              <a:t>Coaches you are now a role model for the young players.  Understand who we are coaching.  Consider the long-term development of the children.</a:t>
            </a:r>
          </a:p>
          <a:p>
            <a:endParaRPr lang="en-US" sz="2400" dirty="0"/>
          </a:p>
          <a:p>
            <a:r>
              <a:rPr lang="en-US" sz="2400" dirty="0"/>
              <a:t>Be aware of the indirect lessons you are teaching the children.  They are watching and listening to you.</a:t>
            </a:r>
          </a:p>
          <a:p>
            <a:endParaRPr lang="en-US" sz="2400" dirty="0"/>
          </a:p>
          <a:p>
            <a:r>
              <a:rPr lang="en-US" sz="2400" dirty="0"/>
              <a:t>You are our representatives.  Our Club ambassadors.  Make Grafton and GSC proud!</a:t>
            </a:r>
          </a:p>
          <a:p>
            <a:pPr marL="0" lvl="0" indent="0">
              <a:buNone/>
            </a:pPr>
            <a:endParaRPr lang="en-US" sz="2400" dirty="0"/>
          </a:p>
        </p:txBody>
      </p:sp>
      <p:sp>
        <p:nvSpPr>
          <p:cNvPr id="4" name="Footer Placeholder 3"/>
          <p:cNvSpPr>
            <a:spLocks noGrp="1"/>
          </p:cNvSpPr>
          <p:nvPr>
            <p:ph type="ftr" sz="quarter" idx="11"/>
          </p:nvPr>
        </p:nvSpPr>
        <p:spPr/>
        <p:txBody>
          <a:bodyPr/>
          <a:lstStyle/>
          <a:p>
            <a:r>
              <a:rPr lang="en-US"/>
              <a:t>GRAFTON SOCCER CLUB</a:t>
            </a:r>
            <a:endParaRPr lang="en-US" dirty="0"/>
          </a:p>
        </p:txBody>
      </p:sp>
      <p:sp>
        <p:nvSpPr>
          <p:cNvPr id="6" name="Title 1"/>
          <p:cNvSpPr>
            <a:spLocks noGrp="1"/>
          </p:cNvSpPr>
          <p:nvPr>
            <p:ph type="title"/>
          </p:nvPr>
        </p:nvSpPr>
        <p:spPr>
          <a:xfrm>
            <a:off x="301752" y="228600"/>
            <a:ext cx="8534400" cy="685800"/>
          </a:xfrm>
        </p:spPr>
        <p:txBody>
          <a:bodyPr>
            <a:normAutofit/>
          </a:bodyPr>
          <a:lstStyle/>
          <a:p>
            <a:r>
              <a:rPr lang="en-US" b="1" dirty="0"/>
              <a:t>Hi COACH!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PRACTICE &amp; GAME EXPECTATIONS</a:t>
            </a:r>
          </a:p>
        </p:txBody>
      </p:sp>
      <p:sp>
        <p:nvSpPr>
          <p:cNvPr id="4" name="Footer Placeholder 3"/>
          <p:cNvSpPr>
            <a:spLocks noGrp="1"/>
          </p:cNvSpPr>
          <p:nvPr>
            <p:ph type="ftr" sz="quarter" idx="11"/>
          </p:nvPr>
        </p:nvSpPr>
        <p:spPr/>
        <p:txBody>
          <a:bodyPr/>
          <a:lstStyle/>
          <a:p>
            <a:r>
              <a:rPr lang="en-US"/>
              <a:t>GRAFTON SOCCER CLUB</a:t>
            </a:r>
            <a:endParaRPr lang="en-US" dirty="0"/>
          </a:p>
        </p:txBody>
      </p:sp>
      <p:sp>
        <p:nvSpPr>
          <p:cNvPr id="7" name="Rectangle 6"/>
          <p:cNvSpPr/>
          <p:nvPr/>
        </p:nvSpPr>
        <p:spPr>
          <a:xfrm>
            <a:off x="492252" y="1523286"/>
            <a:ext cx="8153400" cy="4524315"/>
          </a:xfrm>
          <a:prstGeom prst="rect">
            <a:avLst/>
          </a:prstGeom>
        </p:spPr>
        <p:txBody>
          <a:bodyPr wrap="square">
            <a:spAutoFit/>
          </a:bodyPr>
          <a:lstStyle/>
          <a:p>
            <a:r>
              <a:rPr lang="en-US" b="1" dirty="0"/>
              <a:t>Player Safety</a:t>
            </a:r>
          </a:p>
          <a:p>
            <a:pPr marL="285750" indent="-285750">
              <a:buFont typeface="Arial" panose="020B0604020202020204" pitchFamily="34" charset="0"/>
              <a:buChar char="•"/>
            </a:pPr>
            <a:r>
              <a:rPr lang="en-US" dirty="0"/>
              <a:t>Concussion Prevention / No head balls U12 and under</a:t>
            </a:r>
          </a:p>
          <a:p>
            <a:pPr marL="285750" indent="-285750">
              <a:buFont typeface="Arial" panose="020B0604020202020204" pitchFamily="34" charset="0"/>
              <a:buChar char="•"/>
            </a:pPr>
            <a:r>
              <a:rPr lang="en-US" dirty="0"/>
              <a:t>Only coaches with league approved </a:t>
            </a:r>
            <a:r>
              <a:rPr lang="en-US" dirty="0" err="1"/>
              <a:t>passcards</a:t>
            </a:r>
            <a:r>
              <a:rPr lang="en-US" dirty="0"/>
              <a:t> may be on field with the players.</a:t>
            </a:r>
          </a:p>
          <a:p>
            <a:pPr marL="285750" indent="-285750">
              <a:buFont typeface="Arial" panose="020B0604020202020204" pitchFamily="34" charset="0"/>
              <a:buChar char="•"/>
            </a:pPr>
            <a:endParaRPr lang="en-US" dirty="0"/>
          </a:p>
          <a:p>
            <a:r>
              <a:rPr lang="en-US" b="1" dirty="0"/>
              <a:t>Player Development</a:t>
            </a:r>
          </a:p>
          <a:p>
            <a:pPr marL="285750" indent="-285750">
              <a:buFont typeface="Arial" panose="020B0604020202020204" pitchFamily="34" charset="0"/>
              <a:buChar char="•"/>
            </a:pPr>
            <a:r>
              <a:rPr lang="en-US" dirty="0"/>
              <a:t>Age appropriate expectations</a:t>
            </a:r>
          </a:p>
          <a:p>
            <a:pPr marL="285750" indent="-285750">
              <a:buFont typeface="Arial" panose="020B0604020202020204" pitchFamily="34" charset="0"/>
              <a:buChar char="•"/>
            </a:pPr>
            <a:r>
              <a:rPr lang="en-US" dirty="0"/>
              <a:t>Touches, Touches, Touches</a:t>
            </a:r>
          </a:p>
          <a:p>
            <a:pPr marL="285750" indent="-285750">
              <a:buFont typeface="Arial" panose="020B0604020202020204" pitchFamily="34" charset="0"/>
              <a:buChar char="•"/>
            </a:pPr>
            <a:r>
              <a:rPr lang="en-US" dirty="0">
                <a:solidFill>
                  <a:prstClr val="black">
                    <a:lumMod val="75000"/>
                    <a:lumOff val="25000"/>
                  </a:prstClr>
                </a:solidFill>
              </a:rPr>
              <a:t>No </a:t>
            </a:r>
            <a:r>
              <a:rPr lang="en-US" u="sng" dirty="0">
                <a:solidFill>
                  <a:prstClr val="black">
                    <a:lumMod val="75000"/>
                    <a:lumOff val="25000"/>
                  </a:prstClr>
                </a:solidFill>
              </a:rPr>
              <a:t>L</a:t>
            </a:r>
            <a:r>
              <a:rPr lang="en-US" dirty="0">
                <a:solidFill>
                  <a:prstClr val="black">
                    <a:lumMod val="75000"/>
                    <a:lumOff val="25000"/>
                  </a:prstClr>
                </a:solidFill>
              </a:rPr>
              <a:t>aps, NO </a:t>
            </a:r>
            <a:r>
              <a:rPr lang="en-US" u="sng" dirty="0">
                <a:solidFill>
                  <a:prstClr val="black">
                    <a:lumMod val="75000"/>
                    <a:lumOff val="25000"/>
                  </a:prstClr>
                </a:solidFill>
              </a:rPr>
              <a:t>L</a:t>
            </a:r>
            <a:r>
              <a:rPr lang="en-US" dirty="0">
                <a:solidFill>
                  <a:prstClr val="black">
                    <a:lumMod val="75000"/>
                    <a:lumOff val="25000"/>
                  </a:prstClr>
                </a:solidFill>
              </a:rPr>
              <a:t>ines, No </a:t>
            </a:r>
            <a:r>
              <a:rPr lang="en-US" u="sng" dirty="0">
                <a:solidFill>
                  <a:prstClr val="black">
                    <a:lumMod val="75000"/>
                    <a:lumOff val="25000"/>
                  </a:prstClr>
                </a:solidFill>
              </a:rPr>
              <a:t>L</a:t>
            </a:r>
            <a:r>
              <a:rPr lang="en-US" dirty="0">
                <a:solidFill>
                  <a:prstClr val="black">
                    <a:lumMod val="75000"/>
                    <a:lumOff val="25000"/>
                  </a:prstClr>
                </a:solidFill>
              </a:rPr>
              <a:t>ectures, and Watch Your </a:t>
            </a:r>
            <a:r>
              <a:rPr lang="en-US" u="sng" dirty="0">
                <a:solidFill>
                  <a:prstClr val="black">
                    <a:lumMod val="75000"/>
                    <a:lumOff val="25000"/>
                  </a:prstClr>
                </a:solidFill>
              </a:rPr>
              <a:t>L</a:t>
            </a:r>
            <a:r>
              <a:rPr lang="en-US" dirty="0">
                <a:solidFill>
                  <a:prstClr val="black">
                    <a:lumMod val="75000"/>
                    <a:lumOff val="25000"/>
                  </a:prstClr>
                </a:solidFill>
              </a:rPr>
              <a:t>anguage</a:t>
            </a:r>
          </a:p>
          <a:p>
            <a:pPr marL="285750" indent="-285750">
              <a:buFont typeface="Arial" panose="020B0604020202020204" pitchFamily="34" charset="0"/>
              <a:buChar char="•"/>
            </a:pPr>
            <a:r>
              <a:rPr lang="en-US" dirty="0">
                <a:solidFill>
                  <a:prstClr val="black">
                    <a:lumMod val="75000"/>
                    <a:lumOff val="25000"/>
                  </a:prstClr>
                </a:solidFill>
              </a:rPr>
              <a:t>KEEP IT POSITIVE!!  </a:t>
            </a:r>
            <a:r>
              <a:rPr lang="en-US" dirty="0">
                <a:solidFill>
                  <a:prstClr val="black">
                    <a:lumMod val="75000"/>
                    <a:lumOff val="25000"/>
                  </a:prstClr>
                </a:solidFill>
                <a:hlinkClick r:id="rId2"/>
              </a:rPr>
              <a:t>www.positivecoach.org</a:t>
            </a:r>
            <a:endParaRPr lang="en-US" dirty="0">
              <a:solidFill>
                <a:prstClr val="black">
                  <a:lumMod val="75000"/>
                  <a:lumOff val="25000"/>
                </a:prstClr>
              </a:solidFill>
            </a:endParaRPr>
          </a:p>
          <a:p>
            <a:r>
              <a:rPr lang="en-US" dirty="0"/>
              <a:t>Coaches tend to focus on what players should do better, instead of positively reinforcing what they are doing right.  Both types of feedback are necessary for player skill development.</a:t>
            </a:r>
          </a:p>
          <a:p>
            <a:r>
              <a:rPr lang="en-US" dirty="0"/>
              <a:t>	</a:t>
            </a:r>
          </a:p>
          <a:p>
            <a:r>
              <a:rPr lang="en-US" dirty="0"/>
              <a:t>A Positive Coach will celebrate many “wins” during a season despite what the final scores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PRACTICE EXPECTATIONS</a:t>
            </a:r>
          </a:p>
        </p:txBody>
      </p:sp>
      <p:sp>
        <p:nvSpPr>
          <p:cNvPr id="4" name="Footer Placeholder 3"/>
          <p:cNvSpPr>
            <a:spLocks noGrp="1"/>
          </p:cNvSpPr>
          <p:nvPr>
            <p:ph type="ftr" sz="quarter" idx="11"/>
          </p:nvPr>
        </p:nvSpPr>
        <p:spPr/>
        <p:txBody>
          <a:bodyPr/>
          <a:lstStyle/>
          <a:p>
            <a:r>
              <a:rPr lang="en-US"/>
              <a:t>GRAFTON SOCCER CLUB</a:t>
            </a:r>
            <a:endParaRPr lang="en-US" dirty="0"/>
          </a:p>
        </p:txBody>
      </p:sp>
      <p:sp>
        <p:nvSpPr>
          <p:cNvPr id="6" name="TextBox 5"/>
          <p:cNvSpPr txBox="1"/>
          <p:nvPr/>
        </p:nvSpPr>
        <p:spPr>
          <a:xfrm>
            <a:off x="499331" y="1676400"/>
            <a:ext cx="8139242" cy="4293483"/>
          </a:xfrm>
          <a:prstGeom prst="rect">
            <a:avLst/>
          </a:prstGeom>
          <a:noFill/>
        </p:spPr>
        <p:txBody>
          <a:bodyPr wrap="square" rtlCol="0">
            <a:spAutoFit/>
          </a:bodyPr>
          <a:lstStyle/>
          <a:p>
            <a:pPr lvl="0">
              <a:spcBef>
                <a:spcPts val="1000"/>
              </a:spcBef>
              <a:buClr>
                <a:srgbClr val="90C226"/>
              </a:buClr>
              <a:buSzPct val="80000"/>
            </a:pPr>
            <a:r>
              <a:rPr lang="en-US" b="1" u="sng" dirty="0">
                <a:solidFill>
                  <a:prstClr val="black">
                    <a:lumMod val="75000"/>
                    <a:lumOff val="25000"/>
                  </a:prstClr>
                </a:solidFill>
              </a:rPr>
              <a:t>Prepare a Practice Plan</a:t>
            </a:r>
          </a:p>
          <a:p>
            <a:pPr marL="285750" lvl="0"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rPr>
              <a:t>Age Appropriate and with a Specific Theme</a:t>
            </a:r>
          </a:p>
          <a:p>
            <a:pPr marL="285750" lvl="0"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rPr>
              <a:t>Helpful Resources / Steal a Practice Plan</a:t>
            </a:r>
          </a:p>
          <a:p>
            <a:pPr marL="742950" lvl="1"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hlinkClick r:id="rId2"/>
              </a:rPr>
              <a:t>http://www.mayouthsoccer.org/coaches/session_plans/</a:t>
            </a:r>
            <a:endParaRPr lang="en-US" dirty="0">
              <a:solidFill>
                <a:prstClr val="black">
                  <a:lumMod val="75000"/>
                  <a:lumOff val="25000"/>
                </a:prstClr>
              </a:solidFill>
            </a:endParaRPr>
          </a:p>
          <a:p>
            <a:pPr marL="742950" lvl="1"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hlinkClick r:id="rId3"/>
              </a:rPr>
              <a:t>http://www.gscsoccer.org/</a:t>
            </a:r>
            <a:endParaRPr lang="en-US" dirty="0">
              <a:solidFill>
                <a:prstClr val="black">
                  <a:lumMod val="75000"/>
                  <a:lumOff val="25000"/>
                </a:prstClr>
              </a:solidFill>
            </a:endParaRPr>
          </a:p>
          <a:p>
            <a:pPr marL="1200150" lvl="2"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rPr>
              <a:t>Click on the Revolution Academy Icon and then Group Night.  The Practice Plans there are available for use.</a:t>
            </a:r>
          </a:p>
          <a:p>
            <a:pPr marL="1200150" lvl="2"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rPr>
              <a:t>U8 plans -&gt; password: grafton3&amp;4</a:t>
            </a:r>
          </a:p>
          <a:p>
            <a:pPr marL="1200150" lvl="2"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rPr>
              <a:t>U10 plans -&gt; password: grafton5&amp;6</a:t>
            </a:r>
          </a:p>
          <a:p>
            <a:pPr marL="1200150" lvl="2" indent="-285750">
              <a:spcBef>
                <a:spcPts val="1000"/>
              </a:spcBef>
              <a:buClr>
                <a:srgbClr val="90C226"/>
              </a:buClr>
              <a:buSzPct val="80000"/>
              <a:buFont typeface="Arial" panose="020B0604020202020204" pitchFamily="34" charset="0"/>
              <a:buChar char="•"/>
            </a:pPr>
            <a:r>
              <a:rPr lang="en-US" dirty="0">
                <a:solidFill>
                  <a:prstClr val="black">
                    <a:lumMod val="75000"/>
                    <a:lumOff val="25000"/>
                  </a:prstClr>
                </a:solidFill>
              </a:rPr>
              <a:t>U12+ plans -&gt; password: grafton7&amp;8</a:t>
            </a:r>
          </a:p>
          <a:p>
            <a:pPr lvl="2">
              <a:spcBef>
                <a:spcPts val="1000"/>
              </a:spcBef>
              <a:buClr>
                <a:srgbClr val="90C226"/>
              </a:buClr>
              <a:buSzPct val="80000"/>
            </a:pPr>
            <a:endParaRPr lang="en-US" dirty="0">
              <a:solidFill>
                <a:prstClr val="black">
                  <a:lumMod val="75000"/>
                  <a:lumOff val="25000"/>
                </a:prst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EVALUATIONS</a:t>
            </a:r>
          </a:p>
        </p:txBody>
      </p:sp>
      <p:sp>
        <p:nvSpPr>
          <p:cNvPr id="3" name="Content Placeholder 2"/>
          <p:cNvSpPr>
            <a:spLocks noGrp="1"/>
          </p:cNvSpPr>
          <p:nvPr>
            <p:ph sz="quarter" idx="1"/>
          </p:nvPr>
        </p:nvSpPr>
        <p:spPr>
          <a:xfrm>
            <a:off x="301752" y="1600200"/>
            <a:ext cx="8503920" cy="4724400"/>
          </a:xfrm>
        </p:spPr>
        <p:txBody>
          <a:bodyPr>
            <a:noAutofit/>
          </a:bodyPr>
          <a:lstStyle/>
          <a:p>
            <a:pPr>
              <a:buNone/>
            </a:pPr>
            <a:endParaRPr lang="en-US" sz="2400" dirty="0"/>
          </a:p>
          <a:p>
            <a:pPr>
              <a:buNone/>
            </a:pPr>
            <a:r>
              <a:rPr lang="en-US" sz="2800" dirty="0"/>
              <a:t>Every Coach for Every Player.</a:t>
            </a:r>
          </a:p>
          <a:p>
            <a:pPr>
              <a:buNone/>
            </a:pPr>
            <a:endParaRPr lang="en-US" sz="2800" dirty="0"/>
          </a:p>
          <a:p>
            <a:pPr>
              <a:buNone/>
            </a:pPr>
            <a:r>
              <a:rPr lang="en-US" sz="2800" dirty="0"/>
              <a:t>All evaluations must be completed thoughtfully and emailed to your Age Group Coordinator and me.  </a:t>
            </a:r>
          </a:p>
          <a:p>
            <a:pPr>
              <a:buNone/>
            </a:pPr>
            <a:endParaRPr lang="en-US" sz="2800" dirty="0"/>
          </a:p>
        </p:txBody>
      </p:sp>
      <p:sp>
        <p:nvSpPr>
          <p:cNvPr id="4" name="Footer Placeholder 3"/>
          <p:cNvSpPr>
            <a:spLocks noGrp="1"/>
          </p:cNvSpPr>
          <p:nvPr>
            <p:ph type="ftr" sz="quarter" idx="11"/>
          </p:nvPr>
        </p:nvSpPr>
        <p:spPr/>
        <p:txBody>
          <a:bodyPr/>
          <a:lstStyle/>
          <a:p>
            <a:r>
              <a:rPr lang="en-US"/>
              <a:t>GRAFTON SOCCER CLUB</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EVALUATIONS EXAMPLE</a:t>
            </a: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811745065"/>
              </p:ext>
            </p:extLst>
          </p:nvPr>
        </p:nvGraphicFramePr>
        <p:xfrm>
          <a:off x="187451" y="1676400"/>
          <a:ext cx="8763001" cy="4161819"/>
        </p:xfrm>
        <a:graphic>
          <a:graphicData uri="http://schemas.openxmlformats.org/drawingml/2006/table">
            <a:tbl>
              <a:tblPr/>
              <a:tblGrid>
                <a:gridCol w="219407">
                  <a:extLst>
                    <a:ext uri="{9D8B030D-6E8A-4147-A177-3AD203B41FA5}">
                      <a16:colId xmlns:a16="http://schemas.microsoft.com/office/drawing/2014/main" val="859703362"/>
                    </a:ext>
                  </a:extLst>
                </a:gridCol>
                <a:gridCol w="1023902">
                  <a:extLst>
                    <a:ext uri="{9D8B030D-6E8A-4147-A177-3AD203B41FA5}">
                      <a16:colId xmlns:a16="http://schemas.microsoft.com/office/drawing/2014/main" val="1196072935"/>
                    </a:ext>
                  </a:extLst>
                </a:gridCol>
                <a:gridCol w="465410">
                  <a:extLst>
                    <a:ext uri="{9D8B030D-6E8A-4147-A177-3AD203B41FA5}">
                      <a16:colId xmlns:a16="http://schemas.microsoft.com/office/drawing/2014/main" val="2481314994"/>
                    </a:ext>
                  </a:extLst>
                </a:gridCol>
                <a:gridCol w="771250">
                  <a:extLst>
                    <a:ext uri="{9D8B030D-6E8A-4147-A177-3AD203B41FA5}">
                      <a16:colId xmlns:a16="http://schemas.microsoft.com/office/drawing/2014/main" val="3604781445"/>
                    </a:ext>
                  </a:extLst>
                </a:gridCol>
                <a:gridCol w="771250">
                  <a:extLst>
                    <a:ext uri="{9D8B030D-6E8A-4147-A177-3AD203B41FA5}">
                      <a16:colId xmlns:a16="http://schemas.microsoft.com/office/drawing/2014/main" val="741512666"/>
                    </a:ext>
                  </a:extLst>
                </a:gridCol>
                <a:gridCol w="950765">
                  <a:extLst>
                    <a:ext uri="{9D8B030D-6E8A-4147-A177-3AD203B41FA5}">
                      <a16:colId xmlns:a16="http://schemas.microsoft.com/office/drawing/2014/main" val="80654134"/>
                    </a:ext>
                  </a:extLst>
                </a:gridCol>
                <a:gridCol w="1289850">
                  <a:extLst>
                    <a:ext uri="{9D8B030D-6E8A-4147-A177-3AD203B41FA5}">
                      <a16:colId xmlns:a16="http://schemas.microsoft.com/office/drawing/2014/main" val="950555714"/>
                    </a:ext>
                  </a:extLst>
                </a:gridCol>
                <a:gridCol w="844387">
                  <a:extLst>
                    <a:ext uri="{9D8B030D-6E8A-4147-A177-3AD203B41FA5}">
                      <a16:colId xmlns:a16="http://schemas.microsoft.com/office/drawing/2014/main" val="3629501393"/>
                    </a:ext>
                  </a:extLst>
                </a:gridCol>
                <a:gridCol w="844387">
                  <a:extLst>
                    <a:ext uri="{9D8B030D-6E8A-4147-A177-3AD203B41FA5}">
                      <a16:colId xmlns:a16="http://schemas.microsoft.com/office/drawing/2014/main" val="3193319581"/>
                    </a:ext>
                  </a:extLst>
                </a:gridCol>
                <a:gridCol w="1582393">
                  <a:extLst>
                    <a:ext uri="{9D8B030D-6E8A-4147-A177-3AD203B41FA5}">
                      <a16:colId xmlns:a16="http://schemas.microsoft.com/office/drawing/2014/main" val="2230363873"/>
                    </a:ext>
                  </a:extLst>
                </a:gridCol>
              </a:tblGrid>
              <a:tr h="167825">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gridSpan="3">
                  <a:txBody>
                    <a:bodyPr/>
                    <a:lstStyle/>
                    <a:p>
                      <a:pPr algn="l" fontAlgn="b"/>
                      <a:r>
                        <a:rPr lang="en-US" sz="1100" b="1" i="0" u="none" strike="noStrike">
                          <a:solidFill>
                            <a:srgbClr val="000000"/>
                          </a:solidFill>
                          <a:effectLst/>
                          <a:latin typeface="Arial" panose="020B0604020202020204" pitchFamily="34" charset="0"/>
                        </a:rPr>
                        <a:t>Player Evaluation Form - Travel U12</a:t>
                      </a:r>
                    </a:p>
                  </a:txBody>
                  <a:tcPr marL="4093" marR="4093" marT="4093"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extLst>
                  <a:ext uri="{0D108BD9-81ED-4DB2-BD59-A6C34878D82A}">
                    <a16:rowId xmlns:a16="http://schemas.microsoft.com/office/drawing/2014/main" val="3977319246"/>
                  </a:ext>
                </a:extLst>
              </a:tr>
              <a:tr h="118705">
                <a:tc gridSpan="2">
                  <a:txBody>
                    <a:bodyPr/>
                    <a:lstStyle/>
                    <a:p>
                      <a:pPr algn="l" fontAlgn="b"/>
                      <a:r>
                        <a:rPr lang="en-US" sz="600" b="1" i="0" u="none" strike="noStrike">
                          <a:solidFill>
                            <a:srgbClr val="000000"/>
                          </a:solidFill>
                          <a:effectLst/>
                          <a:latin typeface="Arial" panose="020B0604020202020204" pitchFamily="34" charset="0"/>
                        </a:rPr>
                        <a:t>Season:  Fall 2017</a:t>
                      </a:r>
                    </a:p>
                  </a:txBody>
                  <a:tcPr marL="4093" marR="4093" marT="4093" marB="0" anchor="b">
                    <a:lnL>
                      <a:noFill/>
                    </a:lnL>
                    <a:lnR>
                      <a:noFill/>
                    </a:lnR>
                    <a:lnT>
                      <a:noFill/>
                    </a:lnT>
                    <a:lnB>
                      <a:noFill/>
                    </a:lnB>
                    <a:solidFill>
                      <a:srgbClr val="C0C0C0"/>
                    </a:solidFill>
                  </a:tcPr>
                </a:tc>
                <a:tc hMerge="1">
                  <a:txBody>
                    <a:bodyPr/>
                    <a:lstStyle/>
                    <a:p>
                      <a:endParaRPr lang="en-US"/>
                    </a:p>
                  </a:txBody>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a:noFill/>
                    </a:lnL>
                    <a:lnR>
                      <a:noFill/>
                    </a:lnR>
                    <a:lnT>
                      <a:noFill/>
                    </a:lnT>
                    <a:lnB>
                      <a:noFill/>
                    </a:lnB>
                    <a:solidFill>
                      <a:srgbClr val="C0C0C0"/>
                    </a:solid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800" b="1"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extLst>
                  <a:ext uri="{0D108BD9-81ED-4DB2-BD59-A6C34878D82A}">
                    <a16:rowId xmlns:a16="http://schemas.microsoft.com/office/drawing/2014/main" val="2672597650"/>
                  </a:ext>
                </a:extLst>
              </a:tr>
              <a:tr h="137125">
                <a:tc gridSpan="2">
                  <a:txBody>
                    <a:bodyPr/>
                    <a:lstStyle/>
                    <a:p>
                      <a:pPr algn="l" fontAlgn="b"/>
                      <a:r>
                        <a:rPr lang="en-US" sz="600" b="1" i="0" u="none" strike="noStrike">
                          <a:solidFill>
                            <a:srgbClr val="000000"/>
                          </a:solidFill>
                          <a:effectLst/>
                          <a:latin typeface="Arial" panose="020B0604020202020204" pitchFamily="34" charset="0"/>
                        </a:rPr>
                        <a:t>Coach: Bob Troast</a:t>
                      </a:r>
                    </a:p>
                  </a:txBody>
                  <a:tcPr marL="4093" marR="4093" marT="4093" marB="0" anchor="b">
                    <a:lnL>
                      <a:noFill/>
                    </a:lnL>
                    <a:lnR>
                      <a:noFill/>
                    </a:lnR>
                    <a:lnT>
                      <a:noFill/>
                    </a:lnT>
                    <a:lnB>
                      <a:noFill/>
                    </a:lnB>
                    <a:solidFill>
                      <a:srgbClr val="C0C0C0"/>
                    </a:solidFill>
                  </a:tcPr>
                </a:tc>
                <a:tc hMerge="1">
                  <a:txBody>
                    <a:bodyPr/>
                    <a:lstStyle/>
                    <a:p>
                      <a:endParaRPr lang="en-US"/>
                    </a:p>
                  </a:txBody>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a:noFill/>
                    </a:lnL>
                    <a:lnR>
                      <a:noFill/>
                    </a:lnR>
                    <a:lnT>
                      <a:noFill/>
                    </a:lnT>
                    <a:lnB>
                      <a:noFill/>
                    </a:lnB>
                    <a:solidFill>
                      <a:srgbClr val="C0C0C0"/>
                    </a:solidFill>
                  </a:tcPr>
                </a:tc>
                <a:tc>
                  <a:txBody>
                    <a:bodyPr/>
                    <a:lstStyle/>
                    <a:p>
                      <a:pPr algn="l" fontAlgn="b"/>
                      <a:endParaRPr lang="en-US" sz="800" b="1"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800" b="1"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extLst>
                  <a:ext uri="{0D108BD9-81ED-4DB2-BD59-A6C34878D82A}">
                    <a16:rowId xmlns:a16="http://schemas.microsoft.com/office/drawing/2014/main" val="3540465275"/>
                  </a:ext>
                </a:extLst>
              </a:tr>
              <a:tr h="137125">
                <a:tc gridSpan="2">
                  <a:txBody>
                    <a:bodyPr/>
                    <a:lstStyle/>
                    <a:p>
                      <a:pPr algn="l" fontAlgn="b"/>
                      <a:r>
                        <a:rPr lang="en-US" sz="600" b="1" i="0" u="none" strike="noStrike">
                          <a:solidFill>
                            <a:srgbClr val="FF0000"/>
                          </a:solidFill>
                          <a:effectLst/>
                          <a:latin typeface="Arial" panose="020B0604020202020204" pitchFamily="34" charset="0"/>
                        </a:rPr>
                        <a:t>Age Group: Fall U12</a:t>
                      </a:r>
                    </a:p>
                  </a:txBody>
                  <a:tcPr marL="4093" marR="4093" marT="4093" marB="0" anchor="b">
                    <a:lnL>
                      <a:noFill/>
                    </a:lnL>
                    <a:lnR>
                      <a:noFill/>
                    </a:lnR>
                    <a:lnT>
                      <a:noFill/>
                    </a:lnT>
                    <a:lnB>
                      <a:noFill/>
                    </a:lnB>
                  </a:tcPr>
                </a:tc>
                <a:tc hMerge="1">
                  <a:txBody>
                    <a:bodyPr/>
                    <a:lstStyle/>
                    <a:p>
                      <a:endParaRPr lang="en-US"/>
                    </a:p>
                  </a:txBody>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a:noFill/>
                    </a:lnB>
                  </a:tcPr>
                </a:tc>
                <a:extLst>
                  <a:ext uri="{0D108BD9-81ED-4DB2-BD59-A6C34878D82A}">
                    <a16:rowId xmlns:a16="http://schemas.microsoft.com/office/drawing/2014/main" val="1666961978"/>
                  </a:ext>
                </a:extLst>
              </a:tr>
              <a:tr h="90052">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solidFill>
                          <a:srgbClr val="000000"/>
                        </a:solidFill>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effectLst/>
                        <a:latin typeface="Arial" panose="020B0604020202020204" pitchFamily="34" charset="0"/>
                      </a:endParaRPr>
                    </a:p>
                  </a:txBody>
                  <a:tcPr marL="4093" marR="4093" marT="409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5397849"/>
                  </a:ext>
                </a:extLst>
              </a:tr>
              <a:tr h="951691">
                <a:tc>
                  <a:txBody>
                    <a:bodyPr/>
                    <a:lstStyle/>
                    <a:p>
                      <a:pPr algn="ctr" fontAlgn="b"/>
                      <a:r>
                        <a:rPr lang="en-US" sz="500" b="0" i="0" u="none" strike="noStrike">
                          <a:solidFill>
                            <a:srgbClr val="000000"/>
                          </a:solidFill>
                          <a:effectLst/>
                          <a:latin typeface="Comic Sans MS" panose="030F0702030302020204" pitchFamily="66" charset="0"/>
                        </a:rPr>
                        <a:t>#</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Player</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Grade in school this season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Rank team from #1(strongest player).  The top player on your team is 1, the next is 2, etc.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Estimate each player's skill level in relation to the league overall (top 10%, top 25%, top 50%, or bottom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Rate the player's foot skills compared to the group:  strong OR  average OR still developing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In a game situation, is the player: aggressive and engaged in the game, OR following the group of kids and unlikely to touch the ball, OR disconnected from the play</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Positioning:  Does the player understand and exercise field positioning during a game?  Yes, no, or 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effectLst/>
                          <a:latin typeface="Comic Sans MS" panose="030F0702030302020204" pitchFamily="66" charset="0"/>
                        </a:rPr>
                        <a:t>Practice Attitude:  eager and pays attention OR easily distracted OR difficult at practice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effectLst/>
                          <a:latin typeface="Comic Sans MS" panose="030F0702030302020204" pitchFamily="66" charset="0"/>
                        </a:rPr>
                        <a:t>Notes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5825805"/>
                  </a:ext>
                </a:extLst>
              </a:tr>
              <a:tr h="169872">
                <a:tc>
                  <a:txBody>
                    <a:bodyPr/>
                    <a:lstStyle/>
                    <a:p>
                      <a:pPr algn="r" fontAlgn="b"/>
                      <a:r>
                        <a:rPr lang="en-US" sz="500" b="0" i="0" u="none" strike="noStrike">
                          <a:effectLst/>
                          <a:latin typeface="SAPDings" panose="00000409000000000000" pitchFamily="49" charset="2"/>
                        </a:rPr>
                        <a:t>89</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Icons" panose="00000400000000000000" pitchFamily="2" charset="2"/>
                        </a:rPr>
                        <a:t>Alderton, Lucas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9</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 most of the time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2269366875"/>
                  </a:ext>
                </a:extLst>
              </a:tr>
              <a:tr h="169872">
                <a:tc>
                  <a:txBody>
                    <a:bodyPr/>
                    <a:lstStyle/>
                    <a:p>
                      <a:pPr algn="r" fontAlgn="b"/>
                      <a:r>
                        <a:rPr lang="en-US" sz="500" b="0" i="0" u="none" strike="noStrike">
                          <a:effectLst/>
                          <a:latin typeface="SAPDings" panose="00000409000000000000" pitchFamily="49" charset="2"/>
                        </a:rPr>
                        <a:t>97</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Brousmiche, Garrett</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10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Strong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Aggressive and Engaged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Yes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438892716"/>
                  </a:ext>
                </a:extLst>
              </a:tr>
              <a:tr h="169872">
                <a:tc>
                  <a:txBody>
                    <a:bodyPr/>
                    <a:lstStyle/>
                    <a:p>
                      <a:pPr algn="r" fontAlgn="b"/>
                      <a:r>
                        <a:rPr lang="en-US" sz="500" b="0" i="0" u="none" strike="noStrike">
                          <a:effectLst/>
                          <a:latin typeface="SAPDings" panose="00000409000000000000" pitchFamily="49" charset="2"/>
                        </a:rPr>
                        <a:t>88</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Cable, Sean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9</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 most of the time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Yes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Easily Distracted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3767004468"/>
                  </a:ext>
                </a:extLst>
              </a:tr>
              <a:tr h="169872">
                <a:tc>
                  <a:txBody>
                    <a:bodyPr/>
                    <a:lstStyle/>
                    <a:p>
                      <a:pPr algn="r" fontAlgn="b"/>
                      <a:r>
                        <a:rPr lang="en-US" sz="500" b="0" i="0" u="none" strike="noStrike">
                          <a:effectLst/>
                          <a:latin typeface="SAPDings" panose="00000409000000000000" pitchFamily="49" charset="2"/>
                        </a:rPr>
                        <a:t>85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Connolly, Joseph</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8</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2268911903"/>
                  </a:ext>
                </a:extLst>
              </a:tr>
              <a:tr h="169872">
                <a:tc>
                  <a:txBody>
                    <a:bodyPr/>
                    <a:lstStyle/>
                    <a:p>
                      <a:pPr algn="r" fontAlgn="b"/>
                      <a:r>
                        <a:rPr lang="en-US" sz="500" b="0" i="0" u="none" strike="noStrike">
                          <a:effectLst/>
                          <a:latin typeface="SAPDings" panose="00000409000000000000" pitchFamily="49" charset="2"/>
                        </a:rPr>
                        <a:t>57</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Hanna, James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4</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25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Strong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173935827"/>
                  </a:ext>
                </a:extLst>
              </a:tr>
              <a:tr h="169872">
                <a:tc>
                  <a:txBody>
                    <a:bodyPr/>
                    <a:lstStyle/>
                    <a:p>
                      <a:pPr algn="r" fontAlgn="b"/>
                      <a:r>
                        <a:rPr lang="en-US" sz="500" b="0" i="0" u="none" strike="noStrike">
                          <a:effectLst/>
                          <a:latin typeface="SAPDings" panose="00000409000000000000" pitchFamily="49" charset="2"/>
                        </a:rPr>
                        <a:t>53</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Harger, Joseph</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7</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256216364"/>
                  </a:ext>
                </a:extLst>
              </a:tr>
              <a:tr h="169872">
                <a:tc>
                  <a:txBody>
                    <a:bodyPr/>
                    <a:lstStyle/>
                    <a:p>
                      <a:pPr algn="r" fontAlgn="b"/>
                      <a:r>
                        <a:rPr lang="en-US" sz="500" b="0" i="0" u="none" strike="noStrike">
                          <a:effectLst/>
                          <a:latin typeface="SAPDings" panose="00000409000000000000" pitchFamily="49" charset="2"/>
                        </a:rPr>
                        <a:t>12</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Haroutunian, Van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bottom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solidFill>
                            <a:srgbClr val="000000"/>
                          </a:solidFill>
                          <a:effectLst/>
                          <a:latin typeface="Arial" panose="020B0604020202020204" pitchFamily="34" charset="0"/>
                        </a:rPr>
                        <a:t>Still Developing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Disconnected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No</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Difficult at Practice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82377879"/>
                  </a:ext>
                </a:extLst>
              </a:tr>
              <a:tr h="169872">
                <a:tc>
                  <a:txBody>
                    <a:bodyPr/>
                    <a:lstStyle/>
                    <a:p>
                      <a:pPr algn="r" fontAlgn="b"/>
                      <a:r>
                        <a:rPr lang="en-US" sz="500" b="0" i="0" u="none" strike="noStrike">
                          <a:effectLst/>
                          <a:latin typeface="SAPDings" panose="00000409000000000000" pitchFamily="49" charset="2"/>
                        </a:rPr>
                        <a:t>98</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Martinez, Joseluis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13</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bottom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solidFill>
                            <a:srgbClr val="000000"/>
                          </a:solidFill>
                          <a:effectLst/>
                          <a:latin typeface="Arial" panose="020B0604020202020204" pitchFamily="34" charset="0"/>
                        </a:rPr>
                        <a:t>Still Developing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Following and unlikely to touch the ball</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effectLst/>
                          <a:latin typeface="Arial" panose="020B0604020202020204" pitchFamily="34" charset="0"/>
                        </a:rPr>
                        <a:t>No</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Easily Distracted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93263073"/>
                  </a:ext>
                </a:extLst>
              </a:tr>
              <a:tr h="169872">
                <a:tc>
                  <a:txBody>
                    <a:bodyPr/>
                    <a:lstStyle/>
                    <a:p>
                      <a:pPr algn="r" fontAlgn="b"/>
                      <a:r>
                        <a:rPr lang="en-US" sz="500" b="0" i="0" u="none" strike="noStrike">
                          <a:effectLst/>
                          <a:latin typeface="SAPDings" panose="00000409000000000000" pitchFamily="49" charset="2"/>
                        </a:rPr>
                        <a:t>92</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McInerny, Lucas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12</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bottom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 most of the time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Easily Distracted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2601507"/>
                  </a:ext>
                </a:extLst>
              </a:tr>
              <a:tr h="169872">
                <a:tc>
                  <a:txBody>
                    <a:bodyPr/>
                    <a:lstStyle/>
                    <a:p>
                      <a:pPr algn="r" fontAlgn="b"/>
                      <a:r>
                        <a:rPr lang="en-US" sz="500" b="0" i="0" u="none" strike="noStrike">
                          <a:effectLst/>
                          <a:latin typeface="SAPDings" panose="00000409000000000000" pitchFamily="49" charset="2"/>
                        </a:rPr>
                        <a:t>42</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Opacki, Owen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11</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No</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Easily Distracted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83482561"/>
                  </a:ext>
                </a:extLst>
              </a:tr>
              <a:tr h="169872">
                <a:tc>
                  <a:txBody>
                    <a:bodyPr/>
                    <a:lstStyle/>
                    <a:p>
                      <a:pPr algn="r" fontAlgn="b"/>
                      <a:r>
                        <a:rPr lang="en-US" sz="500" b="0" i="0" u="none" strike="noStrike">
                          <a:effectLst/>
                          <a:latin typeface="SAPDings" panose="00000409000000000000" pitchFamily="49" charset="2"/>
                        </a:rPr>
                        <a:t>10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Patel, Aarav</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4</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25%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Strong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Sometimes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3152156091"/>
                  </a:ext>
                </a:extLst>
              </a:tr>
              <a:tr h="169872">
                <a:tc>
                  <a:txBody>
                    <a:bodyPr/>
                    <a:lstStyle/>
                    <a:p>
                      <a:pPr algn="r" fontAlgn="b"/>
                      <a:r>
                        <a:rPr lang="en-US" sz="500" b="0" i="0" u="none" strike="noStrike">
                          <a:effectLst/>
                          <a:latin typeface="SAPDings" panose="00000409000000000000" pitchFamily="49" charset="2"/>
                        </a:rPr>
                        <a:t>83</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Proulx, Zachary</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13</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bottom 50%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solidFill>
                            <a:srgbClr val="000000"/>
                          </a:solidFill>
                          <a:effectLst/>
                          <a:latin typeface="Arial" panose="020B0604020202020204" pitchFamily="34" charset="0"/>
                        </a:rPr>
                        <a:t>Still Developing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Following and unlikely to touch the ball</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500" b="0" i="0" u="none" strike="noStrike">
                          <a:effectLst/>
                          <a:latin typeface="Arial" panose="020B0604020202020204" pitchFamily="34" charset="0"/>
                        </a:rPr>
                        <a:t>No</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l" fontAlgn="b"/>
                      <a:r>
                        <a:rPr lang="en-US" sz="500" b="0" i="0" u="none" strike="noStrike">
                          <a:effectLst/>
                          <a:latin typeface="Arial" panose="020B0604020202020204" pitchFamily="34" charset="0"/>
                        </a:rPr>
                        <a:t>Easily Distracted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19770706"/>
                  </a:ext>
                </a:extLst>
              </a:tr>
              <a:tr h="169872">
                <a:tc>
                  <a:txBody>
                    <a:bodyPr/>
                    <a:lstStyle/>
                    <a:p>
                      <a:pPr algn="r" fontAlgn="b"/>
                      <a:r>
                        <a:rPr lang="en-US" sz="500" b="0" i="0" u="none" strike="noStrike">
                          <a:effectLst/>
                          <a:latin typeface="SAPDings" panose="00000409000000000000" pitchFamily="49" charset="2"/>
                        </a:rPr>
                        <a:t>33</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Sizensky, Mathieu</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10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Strong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Yes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945627191"/>
                  </a:ext>
                </a:extLst>
              </a:tr>
              <a:tr h="169872">
                <a:tc>
                  <a:txBody>
                    <a:bodyPr/>
                    <a:lstStyle/>
                    <a:p>
                      <a:pPr algn="r" fontAlgn="b"/>
                      <a:r>
                        <a:rPr lang="en-US" sz="500" b="0" i="0" u="none" strike="noStrike">
                          <a:effectLst/>
                          <a:latin typeface="SAPDings" panose="00000409000000000000" pitchFamily="49" charset="2"/>
                        </a:rPr>
                        <a:t>87</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Troast, Robert</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4</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25%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solidFill>
                            <a:srgbClr val="000000"/>
                          </a:solidFill>
                          <a:effectLst/>
                          <a:latin typeface="Arial" panose="020B0604020202020204" pitchFamily="34" charset="0"/>
                        </a:rPr>
                        <a:t>Average</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Yes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520171748"/>
                  </a:ext>
                </a:extLst>
              </a:tr>
              <a:tr h="169872">
                <a:tc>
                  <a:txBody>
                    <a:bodyPr/>
                    <a:lstStyle/>
                    <a:p>
                      <a:pPr algn="r" fontAlgn="b"/>
                      <a:r>
                        <a:rPr lang="en-US" sz="500" b="0" i="0" u="none" strike="noStrike">
                          <a:effectLst/>
                          <a:latin typeface="SAPDings" panose="00000409000000000000" pitchFamily="49" charset="2"/>
                        </a:rPr>
                        <a:t>93</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effectLst/>
                          <a:latin typeface="SAPDings" panose="00000409000000000000" pitchFamily="49" charset="2"/>
                        </a:rPr>
                        <a:t>Yarrow, Tyler</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5</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0" i="0" u="none" strike="noStrike">
                          <a:solidFill>
                            <a:srgbClr val="000000"/>
                          </a:solidFill>
                          <a:effectLst/>
                          <a:latin typeface="Arial" panose="020B0604020202020204" pitchFamily="34" charset="0"/>
                        </a:rPr>
                        <a:t>1</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500" b="0" i="0" u="none" strike="noStrike">
                          <a:solidFill>
                            <a:srgbClr val="000000"/>
                          </a:solidFill>
                          <a:effectLst/>
                          <a:latin typeface="Arial" panose="020B0604020202020204" pitchFamily="34" charset="0"/>
                        </a:rPr>
                        <a:t>top 10</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solidFill>
                            <a:srgbClr val="000000"/>
                          </a:solidFill>
                          <a:effectLst/>
                          <a:latin typeface="Arial" panose="020B0604020202020204" pitchFamily="34" charset="0"/>
                        </a:rPr>
                        <a:t>Strong</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Aggressive and Engaged</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Yes</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a:effectLst/>
                          <a:latin typeface="Arial" panose="020B0604020202020204" pitchFamily="34" charset="0"/>
                        </a:rPr>
                        <a:t>Eager and pays attention</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500" b="0" i="0" u="none" strike="noStrike" dirty="0">
                          <a:solidFill>
                            <a:srgbClr val="000000"/>
                          </a:solidFill>
                          <a:effectLst/>
                          <a:latin typeface="Arial" panose="020B0604020202020204" pitchFamily="34" charset="0"/>
                        </a:rPr>
                        <a:t> </a:t>
                      </a:r>
                    </a:p>
                  </a:txBody>
                  <a:tcPr marL="4093" marR="4093" marT="4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569323029"/>
                  </a:ext>
                </a:extLst>
              </a:tr>
            </a:tbl>
          </a:graphicData>
        </a:graphic>
      </p:graphicFrame>
      <p:sp>
        <p:nvSpPr>
          <p:cNvPr id="4" name="Footer Placeholder 3"/>
          <p:cNvSpPr>
            <a:spLocks noGrp="1"/>
          </p:cNvSpPr>
          <p:nvPr>
            <p:ph type="ftr" sz="quarter" idx="11"/>
          </p:nvPr>
        </p:nvSpPr>
        <p:spPr/>
        <p:txBody>
          <a:bodyPr/>
          <a:lstStyle/>
          <a:p>
            <a:r>
              <a:rPr lang="en-US"/>
              <a:t>GRAFTON SOCCER CLUB</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Guest Speaker</a:t>
            </a:r>
          </a:p>
        </p:txBody>
      </p:sp>
      <p:sp>
        <p:nvSpPr>
          <p:cNvPr id="3" name="Content Placeholder 2"/>
          <p:cNvSpPr>
            <a:spLocks noGrp="1"/>
          </p:cNvSpPr>
          <p:nvPr>
            <p:ph sz="quarter" idx="1"/>
          </p:nvPr>
        </p:nvSpPr>
        <p:spPr>
          <a:xfrm>
            <a:off x="301752" y="1828800"/>
            <a:ext cx="4194048" cy="4327338"/>
          </a:xfrm>
        </p:spPr>
        <p:txBody>
          <a:bodyPr>
            <a:spAutoFit/>
          </a:bodyPr>
          <a:lstStyle/>
          <a:p>
            <a:pPr>
              <a:buNone/>
            </a:pPr>
            <a:r>
              <a:rPr lang="en-US" sz="2000" dirty="0"/>
              <a:t>Wendy Bell will be sharing valuable insights in child development.</a:t>
            </a:r>
          </a:p>
          <a:p>
            <a:pPr>
              <a:buNone/>
            </a:pPr>
            <a:endParaRPr lang="en-US" sz="1200" dirty="0"/>
          </a:p>
          <a:p>
            <a:pPr>
              <a:buNone/>
            </a:pPr>
            <a:r>
              <a:rPr lang="en-US" sz="2000" dirty="0"/>
              <a:t>13+ years of experience teaching elementary school students in both the 3</a:t>
            </a:r>
            <a:r>
              <a:rPr lang="en-US" sz="2000" baseline="30000" dirty="0"/>
              <a:t>rd</a:t>
            </a:r>
            <a:r>
              <a:rPr lang="en-US" sz="2000" dirty="0"/>
              <a:t> and 4</a:t>
            </a:r>
            <a:r>
              <a:rPr lang="en-US" sz="2000" baseline="30000" dirty="0"/>
              <a:t>th</a:t>
            </a:r>
            <a:r>
              <a:rPr lang="en-US" sz="2000" dirty="0"/>
              <a:t> grades.</a:t>
            </a:r>
          </a:p>
          <a:p>
            <a:pPr>
              <a:buNone/>
            </a:pPr>
            <a:endParaRPr lang="en-US" sz="1200" dirty="0"/>
          </a:p>
          <a:p>
            <a:pPr>
              <a:buNone/>
            </a:pPr>
            <a:r>
              <a:rPr lang="en-US" sz="2000" dirty="0"/>
              <a:t>5+ years as an elementary school principal at Paton Elementary School in Shrewsbury.</a:t>
            </a:r>
          </a:p>
          <a:p>
            <a:pPr>
              <a:buNone/>
            </a:pPr>
            <a:endParaRPr lang="en-US" sz="1200" dirty="0"/>
          </a:p>
          <a:p>
            <a:pPr>
              <a:buNone/>
            </a:pPr>
            <a:r>
              <a:rPr lang="en-US" sz="2000" dirty="0"/>
              <a:t>Wendy is a Grafton mom of 3 awesome kids and serves on the GSC BOD.</a:t>
            </a:r>
          </a:p>
        </p:txBody>
      </p:sp>
      <p:sp>
        <p:nvSpPr>
          <p:cNvPr id="4" name="Footer Placeholder 3"/>
          <p:cNvSpPr>
            <a:spLocks noGrp="1"/>
          </p:cNvSpPr>
          <p:nvPr>
            <p:ph type="ftr" sz="quarter" idx="11"/>
          </p:nvPr>
        </p:nvSpPr>
        <p:spPr/>
        <p:txBody>
          <a:bodyPr/>
          <a:lstStyle/>
          <a:p>
            <a:r>
              <a:rPr lang="en-US"/>
              <a:t>GRAFTON SOCCER CLUB</a:t>
            </a:r>
            <a:endParaRPr lang="en-US" dirty="0"/>
          </a:p>
        </p:txBody>
      </p:sp>
      <p:pic>
        <p:nvPicPr>
          <p:cNvPr id="5" name="Picture 4"/>
          <p:cNvPicPr>
            <a:picLocks noChangeAspect="1"/>
          </p:cNvPicPr>
          <p:nvPr/>
        </p:nvPicPr>
        <p:blipFill>
          <a:blip r:embed="rId2"/>
          <a:stretch>
            <a:fillRect/>
          </a:stretch>
        </p:blipFill>
        <p:spPr>
          <a:xfrm>
            <a:off x="4765567" y="1828800"/>
            <a:ext cx="4053479" cy="4071676"/>
          </a:xfrm>
          <a:prstGeom prst="rect">
            <a:avLst/>
          </a:prstGeom>
        </p:spPr>
      </p:pic>
    </p:spTree>
    <p:extLst>
      <p:ext uri="{BB962C8B-B14F-4D97-AF65-F5344CB8AC3E}">
        <p14:creationId xmlns:p14="http://schemas.microsoft.com/office/powerpoint/2010/main" val="717738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3C340-E6E7-DB41-A83E-F6AA326D7755}"/>
              </a:ext>
            </a:extLst>
          </p:cNvPr>
          <p:cNvSpPr>
            <a:spLocks noGrp="1"/>
          </p:cNvSpPr>
          <p:nvPr>
            <p:ph type="ctrTitle"/>
          </p:nvPr>
        </p:nvSpPr>
        <p:spPr/>
        <p:txBody>
          <a:bodyPr>
            <a:normAutofit/>
          </a:bodyPr>
          <a:lstStyle/>
          <a:p>
            <a:r>
              <a:rPr lang="en-US" b="1" dirty="0">
                <a:solidFill>
                  <a:schemeClr val="accent1">
                    <a:lumMod val="75000"/>
                  </a:schemeClr>
                </a:solidFill>
              </a:rPr>
              <a:t>Child Development 101</a:t>
            </a:r>
          </a:p>
        </p:txBody>
      </p:sp>
      <p:sp>
        <p:nvSpPr>
          <p:cNvPr id="3" name="Subtitle 2">
            <a:extLst>
              <a:ext uri="{FF2B5EF4-FFF2-40B4-BE49-F238E27FC236}">
                <a16:creationId xmlns:a16="http://schemas.microsoft.com/office/drawing/2014/main" id="{B230D511-18E7-234C-BD07-1981ED0EEC84}"/>
              </a:ext>
            </a:extLst>
          </p:cNvPr>
          <p:cNvSpPr>
            <a:spLocks noGrp="1"/>
          </p:cNvSpPr>
          <p:nvPr>
            <p:ph type="subTitle" idx="1"/>
          </p:nvPr>
        </p:nvSpPr>
        <p:spPr/>
        <p:txBody>
          <a:bodyPr>
            <a:normAutofit lnSpcReduction="10000"/>
          </a:bodyPr>
          <a:lstStyle/>
          <a:p>
            <a:r>
              <a:rPr lang="en-US" sz="2400" b="1" i="1" dirty="0">
                <a:solidFill>
                  <a:srgbClr val="FF0000"/>
                </a:solidFill>
              </a:rPr>
              <a:t>“Sports, when approached in the right way, can be as valuable as academics in the development of a happy child.”</a:t>
            </a:r>
          </a:p>
          <a:p>
            <a:r>
              <a:rPr lang="en-US" i="1" dirty="0">
                <a:solidFill>
                  <a:srgbClr val="FF0000"/>
                </a:solidFill>
              </a:rPr>
              <a:t>- Dr. Edward M. Hallowell, child and adult psychiatrist specializing in ADD/ADHD</a:t>
            </a:r>
          </a:p>
        </p:txBody>
      </p:sp>
      <p:pic>
        <p:nvPicPr>
          <p:cNvPr id="7" name="Picture 6">
            <a:extLst>
              <a:ext uri="{FF2B5EF4-FFF2-40B4-BE49-F238E27FC236}">
                <a16:creationId xmlns:a16="http://schemas.microsoft.com/office/drawing/2014/main" id="{78B60ECE-82CC-FB43-8BBF-4DA4AB7EAA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2630" y="4408488"/>
            <a:ext cx="1631371" cy="1592263"/>
          </a:xfrm>
          <a:prstGeom prst="rect">
            <a:avLst/>
          </a:prstGeom>
        </p:spPr>
      </p:pic>
    </p:spTree>
    <p:extLst>
      <p:ext uri="{BB962C8B-B14F-4D97-AF65-F5344CB8AC3E}">
        <p14:creationId xmlns:p14="http://schemas.microsoft.com/office/powerpoint/2010/main" val="16804688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ustom 5">
      <a:dk1>
        <a:sysClr val="windowText" lastClr="000000"/>
      </a:dk1>
      <a:lt1>
        <a:sysClr val="window" lastClr="FFFFFF"/>
      </a:lt1>
      <a:dk2>
        <a:srgbClr val="1B6724"/>
      </a:dk2>
      <a:lt2>
        <a:srgbClr val="EEECE1"/>
      </a:lt2>
      <a:accent1>
        <a:srgbClr val="1B6724"/>
      </a:accent1>
      <a:accent2>
        <a:srgbClr val="1B6724"/>
      </a:accent2>
      <a:accent3>
        <a:srgbClr val="005828"/>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10030</TotalTime>
  <Words>1432</Words>
  <Application>Microsoft Office PowerPoint</Application>
  <PresentationFormat>On-screen Show (4:3)</PresentationFormat>
  <Paragraphs>303</Paragraphs>
  <Slides>17</Slides>
  <Notes>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Arial</vt:lpstr>
      <vt:lpstr>Calibri</vt:lpstr>
      <vt:lpstr>Calibri Light</vt:lpstr>
      <vt:lpstr>Comic Sans MS</vt:lpstr>
      <vt:lpstr>Georgia</vt:lpstr>
      <vt:lpstr>SAPDings</vt:lpstr>
      <vt:lpstr>SAPIcons</vt:lpstr>
      <vt:lpstr>Wingdings</vt:lpstr>
      <vt:lpstr>Wingdings 2</vt:lpstr>
      <vt:lpstr>Civic</vt:lpstr>
      <vt:lpstr>Office Theme</vt:lpstr>
      <vt:lpstr>Coaches Meeting</vt:lpstr>
      <vt:lpstr>MISSION STATEMENT</vt:lpstr>
      <vt:lpstr>Hi COACH!</vt:lpstr>
      <vt:lpstr>PRACTICE &amp; GAME EXPECTATIONS</vt:lpstr>
      <vt:lpstr>PRACTICE EXPECTATIONS</vt:lpstr>
      <vt:lpstr>EVALUATIONS</vt:lpstr>
      <vt:lpstr>EVALUATIONS EXAMPLE</vt:lpstr>
      <vt:lpstr>Guest Speaker</vt:lpstr>
      <vt:lpstr>Child Development 101</vt:lpstr>
      <vt:lpstr>Three Developmental Domains Psychomotor: Physical Domain Cognitive: Learning Domain Psychosocial: Emotional Domain</vt:lpstr>
      <vt:lpstr>Developmental Continuum</vt:lpstr>
      <vt:lpstr>U6 (Ages 4-6) Development Egocentric, highly imaginative Too much information overwhelming </vt:lpstr>
      <vt:lpstr>Characteristics of U6 Athletes “Me and My Ball”</vt:lpstr>
      <vt:lpstr>U8 (Ages 6-8) Development Development of structure,  cooperative play and development of friendships, thinking beyond themselves and begin to look to actively pass to a teammate.  </vt:lpstr>
      <vt:lpstr>Characteristics of U8 Athletes  “Me, the ball, and my friend”</vt:lpstr>
      <vt:lpstr>PowerPoint Presentation</vt:lpstr>
      <vt:lpstr>In Town Program</vt:lpstr>
    </vt:vector>
  </TitlesOfParts>
  <Company>Teradyne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Coaches Meeting Travel League Overview</dc:title>
  <dc:creator>Teradyne User</dc:creator>
  <cp:lastModifiedBy>Troast, Robert</cp:lastModifiedBy>
  <cp:revision>23</cp:revision>
  <dcterms:created xsi:type="dcterms:W3CDTF">2017-08-18T15:23:45Z</dcterms:created>
  <dcterms:modified xsi:type="dcterms:W3CDTF">2018-03-22T01:18:37Z</dcterms:modified>
</cp:coreProperties>
</file>