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6" r:id="rId2"/>
  </p:sldMasterIdLst>
  <p:notesMasterIdLst>
    <p:notesMasterId r:id="rId28"/>
  </p:notesMasterIdLst>
  <p:sldIdLst>
    <p:sldId id="256" r:id="rId3"/>
    <p:sldId id="260" r:id="rId4"/>
    <p:sldId id="263" r:id="rId5"/>
    <p:sldId id="267" r:id="rId6"/>
    <p:sldId id="264" r:id="rId7"/>
    <p:sldId id="265" r:id="rId8"/>
    <p:sldId id="266" r:id="rId9"/>
    <p:sldId id="269" r:id="rId10"/>
    <p:sldId id="280" r:id="rId11"/>
    <p:sldId id="281" r:id="rId12"/>
    <p:sldId id="282" r:id="rId13"/>
    <p:sldId id="283" r:id="rId14"/>
    <p:sldId id="284" r:id="rId15"/>
    <p:sldId id="285" r:id="rId16"/>
    <p:sldId id="286" r:id="rId17"/>
    <p:sldId id="287" r:id="rId18"/>
    <p:sldId id="288" r:id="rId19"/>
    <p:sldId id="289" r:id="rId20"/>
    <p:sldId id="290" r:id="rId21"/>
    <p:sldId id="291" r:id="rId22"/>
    <p:sldId id="292" r:id="rId23"/>
    <p:sldId id="293" r:id="rId24"/>
    <p:sldId id="294" r:id="rId25"/>
    <p:sldId id="295" r:id="rId26"/>
    <p:sldId id="296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AD7B74-035D-4D95-97EB-001149556472}" type="datetimeFigureOut">
              <a:rPr lang="en-US" smtClean="0"/>
              <a:pPr/>
              <a:t>3/21/2018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A8937D-765A-4C77-A55A-3A04732B843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/>
              <a:t>The coach must also be sensitive to the many biological and psychological changes that are occurring for these children now and through the U-14 </a:t>
            </a:r>
            <a:r>
              <a:rPr lang="en-US" sz="1200" dirty="0" err="1"/>
              <a:t>agegroup</a:t>
            </a:r>
            <a:r>
              <a:rPr lang="en-US" sz="1200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42E683-30B8-EE45-91E8-73BC54BCB1B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33803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Nice picture!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42E683-30B8-EE45-91E8-73BC54BCB1B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49984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124200"/>
            <a:ext cx="6400800" cy="14478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dirty="0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2D208-DB44-4670-8A5C-A79D3C652F32}" type="datetime1">
              <a:rPr lang="en-US" smtClean="0"/>
              <a:pPr/>
              <a:t>3/21/2018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GRAFTON SOCCER CLUB</a:t>
            </a:r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2954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pic>
        <p:nvPicPr>
          <p:cNvPr id="1026" name="Picture 2" descr="logo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86200" y="1828800"/>
            <a:ext cx="12192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419CC-12F1-4B54-A4DD-DE8CECA43121}" type="datetime1">
              <a:rPr lang="en-US" smtClean="0"/>
              <a:pPr/>
              <a:t>3/21/2018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GRAFTON SOCCER CLUB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BC5E2-F1FF-4538-BF4A-D45BC1FC6A2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472BC5E2-F1FF-4538-BF4A-D45BC1FC6A2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31EDF-DAF4-499B-BC44-507BA949954A}" type="datetime1">
              <a:rPr lang="en-US" smtClean="0"/>
              <a:pPr/>
              <a:t>3/21/2018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GRAFTON SOCCER CLUB</a:t>
            </a: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C50383-A12C-654B-91E4-E685126339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515848-6292-4F4B-A197-D7757B4E46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ABD6BC-DDE9-EF47-B9CE-9695BEDD05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D25C68E9-F6BA-CE42-A18E-632AA85E2AC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3/21/2018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54030A-D5CB-D448-8311-3A26E8910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01B666-CDC3-5946-8B1A-C788130709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7366ACEA-C3B9-C646-9B24-37F4ED00C15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11019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B3E157-CED2-9E4C-82AA-C92717D11B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8095C5-6E7F-4440-B772-B4D55B56E9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F8B8BD-61DE-564A-B5BC-25433E7DA2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D25C68E9-F6BA-CE42-A18E-632AA85E2AC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3/21/2018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9D905D-75E2-EA41-A947-876009D22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710DA0-F225-8C4B-8BF4-A9E076307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7366ACEA-C3B9-C646-9B24-37F4ED00C15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30471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685800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F50BC-A561-46E0-A8BF-3A5B842B33BC}" type="datetime1">
              <a:rPr lang="en-US" smtClean="0"/>
              <a:pPr/>
              <a:t>3/21/2018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GRAFTON SOCCER CLUB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797552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pic>
        <p:nvPicPr>
          <p:cNvPr id="2050" name="Picture 2" descr="logo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91000" y="91440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GRAFTON SOCCER CLUB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947F-4984-421C-9B70-784FF9420AE5}" type="datetime1">
              <a:rPr lang="en-US" smtClean="0"/>
              <a:pPr/>
              <a:t>3/21/2018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72BC5E2-F1FF-4538-BF4A-D45BC1FC6A2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3061371C-BE2E-404D-8CE1-F2F523069C4E}" type="datetime1">
              <a:rPr lang="en-US" smtClean="0"/>
              <a:pPr/>
              <a:t>3/21/2018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GRAFTON SOCCER CLUB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BC5E2-F1FF-4538-BF4A-D45BC1FC6A2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D366D-41BD-47A7-8C89-2C56D148526B}" type="datetime1">
              <a:rPr lang="en-US" smtClean="0"/>
              <a:pPr/>
              <a:t>3/21/2018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r>
              <a:rPr lang="en-US"/>
              <a:t>GRAFTON SOCCER CLUB</a:t>
            </a:r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472BC5E2-F1FF-4538-BF4A-D45BC1FC6A2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BB154-EF30-4BCD-8DD2-D769A7C9AE49}" type="datetime1">
              <a:rPr lang="en-US" smtClean="0"/>
              <a:pPr/>
              <a:t>3/21/2018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GRAFTON SOCCER CLUB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472BC5E2-F1FF-4538-BF4A-D45BC1FC6A2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A2544-B3EE-470E-A8F8-75D0F308F178}" type="datetime1">
              <a:rPr lang="en-US" smtClean="0"/>
              <a:pPr/>
              <a:t>3/21/2018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GRAFTON SOCCER CLUB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72BC5E2-F1FF-4538-BF4A-D45BC1FC6A2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72BC5E2-F1FF-4538-BF4A-D45BC1FC6A2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CE497-156F-449B-A631-66EE19AF6BA3}" type="datetime1">
              <a:rPr lang="en-US" smtClean="0"/>
              <a:pPr/>
              <a:t>3/21/2018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r>
              <a:rPr lang="en-US"/>
              <a:t>GRAFTON SOCCER CLUB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472BC5E2-F1FF-4538-BF4A-D45BC1FC6A2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975E6131-A094-4D39-8514-3721A6884AD8}" type="datetime1">
              <a:rPr lang="en-US" smtClean="0"/>
              <a:pPr/>
              <a:t>3/21/2018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r>
              <a:rPr lang="en-US"/>
              <a:t>GRAFTON SOCCER CLUB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E2623E0D-0884-4031-B23A-C86CC2982559}" type="datetime1">
              <a:rPr lang="en-US" smtClean="0"/>
              <a:pPr/>
              <a:t>3/21/2018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r>
              <a:rPr lang="en-US"/>
              <a:t>GRAFTON SOCCER CLUB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72BC5E2-F1FF-4538-BF4A-D45BC1FC6A2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dt="0"/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D925F51-2747-F34C-9852-464C4C34B8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5603FF-77D1-A342-AA5C-E928065C3A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E5BB0F-53D8-B144-9C0C-F55D4E3244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5C68E9-F6BA-CE42-A18E-632AA85E2AC6}" type="datetimeFigureOut">
              <a:rPr lang="en-US" smtClean="0"/>
              <a:t>3/21/2018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7CE755-3C7A-7340-A7C8-605698C436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6C83F9-ACBB-2348-8F22-2F9B7C980F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66ACEA-C3B9-C646-9B24-37F4ED00C1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735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portsmanager.us/OrgManager/MAYSL.htm" TargetMode="External"/><Relationship Id="rId2" Type="http://schemas.openxmlformats.org/officeDocument/2006/relationships/hyperlink" Target="http://www.fifa.com/worldfootball/lawsofthegame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gscsoccer.org/" TargetMode="Externa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ositivecoach.org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scsoccer.org/" TargetMode="External"/><Relationship Id="rId2" Type="http://schemas.openxmlformats.org/officeDocument/2006/relationships/hyperlink" Target="http://www.mayouthsoccer.org/coaches/session_plans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76600"/>
            <a:ext cx="6400800" cy="1295400"/>
          </a:xfrm>
        </p:spPr>
        <p:txBody>
          <a:bodyPr/>
          <a:lstStyle/>
          <a:p>
            <a:r>
              <a:rPr lang="en-US" dirty="0"/>
              <a:t>2018 Spring Season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Coaches Meeting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GRAFTON SOCCER CLUB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24000" y="3886978"/>
            <a:ext cx="60960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Saturday, March 24th - Coaches Clinic @ GHS GYM</a:t>
            </a:r>
            <a:endParaRPr lang="en-US" sz="1600" dirty="0"/>
          </a:p>
          <a:p>
            <a:pPr algn="ctr"/>
            <a:r>
              <a:rPr lang="en-US" sz="1600" dirty="0"/>
              <a:t>Hosted by the Revs Academy Staff</a:t>
            </a:r>
          </a:p>
          <a:p>
            <a:pPr algn="ctr"/>
            <a:endParaRPr lang="en-US" sz="1600" dirty="0"/>
          </a:p>
          <a:p>
            <a:r>
              <a:rPr lang="en-US" sz="1600" dirty="0"/>
              <a:t>	· U6 &amp; U8 Coaches Session – 9:00 to 10:30</a:t>
            </a:r>
          </a:p>
          <a:p>
            <a:r>
              <a:rPr lang="en-US" sz="1600" dirty="0"/>
              <a:t>	· U10+ Coaches Session – 10:30 to 12.00pm</a:t>
            </a:r>
          </a:p>
          <a:p>
            <a:endParaRPr lang="en-US" sz="1600" dirty="0"/>
          </a:p>
          <a:p>
            <a:pPr algn="ctr"/>
            <a:r>
              <a:rPr lang="en-US" sz="1600" dirty="0"/>
              <a:t>All coaches should plan to attend.  If you have never received a coaching license this is mandatory.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6000"/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482CA1-7D91-2C4E-8A44-B72380A171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31094"/>
            <a:ext cx="7886700" cy="3680936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Three Developmental Domains</a:t>
            </a:r>
            <a:br>
              <a:rPr lang="en-US" dirty="0"/>
            </a:br>
            <a:r>
              <a:rPr lang="en-US" b="1" dirty="0"/>
              <a:t>Psychomotor: </a:t>
            </a:r>
            <a:r>
              <a:rPr lang="en-US" b="1" i="1" dirty="0">
                <a:solidFill>
                  <a:schemeClr val="accent1">
                    <a:lumMod val="75000"/>
                  </a:schemeClr>
                </a:solidFill>
              </a:rPr>
              <a:t>Physical</a:t>
            </a:r>
            <a:r>
              <a:rPr lang="en-US" dirty="0"/>
              <a:t> Domain</a:t>
            </a:r>
            <a:br>
              <a:rPr lang="en-US" dirty="0"/>
            </a:br>
            <a:r>
              <a:rPr lang="en-US" b="1" dirty="0"/>
              <a:t>Cognitive: </a:t>
            </a:r>
            <a:r>
              <a:rPr lang="en-US" b="1" i="1" dirty="0">
                <a:solidFill>
                  <a:schemeClr val="accent1">
                    <a:lumMod val="75000"/>
                  </a:schemeClr>
                </a:solidFill>
              </a:rPr>
              <a:t>Learning </a:t>
            </a:r>
            <a:r>
              <a:rPr lang="en-US" dirty="0"/>
              <a:t>Domain</a:t>
            </a:r>
            <a:br>
              <a:rPr lang="en-US" dirty="0"/>
            </a:br>
            <a:r>
              <a:rPr lang="en-US" b="1" dirty="0"/>
              <a:t>Psychosocial: </a:t>
            </a:r>
            <a:r>
              <a:rPr lang="en-US" b="1" i="1" dirty="0">
                <a:solidFill>
                  <a:schemeClr val="accent1">
                    <a:lumMod val="75000"/>
                  </a:schemeClr>
                </a:solidFill>
              </a:rPr>
              <a:t>Emotional</a:t>
            </a:r>
            <a:r>
              <a:rPr lang="en-US" dirty="0"/>
              <a:t> Domain</a:t>
            </a:r>
          </a:p>
        </p:txBody>
      </p:sp>
    </p:spTree>
    <p:extLst>
      <p:ext uri="{BB962C8B-B14F-4D97-AF65-F5344CB8AC3E}">
        <p14:creationId xmlns:p14="http://schemas.microsoft.com/office/powerpoint/2010/main" val="41468111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F8DC8E-D201-8F4F-B728-8F019631AE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Developmental Continuum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B85CE6A-6869-004D-827E-DFC8E2D4F8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4666" y="2226469"/>
            <a:ext cx="5814668" cy="3263504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67DD447-35B5-C94D-B865-38708AFFC346}"/>
              </a:ext>
            </a:extLst>
          </p:cNvPr>
          <p:cNvSpPr txBox="1"/>
          <p:nvPr/>
        </p:nvSpPr>
        <p:spPr>
          <a:xfrm>
            <a:off x="5520941" y="5591175"/>
            <a:ext cx="3669659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US Youth Soccer Player Development Model 2012</a:t>
            </a:r>
          </a:p>
        </p:txBody>
      </p:sp>
    </p:spTree>
    <p:extLst>
      <p:ext uri="{BB962C8B-B14F-4D97-AF65-F5344CB8AC3E}">
        <p14:creationId xmlns:p14="http://schemas.microsoft.com/office/powerpoint/2010/main" val="27827932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2BE61B-6E57-1F42-9C59-F14D425B00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U10 (ages 8-10) Development</a:t>
            </a:r>
            <a:br>
              <a:rPr lang="en-US" dirty="0"/>
            </a:br>
            <a:r>
              <a:rPr lang="en-US" sz="2025" b="1" i="1" dirty="0">
                <a:solidFill>
                  <a:srgbClr val="FF0000"/>
                </a:solidFill>
              </a:rPr>
              <a:t>Team Identity, learn fundamentals, build sports skills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554A7F-C806-2647-BA58-00D7ED89A9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000251"/>
            <a:ext cx="7105650" cy="3489722"/>
          </a:xfrm>
        </p:spPr>
        <p:txBody>
          <a:bodyPr>
            <a:normAutofit fontScale="85000" lnSpcReduction="10000"/>
          </a:bodyPr>
          <a:lstStyle/>
          <a:p>
            <a:r>
              <a:rPr lang="en-US" b="1" i="1" dirty="0"/>
              <a:t>Psychomotor</a:t>
            </a:r>
          </a:p>
          <a:p>
            <a:pPr lvl="1"/>
            <a:r>
              <a:rPr lang="en-US" dirty="0"/>
              <a:t>Great gains in strength, endurance, and power. </a:t>
            </a:r>
          </a:p>
          <a:p>
            <a:pPr lvl="1"/>
            <a:r>
              <a:rPr lang="en-US" dirty="0"/>
              <a:t>Large variability in size and strength of children this age</a:t>
            </a:r>
          </a:p>
          <a:p>
            <a:r>
              <a:rPr lang="en-US" b="1" i="1" dirty="0"/>
              <a:t>Cognitive</a:t>
            </a:r>
          </a:p>
          <a:p>
            <a:pPr lvl="1"/>
            <a:r>
              <a:rPr lang="en-US" dirty="0"/>
              <a:t>Growing ability to recall (memory), can remember and follow more complex instructions therefore can solve higher-level problems </a:t>
            </a:r>
          </a:p>
          <a:p>
            <a:pPr lvl="1"/>
            <a:r>
              <a:rPr lang="en-US" dirty="0"/>
              <a:t>Can focus longer and stay “on task”</a:t>
            </a:r>
          </a:p>
          <a:p>
            <a:pPr lvl="1"/>
            <a:r>
              <a:rPr lang="en-US" dirty="0"/>
              <a:t>Beginning to think in advance of an action about cause/effect. </a:t>
            </a:r>
          </a:p>
          <a:p>
            <a:pPr lvl="1"/>
            <a:r>
              <a:rPr lang="en-US" dirty="0"/>
              <a:t>Aware of what they do and don’t know</a:t>
            </a:r>
          </a:p>
          <a:p>
            <a:r>
              <a:rPr lang="en-US" b="1" i="1" dirty="0"/>
              <a:t>Psychosocial</a:t>
            </a:r>
          </a:p>
          <a:p>
            <a:pPr lvl="1"/>
            <a:r>
              <a:rPr lang="en-US" dirty="0"/>
              <a:t>Begin to initiate play on their own</a:t>
            </a:r>
          </a:p>
          <a:p>
            <a:pPr lvl="1"/>
            <a:r>
              <a:rPr lang="en-US" dirty="0"/>
              <a:t>Becoming more serious about their play and who they want to play with</a:t>
            </a:r>
          </a:p>
          <a:p>
            <a:pPr lvl="1"/>
            <a:r>
              <a:rPr lang="en-US" dirty="0"/>
              <a:t>Peer group attachment and peer pressure becomes significant, need to belong </a:t>
            </a:r>
          </a:p>
          <a:p>
            <a:pPr lvl="1"/>
            <a:r>
              <a:rPr lang="en-US" b="1" i="1" dirty="0">
                <a:solidFill>
                  <a:srgbClr val="FF0000"/>
                </a:solidFill>
              </a:rPr>
              <a:t>Play for FUN</a:t>
            </a:r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8EC359C-725F-9147-9465-2E048CC884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6976" y="1002919"/>
            <a:ext cx="2384426" cy="1994663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22756431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AFFF27-E95F-6549-A983-96475DB6B6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Characteristics of U10 Athletes</a:t>
            </a:r>
            <a:br>
              <a:rPr lang="en-US" dirty="0"/>
            </a:br>
            <a:r>
              <a:rPr lang="en-US" sz="1800" b="1" i="1" dirty="0">
                <a:solidFill>
                  <a:srgbClr val="FF0000"/>
                </a:solidFill>
              </a:rPr>
              <a:t>“The Start of Us”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B87D5-ECBE-BB43-A747-34512AA968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226469"/>
            <a:ext cx="6076950" cy="3263504"/>
          </a:xfrm>
        </p:spPr>
        <p:txBody>
          <a:bodyPr/>
          <a:lstStyle/>
          <a:p>
            <a:r>
              <a:rPr lang="en-US" dirty="0"/>
              <a:t>In soccer, can control a ball, some mastery of skills</a:t>
            </a:r>
          </a:p>
          <a:p>
            <a:r>
              <a:rPr lang="en-US" dirty="0"/>
              <a:t>Beginning to anticipate a game as it unfolds</a:t>
            </a:r>
          </a:p>
          <a:p>
            <a:r>
              <a:rPr lang="en-US" dirty="0"/>
              <a:t>Beginning to apply strategy to a game that involves multiple players on the field/court</a:t>
            </a:r>
          </a:p>
          <a:p>
            <a:r>
              <a:rPr lang="en-US" dirty="0"/>
              <a:t>Becoming very self-aware of what they can and can’t do</a:t>
            </a:r>
          </a:p>
          <a:p>
            <a:r>
              <a:rPr lang="en-US" dirty="0"/>
              <a:t>Longer attention span, can typically focus on multiple directions at a time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2FA69B0-28C7-8647-9FA0-4C8E8FC234A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1628180"/>
            <a:ext cx="2124075" cy="2832100"/>
          </a:xfrm>
          <a:prstGeom prst="rect">
            <a:avLst/>
          </a:prstGeom>
          <a:effectLst>
            <a:softEdge rad="152400"/>
          </a:effectLst>
        </p:spPr>
      </p:pic>
    </p:spTree>
    <p:extLst>
      <p:ext uri="{BB962C8B-B14F-4D97-AF65-F5344CB8AC3E}">
        <p14:creationId xmlns:p14="http://schemas.microsoft.com/office/powerpoint/2010/main" val="26420525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8E88A9-7A05-C542-B8B2-7E170B40A3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75" b="1" dirty="0">
                <a:solidFill>
                  <a:schemeClr val="accent1">
                    <a:lumMod val="75000"/>
                  </a:schemeClr>
                </a:solidFill>
              </a:rPr>
              <a:t>U12 (ages 10-12) Development</a:t>
            </a:r>
            <a:br>
              <a:rPr lang="en-US" sz="3675" dirty="0"/>
            </a:br>
            <a:r>
              <a:rPr lang="en-US" sz="1800" b="1" i="1" dirty="0">
                <a:solidFill>
                  <a:srgbClr val="FF0000"/>
                </a:solidFill>
              </a:rPr>
              <a:t>For the love of the game. Many players at this age are deciding if they want to commit deeply to soccer, stay in the game with a part-time commitment, or drop the sport altogether.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991089-3FBD-BE41-9D31-11F47FB5F3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429669"/>
            <a:ext cx="7270750" cy="3263504"/>
          </a:xfrm>
        </p:spPr>
        <p:txBody>
          <a:bodyPr>
            <a:normAutofit fontScale="92500" lnSpcReduction="20000"/>
          </a:bodyPr>
          <a:lstStyle/>
          <a:p>
            <a:r>
              <a:rPr lang="en-US" b="1" i="1" dirty="0"/>
              <a:t>Psychomotor </a:t>
            </a:r>
          </a:p>
          <a:p>
            <a:pPr lvl="1"/>
            <a:r>
              <a:rPr lang="en-US" dirty="0"/>
              <a:t>strength and power becomes a factor in performance </a:t>
            </a:r>
          </a:p>
          <a:p>
            <a:pPr lvl="1"/>
            <a:r>
              <a:rPr lang="en-US" dirty="0"/>
              <a:t>Can strike the ball with ample distance and directional confidence</a:t>
            </a:r>
          </a:p>
          <a:p>
            <a:pPr lvl="1"/>
            <a:r>
              <a:rPr lang="en-US" dirty="0"/>
              <a:t>Coordination improves, gains confidence with the ball above their waist</a:t>
            </a:r>
          </a:p>
          <a:p>
            <a:r>
              <a:rPr lang="en-US" b="1" i="1" dirty="0"/>
              <a:t>Cognitive </a:t>
            </a:r>
          </a:p>
          <a:p>
            <a:pPr lvl="1"/>
            <a:r>
              <a:rPr lang="en-US" dirty="0"/>
              <a:t>Can sequence thoughts and actions to perform more complex tasks</a:t>
            </a:r>
          </a:p>
          <a:p>
            <a:pPr lvl="1"/>
            <a:r>
              <a:rPr lang="en-US" dirty="0"/>
              <a:t>Understands the game and uses teammates to help solve problems on the field</a:t>
            </a:r>
          </a:p>
          <a:p>
            <a:pPr lvl="1"/>
            <a:r>
              <a:rPr lang="en-US" dirty="0"/>
              <a:t>Reasonable game results can be expected: can run strike ball, and think simultaneously</a:t>
            </a:r>
          </a:p>
          <a:p>
            <a:r>
              <a:rPr lang="en-US" b="1" i="1" dirty="0"/>
              <a:t>Psychosocial</a:t>
            </a:r>
          </a:p>
          <a:p>
            <a:pPr lvl="1"/>
            <a:r>
              <a:rPr lang="en-US" dirty="0"/>
              <a:t>Cliques, popularity influences self-esteem, acceptance in the group is crucial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65038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8BD1B4-3658-6447-9E25-4AE31C2245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Characteristics of U12 Athletes</a:t>
            </a:r>
            <a:br>
              <a:rPr lang="en-US" dirty="0"/>
            </a:br>
            <a:r>
              <a:rPr lang="en-US" sz="2100" b="1" i="1" dirty="0">
                <a:solidFill>
                  <a:srgbClr val="FF0000"/>
                </a:solidFill>
              </a:rPr>
              <a:t>“Us”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6B0C72-D560-234E-9BA9-458C619EA9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226469"/>
            <a:ext cx="6165850" cy="3263504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Fertile period for learning- myriad of problems, but gold mine for learning</a:t>
            </a:r>
          </a:p>
          <a:p>
            <a:r>
              <a:rPr lang="en-US" dirty="0"/>
              <a:t>Follows complex instruction</a:t>
            </a:r>
          </a:p>
          <a:p>
            <a:r>
              <a:rPr lang="en-US" dirty="0"/>
              <a:t>Can create own variations of the game</a:t>
            </a:r>
          </a:p>
          <a:p>
            <a:r>
              <a:rPr lang="en-US" dirty="0"/>
              <a:t>Can participate in tactical strategy</a:t>
            </a:r>
          </a:p>
          <a:p>
            <a:r>
              <a:rPr lang="en-US" dirty="0"/>
              <a:t>Can combine skills and produce simultaneously</a:t>
            </a:r>
          </a:p>
          <a:p>
            <a:r>
              <a:rPr lang="en-US" dirty="0"/>
              <a:t>Performance during match play is inconsistent</a:t>
            </a:r>
          </a:p>
          <a:p>
            <a:r>
              <a:rPr lang="en-US" dirty="0"/>
              <a:t>Should be able to pass successfully most of the time</a:t>
            </a:r>
          </a:p>
          <a:p>
            <a:r>
              <a:rPr lang="en-US" dirty="0"/>
              <a:t>Fun is not necessarily the motivator anymore: nature of training sessions is crucial- it will stimulate or stifle the learning process</a:t>
            </a:r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2020B17-F1EE-A247-8D97-49CAE739BE2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5588" y="2226469"/>
            <a:ext cx="2381250" cy="3175000"/>
          </a:xfrm>
          <a:prstGeom prst="rect">
            <a:avLst/>
          </a:prstGeom>
          <a:effectLst>
            <a:softEdge rad="152400"/>
          </a:effectLst>
        </p:spPr>
      </p:pic>
    </p:spTree>
    <p:extLst>
      <p:ext uri="{BB962C8B-B14F-4D97-AF65-F5344CB8AC3E}">
        <p14:creationId xmlns:p14="http://schemas.microsoft.com/office/powerpoint/2010/main" val="15526864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D31655-9D33-0A4B-BAB2-E05ABB265A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500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27944002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Ciro Toscano</a:t>
            </a:r>
          </a:p>
          <a:p>
            <a:r>
              <a:rPr lang="en-US" dirty="0"/>
              <a:t>MAYSL Town Rep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Coaches Meeting Travel League Overview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GRAFTON SOCCER CLUB</a:t>
            </a:r>
          </a:p>
        </p:txBody>
      </p:sp>
    </p:spTree>
    <p:extLst>
      <p:ext uri="{BB962C8B-B14F-4D97-AF65-F5344CB8AC3E}">
        <p14:creationId xmlns:p14="http://schemas.microsoft.com/office/powerpoint/2010/main" val="5365003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en-US" sz="2400" dirty="0"/>
              <a:t>Grafton Soccer Club participates in the Midland Area Youth Soccer League (MAYSL)</a:t>
            </a:r>
          </a:p>
          <a:p>
            <a:r>
              <a:rPr lang="en-US" sz="2400" dirty="0"/>
              <a:t>WHAT TO DO:</a:t>
            </a:r>
          </a:p>
          <a:p>
            <a:pPr lvl="1">
              <a:buFont typeface="Wingdings" pitchFamily="2" charset="2"/>
              <a:buChar char="§"/>
            </a:pPr>
            <a:r>
              <a:rPr lang="en-US" sz="2000" dirty="0"/>
              <a:t>BEFORE THE FIRST GAME</a:t>
            </a:r>
          </a:p>
          <a:p>
            <a:pPr lvl="1">
              <a:buFont typeface="Wingdings" pitchFamily="2" charset="2"/>
              <a:buChar char="§"/>
            </a:pPr>
            <a:r>
              <a:rPr lang="en-US" sz="2000" dirty="0"/>
              <a:t>BEFORE EACH GAME/AT THE START OF THE GAME</a:t>
            </a:r>
          </a:p>
          <a:p>
            <a:pPr lvl="1">
              <a:buFont typeface="Wingdings" pitchFamily="2" charset="2"/>
              <a:buChar char="§"/>
            </a:pPr>
            <a:r>
              <a:rPr lang="en-US" sz="2000" dirty="0"/>
              <a:t>DURING THE GAME</a:t>
            </a:r>
          </a:p>
          <a:p>
            <a:pPr lvl="1">
              <a:buFont typeface="Wingdings" pitchFamily="2" charset="2"/>
              <a:buChar char="§"/>
            </a:pPr>
            <a:r>
              <a:rPr lang="en-US" sz="2000" dirty="0"/>
              <a:t>AFTER THE GAME</a:t>
            </a:r>
          </a:p>
          <a:p>
            <a:r>
              <a:rPr lang="en-US" sz="2400" dirty="0"/>
              <a:t>WHERE TO FIND INFORMATION</a:t>
            </a:r>
          </a:p>
          <a:p>
            <a:pPr lvl="1">
              <a:buFont typeface="Wingdings" pitchFamily="2" charset="2"/>
              <a:buChar char="§"/>
            </a:pPr>
            <a:r>
              <a:rPr lang="en-US" sz="2000" dirty="0"/>
              <a:t>LEAGUE RULES AND BYLAWS</a:t>
            </a:r>
          </a:p>
          <a:p>
            <a:pPr lvl="1">
              <a:buFont typeface="Wingdings" pitchFamily="2" charset="2"/>
              <a:buChar char="§"/>
            </a:pPr>
            <a:r>
              <a:rPr lang="en-US" sz="2000" dirty="0"/>
              <a:t>SOCCER RULES</a:t>
            </a:r>
          </a:p>
          <a:p>
            <a:r>
              <a:rPr lang="en-US" sz="2400" dirty="0"/>
              <a:t>SPORTSMANAGER HIGHLIGHTS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GRAFTON SOCCER CLUB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30576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BEFORE THE FIRST GAME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524000"/>
            <a:ext cx="8839200" cy="4800600"/>
          </a:xfrm>
        </p:spPr>
        <p:txBody>
          <a:bodyPr>
            <a:noAutofit/>
          </a:bodyPr>
          <a:lstStyle/>
          <a:p>
            <a:pPr lvl="0"/>
            <a:r>
              <a:rPr lang="en-US" sz="2400" dirty="0"/>
              <a:t>Review your schedule on SportsManager for potential issues</a:t>
            </a:r>
          </a:p>
          <a:p>
            <a:pPr lvl="1">
              <a:spcBef>
                <a:spcPts val="200"/>
              </a:spcBef>
              <a:buFont typeface="Wingdings" pitchFamily="2" charset="2"/>
              <a:buChar char="§"/>
            </a:pPr>
            <a:r>
              <a:rPr lang="en-US" sz="2000" dirty="0"/>
              <a:t>Limited allowable reschedules (school or religious)</a:t>
            </a:r>
          </a:p>
          <a:p>
            <a:pPr lvl="0"/>
            <a:r>
              <a:rPr lang="en-US" sz="2400" dirty="0"/>
              <a:t>Make copies of your “OFFICIAL” roster </a:t>
            </a:r>
          </a:p>
          <a:p>
            <a:pPr lvl="1">
              <a:spcBef>
                <a:spcPts val="200"/>
              </a:spcBef>
              <a:buFont typeface="Wingdings" pitchFamily="2" charset="2"/>
              <a:buChar char="§"/>
            </a:pPr>
            <a:r>
              <a:rPr lang="en-US" sz="2000" dirty="0"/>
              <a:t>This is the only roster you should ever use or club is fined!!!</a:t>
            </a:r>
          </a:p>
          <a:p>
            <a:pPr lvl="1">
              <a:spcBef>
                <a:spcPts val="200"/>
              </a:spcBef>
              <a:buFont typeface="Wingdings" pitchFamily="2" charset="2"/>
              <a:buChar char="§"/>
            </a:pPr>
            <a:r>
              <a:rPr lang="en-US" sz="2000" dirty="0"/>
              <a:t>Make sure all numbers are on roster </a:t>
            </a:r>
            <a:r>
              <a:rPr lang="en-US" sz="2000" u="sng" dirty="0"/>
              <a:t>and</a:t>
            </a:r>
            <a:r>
              <a:rPr lang="en-US" sz="2000" dirty="0"/>
              <a:t> match uniforms </a:t>
            </a:r>
          </a:p>
          <a:p>
            <a:pPr lvl="1">
              <a:spcBef>
                <a:spcPts val="200"/>
              </a:spcBef>
              <a:buFont typeface="Wingdings" pitchFamily="2" charset="2"/>
              <a:buChar char="§"/>
            </a:pPr>
            <a:r>
              <a:rPr lang="en-US" sz="2000" dirty="0"/>
              <a:t>Roster change process to be strictly followed</a:t>
            </a:r>
          </a:p>
          <a:p>
            <a:pPr lvl="0"/>
            <a:r>
              <a:rPr lang="en-US" sz="2400" dirty="0"/>
              <a:t>Make sure you have your Pass Card and Lanyards</a:t>
            </a:r>
          </a:p>
          <a:p>
            <a:pPr lvl="0"/>
            <a:r>
              <a:rPr lang="en-US" sz="2400" dirty="0"/>
              <a:t>Verify your primary email on SportsManager </a:t>
            </a:r>
          </a:p>
          <a:p>
            <a:pPr lvl="0"/>
            <a:r>
              <a:rPr lang="en-US" sz="2400" dirty="0"/>
              <a:t>Provide team instructions to access schedule and directions</a:t>
            </a:r>
          </a:p>
          <a:p>
            <a:pPr lvl="0"/>
            <a:r>
              <a:rPr lang="en-US" sz="2400" dirty="0"/>
              <a:t>Provide Parent Code of Conduct</a:t>
            </a:r>
          </a:p>
          <a:p>
            <a:pPr lvl="0"/>
            <a:r>
              <a:rPr lang="en-US" sz="2400" dirty="0"/>
              <a:t>Make sure you are familiar with league/ FIFA soccer rules!!!</a:t>
            </a:r>
            <a:endParaRPr lang="en-US" sz="1900" dirty="0"/>
          </a:p>
          <a:p>
            <a:pPr lvl="0"/>
            <a:r>
              <a:rPr lang="en-US" sz="2400" dirty="0"/>
              <a:t>Make sure you are familiar with ZERO TOLERANCE POLICY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GRAFTON SOCCER CLUB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26482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MISSION STATEMENT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marL="0" indent="0" algn="ctr">
              <a:buNone/>
            </a:pPr>
            <a:endParaRPr lang="en-US" sz="28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Grafton Soccer Club provides an opportunity for the youth of Grafton to participate and develop in the game of soccer within a fun and safe environment, promoting individual skills and fitness, team play, sportsmanship and a passion for the game.</a:t>
            </a:r>
          </a:p>
          <a:p>
            <a:pPr>
              <a:buNone/>
            </a:pPr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GRAFTON SOCCER CLUB</a:t>
            </a:r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QUICK FACTS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GRAFTON SOCCER CLUB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pic>
        <p:nvPicPr>
          <p:cNvPr id="8" name="Picture 7" descr="Captur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601" y="1676400"/>
            <a:ext cx="8686800" cy="42672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81000" y="5867400"/>
            <a:ext cx="62504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  Maximum 3 coaches w/pass cards/lanyards on sidelines</a:t>
            </a:r>
          </a:p>
        </p:txBody>
      </p:sp>
    </p:spTree>
    <p:extLst>
      <p:ext uri="{BB962C8B-B14F-4D97-AF65-F5344CB8AC3E}">
        <p14:creationId xmlns:p14="http://schemas.microsoft.com/office/powerpoint/2010/main" val="39958354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BEFORE/AT START OF EACH GAME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4000"/>
            <a:ext cx="8503920" cy="4800600"/>
          </a:xfrm>
        </p:spPr>
        <p:txBody>
          <a:bodyPr>
            <a:noAutofit/>
          </a:bodyPr>
          <a:lstStyle/>
          <a:p>
            <a:pPr lvl="0"/>
            <a:r>
              <a:rPr lang="en-US" sz="2400" dirty="0"/>
              <a:t>Check the schedule ON-LINE for any changes</a:t>
            </a:r>
            <a:endParaRPr lang="en-US" sz="1900" dirty="0"/>
          </a:p>
          <a:p>
            <a:pPr lvl="0"/>
            <a:r>
              <a:rPr lang="en-US" sz="2400" dirty="0"/>
              <a:t>Contact your opposing coach confirming time and location</a:t>
            </a:r>
            <a:endParaRPr lang="en-US" sz="1900" dirty="0"/>
          </a:p>
          <a:p>
            <a:pPr lvl="0"/>
            <a:r>
              <a:rPr lang="en-US" sz="2400" dirty="0"/>
              <a:t>Make sure you know what to do for weather related issues</a:t>
            </a:r>
          </a:p>
          <a:p>
            <a:pPr lvl="1">
              <a:buFont typeface="Wingdings" pitchFamily="2" charset="2"/>
              <a:buChar char="§"/>
            </a:pPr>
            <a:r>
              <a:rPr lang="en-US" sz="1900" dirty="0"/>
              <a:t>Home games – GSC closes fields OR ref cancels at field otherwise need 2 hrs notice and you need to get in touch with me 617-957-2415</a:t>
            </a:r>
          </a:p>
          <a:p>
            <a:pPr lvl="1">
              <a:buFont typeface="Wingdings" pitchFamily="2" charset="2"/>
              <a:buChar char="§"/>
            </a:pPr>
            <a:r>
              <a:rPr lang="en-US" sz="1900" dirty="0"/>
              <a:t>Away Games – stay in touch with coach and check emails/schedule</a:t>
            </a:r>
          </a:p>
          <a:p>
            <a:pPr lvl="0"/>
            <a:r>
              <a:rPr lang="en-US" sz="2400" dirty="0"/>
              <a:t>Check field/goals prior to the start of game (home coach)</a:t>
            </a:r>
          </a:p>
          <a:p>
            <a:pPr lvl="0"/>
            <a:r>
              <a:rPr lang="en-US" sz="2400" dirty="0"/>
              <a:t>Referee introductions and rosters submittal (2 copies)</a:t>
            </a:r>
          </a:p>
          <a:p>
            <a:pPr lvl="1">
              <a:buFont typeface="Wingdings" pitchFamily="2" charset="2"/>
              <a:buChar char="§"/>
            </a:pPr>
            <a:r>
              <a:rPr lang="en-US" sz="1900" b="1" u="sng" dirty="0"/>
              <a:t>Referee no-show</a:t>
            </a:r>
            <a:r>
              <a:rPr lang="en-US" sz="1900" dirty="0"/>
              <a:t>:  Wait time is 15 min. Options: not play or play with a mutually acceptable substitute ref (add comment to game report)</a:t>
            </a:r>
            <a:endParaRPr lang="en-US" sz="2400" dirty="0"/>
          </a:p>
          <a:p>
            <a:pPr lvl="0"/>
            <a:r>
              <a:rPr lang="en-US" sz="2400" dirty="0"/>
              <a:t>Team Check-in/Coin-toss</a:t>
            </a:r>
          </a:p>
          <a:p>
            <a:pPr lvl="1">
              <a:spcBef>
                <a:spcPts val="100"/>
              </a:spcBef>
              <a:buFont typeface="Wingdings" pitchFamily="2" charset="2"/>
              <a:buChar char="§"/>
            </a:pPr>
            <a:r>
              <a:rPr lang="en-US" sz="1900" dirty="0"/>
              <a:t>Discuss expectations prior to start of season</a:t>
            </a:r>
          </a:p>
          <a:p>
            <a:pPr lvl="1">
              <a:spcBef>
                <a:spcPts val="100"/>
              </a:spcBef>
              <a:buFont typeface="Wingdings" pitchFamily="2" charset="2"/>
              <a:buChar char="§"/>
            </a:pPr>
            <a:r>
              <a:rPr lang="en-US" sz="1900" dirty="0"/>
              <a:t>Select two captains</a:t>
            </a:r>
          </a:p>
          <a:p>
            <a:pPr lvl="0"/>
            <a:endParaRPr lang="en-US" sz="2400" dirty="0"/>
          </a:p>
          <a:p>
            <a:pPr lvl="0"/>
            <a:endParaRPr lang="en-US" sz="2400" dirty="0"/>
          </a:p>
          <a:p>
            <a:pPr>
              <a:buNone/>
            </a:pPr>
            <a:endParaRPr lang="en-US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GRAFTON SOCCER CLUB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10999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DURING/AFTER THE GAME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600200"/>
            <a:ext cx="8991600" cy="4724400"/>
          </a:xfrm>
        </p:spPr>
        <p:txBody>
          <a:bodyPr>
            <a:noAutofit/>
          </a:bodyPr>
          <a:lstStyle/>
          <a:p>
            <a:r>
              <a:rPr lang="en-US" sz="2800" dirty="0"/>
              <a:t>Follow Zero Tolerance Rules/Parental code of conduct</a:t>
            </a:r>
          </a:p>
          <a:p>
            <a:pPr lvl="1">
              <a:buFont typeface="Wingdings" pitchFamily="2" charset="2"/>
              <a:buChar char="§"/>
            </a:pPr>
            <a:r>
              <a:rPr lang="en-US" sz="2400" dirty="0"/>
              <a:t>Discuss any issues  “politely” at halftime or after the game</a:t>
            </a:r>
            <a:endParaRPr lang="en-US" sz="2300" dirty="0"/>
          </a:p>
          <a:p>
            <a:r>
              <a:rPr lang="en-US" sz="2800" dirty="0"/>
              <a:t>Substitutions – At midfield with referee’s approval</a:t>
            </a:r>
          </a:p>
          <a:p>
            <a:pPr lvl="1">
              <a:buFont typeface="Wingdings" pitchFamily="2" charset="2"/>
              <a:buChar char="§"/>
            </a:pPr>
            <a:r>
              <a:rPr lang="en-US" sz="2400" dirty="0"/>
              <a:t>Own throw in/opponents throw in (if substituting)/ goal kick</a:t>
            </a:r>
            <a:endParaRPr lang="en-US" sz="2300" dirty="0"/>
          </a:p>
          <a:p>
            <a:r>
              <a:rPr lang="en-US" sz="2800" dirty="0"/>
              <a:t>No heading U10/U12 (indirect kick)</a:t>
            </a:r>
          </a:p>
          <a:p>
            <a:r>
              <a:rPr lang="en-US" sz="2800" dirty="0"/>
              <a:t>Team/Referee Handshakes (good game) - Conduct</a:t>
            </a:r>
            <a:endParaRPr lang="en-US" sz="2300" dirty="0"/>
          </a:p>
          <a:p>
            <a:pPr lvl="0"/>
            <a:r>
              <a:rPr lang="en-US" sz="2800" dirty="0"/>
              <a:t>Learn the rules of the game before the season</a:t>
            </a:r>
          </a:p>
          <a:p>
            <a:pPr lvl="1">
              <a:buFont typeface="Wingdings" pitchFamily="2" charset="2"/>
              <a:buChar char="§"/>
            </a:pPr>
            <a:r>
              <a:rPr lang="en-US" sz="2300" dirty="0"/>
              <a:t>FIFA Laws of the game</a:t>
            </a:r>
          </a:p>
          <a:p>
            <a:pPr>
              <a:buSzPct val="100000"/>
              <a:buFont typeface="Wingdings" pitchFamily="2" charset="2"/>
              <a:buChar char="ü"/>
            </a:pPr>
            <a:r>
              <a:rPr lang="en-US" sz="2800" dirty="0"/>
              <a:t>Enter score on SportsManger</a:t>
            </a:r>
          </a:p>
          <a:p>
            <a:pPr lvl="1">
              <a:buSzPct val="100000"/>
              <a:buFont typeface="Arial" pitchFamily="34" charset="0"/>
              <a:buChar char="•"/>
            </a:pPr>
            <a:r>
              <a:rPr lang="en-US" sz="2300" dirty="0"/>
              <a:t>Complete referee evaluation/game report</a:t>
            </a:r>
          </a:p>
          <a:p>
            <a:pPr>
              <a:buNone/>
            </a:pPr>
            <a:endParaRPr lang="en-US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GRAFTON SOCCER CLUB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6761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WHERE TO FIND INFORMATION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600200"/>
            <a:ext cx="8503920" cy="4724400"/>
          </a:xfrm>
        </p:spPr>
        <p:txBody>
          <a:bodyPr>
            <a:noAutofit/>
          </a:bodyPr>
          <a:lstStyle/>
          <a:p>
            <a:r>
              <a:rPr lang="en-US" sz="2400" dirty="0"/>
              <a:t>USSF rules can be found at </a:t>
            </a:r>
            <a:r>
              <a:rPr lang="en-US" sz="2400" u="sng" dirty="0">
                <a:hlinkClick r:id="rId2"/>
              </a:rPr>
              <a:t>http://www.fifa.com/worldfootball/lawsofthegame.html</a:t>
            </a:r>
            <a:endParaRPr lang="en-US" sz="2400" u="sng" dirty="0"/>
          </a:p>
          <a:p>
            <a:r>
              <a:rPr lang="en-US" sz="2400" dirty="0"/>
              <a:t>MAYS rules and other information can be found at </a:t>
            </a:r>
            <a:r>
              <a:rPr lang="en-US" sz="2400" u="sng" dirty="0">
                <a:hlinkClick r:id="rId3"/>
              </a:rPr>
              <a:t>www.sportsmanager.us/OrgManager/MAYSL.htm</a:t>
            </a:r>
            <a:endParaRPr lang="en-US" sz="2400" u="sng" dirty="0"/>
          </a:p>
          <a:p>
            <a:r>
              <a:rPr lang="en-US" sz="2400" dirty="0"/>
              <a:t>Grafton  Soccer Club information can be found at </a:t>
            </a:r>
            <a:r>
              <a:rPr lang="en-US" sz="2400" dirty="0">
                <a:hlinkClick r:id="rId4"/>
              </a:rPr>
              <a:t>www.gscsoccer.org</a:t>
            </a:r>
            <a:r>
              <a:rPr lang="en-US" sz="2400" dirty="0"/>
              <a:t> </a:t>
            </a:r>
          </a:p>
          <a:p>
            <a:pPr>
              <a:buNone/>
            </a:pPr>
            <a:endParaRPr lang="en-US" sz="2400" dirty="0"/>
          </a:p>
          <a:p>
            <a:pPr>
              <a:buNone/>
            </a:pPr>
            <a:endParaRPr lang="en-US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GRAFTON SOCCER CLUB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38563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SPORTSMANAGER HIGHLIGHTS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524000"/>
            <a:ext cx="8991600" cy="4800600"/>
          </a:xfrm>
        </p:spPr>
        <p:txBody>
          <a:bodyPr>
            <a:noAutofit/>
          </a:bodyPr>
          <a:lstStyle/>
          <a:p>
            <a:r>
              <a:rPr lang="en-US" sz="2800" dirty="0"/>
              <a:t>Team Information Package</a:t>
            </a:r>
          </a:p>
          <a:p>
            <a:pPr lvl="1">
              <a:buFont typeface="Wingdings" pitchFamily="2" charset="2"/>
              <a:buChar char="§"/>
            </a:pPr>
            <a:r>
              <a:rPr lang="en-US" sz="2300" dirty="0"/>
              <a:t>View Roster/Update Jersey Numbers</a:t>
            </a:r>
          </a:p>
          <a:p>
            <a:r>
              <a:rPr lang="en-US" sz="2800" dirty="0"/>
              <a:t>Email/Text Team </a:t>
            </a:r>
          </a:p>
          <a:p>
            <a:r>
              <a:rPr lang="en-US" sz="2800" dirty="0"/>
              <a:t>View Schedules/Standings/Field Directions/Contacts</a:t>
            </a:r>
          </a:p>
          <a:p>
            <a:r>
              <a:rPr lang="en-US" sz="2800" dirty="0"/>
              <a:t>Score Games</a:t>
            </a:r>
          </a:p>
          <a:p>
            <a:r>
              <a:rPr lang="en-US" sz="2800" dirty="0"/>
              <a:t>Request a Game Cancellation</a:t>
            </a:r>
          </a:p>
          <a:p>
            <a:r>
              <a:rPr lang="en-US" sz="2800" dirty="0"/>
              <a:t>Reschedule Games</a:t>
            </a:r>
          </a:p>
          <a:p>
            <a:pPr lvl="2">
              <a:buFont typeface="Wingdings" pitchFamily="2" charset="2"/>
              <a:buChar char="§"/>
            </a:pPr>
            <a:r>
              <a:rPr lang="en-US" dirty="0"/>
              <a:t>Home team starts process (cancellation link from </a:t>
            </a:r>
            <a:r>
              <a:rPr lang="en-US" dirty="0" err="1"/>
              <a:t>SportManager</a:t>
            </a:r>
            <a:r>
              <a:rPr lang="en-US" dirty="0"/>
              <a:t>)</a:t>
            </a:r>
          </a:p>
          <a:p>
            <a:pPr lvl="2">
              <a:buFont typeface="Wingdings" pitchFamily="2" charset="2"/>
              <a:buChar char="§"/>
            </a:pPr>
            <a:r>
              <a:rPr lang="en-US" dirty="0"/>
              <a:t>Get field availability and propose 3 dates </a:t>
            </a:r>
          </a:p>
          <a:p>
            <a:pPr lvl="2">
              <a:buFont typeface="Wingdings" pitchFamily="2" charset="2"/>
              <a:buChar char="§"/>
            </a:pPr>
            <a:r>
              <a:rPr lang="en-US" dirty="0"/>
              <a:t>Discussing the dates in advance can expedite the process </a:t>
            </a:r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GRAFTON SOCCER CLUB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82940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524000"/>
            <a:ext cx="8991600" cy="480060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sz="2800" dirty="0"/>
          </a:p>
          <a:p>
            <a:pPr marL="0" indent="0" algn="ctr">
              <a:buNone/>
            </a:pPr>
            <a:endParaRPr lang="en-US" sz="2800" dirty="0"/>
          </a:p>
          <a:p>
            <a:pPr marL="0" indent="0" algn="ctr">
              <a:buNone/>
            </a:pPr>
            <a:endParaRPr lang="en-US" sz="2800" dirty="0"/>
          </a:p>
          <a:p>
            <a:pPr marL="0" indent="0" algn="ctr">
              <a:buNone/>
            </a:pPr>
            <a:r>
              <a:rPr lang="en-US" sz="2800" b="1" dirty="0"/>
              <a:t>Thank You!</a:t>
            </a:r>
          </a:p>
          <a:p>
            <a:pPr marL="0" indent="0" algn="ctr">
              <a:buNone/>
            </a:pPr>
            <a:endParaRPr lang="en-US" sz="2800" b="1" dirty="0"/>
          </a:p>
          <a:p>
            <a:pPr marL="0" indent="0" algn="ctr">
              <a:buNone/>
            </a:pPr>
            <a:endParaRPr lang="en-US" sz="2800" b="1" dirty="0"/>
          </a:p>
          <a:p>
            <a:pPr marL="0" indent="0" algn="ctr">
              <a:buNone/>
            </a:pPr>
            <a:endParaRPr lang="en-US" sz="2800" b="1" dirty="0"/>
          </a:p>
          <a:p>
            <a:pPr marL="0" indent="0" algn="ctr">
              <a:buNone/>
            </a:pPr>
            <a:r>
              <a:rPr lang="en-US" sz="2000" dirty="0"/>
              <a:t>(Now go home, or go downstairs..  downstairs is better)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GRAFTON SOCCER CLUB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5692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524000"/>
            <a:ext cx="8839200" cy="4800600"/>
          </a:xfrm>
        </p:spPr>
        <p:txBody>
          <a:bodyPr>
            <a:noAutofit/>
          </a:bodyPr>
          <a:lstStyle/>
          <a:p>
            <a:endParaRPr lang="en-US" sz="2400" dirty="0"/>
          </a:p>
          <a:p>
            <a:r>
              <a:rPr lang="en-US" sz="2400" dirty="0"/>
              <a:t>Coaches you are now a role model for the young players.  Understand who we are coaching.  Consider the long-term development of the children.</a:t>
            </a:r>
          </a:p>
          <a:p>
            <a:endParaRPr lang="en-US" sz="2400" dirty="0"/>
          </a:p>
          <a:p>
            <a:r>
              <a:rPr lang="en-US" sz="2400" dirty="0"/>
              <a:t>Be aware of the indirect lessons you are teaching the children.  They are watching and listening to you.</a:t>
            </a:r>
          </a:p>
          <a:p>
            <a:endParaRPr lang="en-US" sz="2400" dirty="0"/>
          </a:p>
          <a:p>
            <a:r>
              <a:rPr lang="en-US" sz="2400" dirty="0"/>
              <a:t>You are our representatives.  Our Club ambassadors.  Make Grafton and GSC proud!</a:t>
            </a:r>
          </a:p>
          <a:p>
            <a:pPr marL="0" lvl="0" indent="0">
              <a:buNone/>
            </a:pPr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GRAFTON SOCCER CLUB</a:t>
            </a:r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685800"/>
          </a:xfrm>
        </p:spPr>
        <p:txBody>
          <a:bodyPr>
            <a:normAutofit/>
          </a:bodyPr>
          <a:lstStyle/>
          <a:p>
            <a:r>
              <a:rPr lang="en-US" b="1" dirty="0"/>
              <a:t>Hi COACH!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PRACTICE &amp; GAME EXPECTATIONS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GRAFTON SOCCER CLUB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492252" y="1523286"/>
            <a:ext cx="81534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Player Safety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Concussion Prevention / No head balls U12 and under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Only coaches with league approved </a:t>
            </a:r>
            <a:r>
              <a:rPr lang="en-US" dirty="0" err="1"/>
              <a:t>passcards</a:t>
            </a:r>
            <a:r>
              <a:rPr lang="en-US" dirty="0"/>
              <a:t> may be on field with the players.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b="1" dirty="0"/>
              <a:t>Player Development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Age appropriate expectations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Touches, Touches, Touches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t>No </a:t>
            </a:r>
            <a:r>
              <a:rPr lang="en-US" u="sng" dirty="0">
                <a:solidFill>
                  <a:prstClr val="black">
                    <a:lumMod val="75000"/>
                    <a:lumOff val="25000"/>
                  </a:prstClr>
                </a:solidFill>
              </a:rPr>
              <a:t>L</a:t>
            </a:r>
            <a:r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t>aps, NO </a:t>
            </a:r>
            <a:r>
              <a:rPr lang="en-US" u="sng" dirty="0">
                <a:solidFill>
                  <a:prstClr val="black">
                    <a:lumMod val="75000"/>
                    <a:lumOff val="25000"/>
                  </a:prstClr>
                </a:solidFill>
              </a:rPr>
              <a:t>L</a:t>
            </a:r>
            <a:r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t>ines, No </a:t>
            </a:r>
            <a:r>
              <a:rPr lang="en-US" u="sng" dirty="0">
                <a:solidFill>
                  <a:prstClr val="black">
                    <a:lumMod val="75000"/>
                    <a:lumOff val="25000"/>
                  </a:prstClr>
                </a:solidFill>
              </a:rPr>
              <a:t>L</a:t>
            </a:r>
            <a:r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t>ectures, and Watch Your </a:t>
            </a:r>
            <a:r>
              <a:rPr lang="en-US" u="sng" dirty="0">
                <a:solidFill>
                  <a:prstClr val="black">
                    <a:lumMod val="75000"/>
                    <a:lumOff val="25000"/>
                  </a:prstClr>
                </a:solidFill>
              </a:rPr>
              <a:t>L</a:t>
            </a:r>
            <a:r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t>anguage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t>KEEP IT POSITIVE!!  </a:t>
            </a:r>
            <a:r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  <a:hlinkClick r:id="rId2"/>
              </a:rPr>
              <a:t>www.positivecoach.org</a:t>
            </a:r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r>
              <a:rPr lang="en-US" dirty="0"/>
              <a:t>Coaches tend to focus on what players should do better, instead of positively reinforcing what they are doing right.  Both types of feedback are necessary for player skill development.</a:t>
            </a:r>
          </a:p>
          <a:p>
            <a:r>
              <a:rPr lang="en-US" dirty="0"/>
              <a:t>	</a:t>
            </a:r>
          </a:p>
          <a:p>
            <a:r>
              <a:rPr lang="en-US" dirty="0"/>
              <a:t>A Positive Coach will celebrate many “wins” during a season despite what the final scores are.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PRACTICE EXPECTATIONS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GRAFTON SOCCER CLUB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99331" y="1676400"/>
            <a:ext cx="8139242" cy="42934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1000"/>
              </a:spcBef>
              <a:buClr>
                <a:srgbClr val="90C226"/>
              </a:buClr>
              <a:buSzPct val="80000"/>
            </a:pPr>
            <a:r>
              <a:rPr lang="en-US" b="1" u="sng" dirty="0">
                <a:solidFill>
                  <a:prstClr val="black">
                    <a:lumMod val="75000"/>
                    <a:lumOff val="25000"/>
                  </a:prstClr>
                </a:solidFill>
              </a:rPr>
              <a:t>Prepare a Practice Plan</a:t>
            </a:r>
          </a:p>
          <a:p>
            <a:pPr marL="285750" lvl="0" indent="-285750">
              <a:spcBef>
                <a:spcPts val="1000"/>
              </a:spcBef>
              <a:buClr>
                <a:srgbClr val="90C226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t>Age Appropriate and with a Specific Theme</a:t>
            </a:r>
          </a:p>
          <a:p>
            <a:pPr marL="285750" lvl="0" indent="-285750">
              <a:spcBef>
                <a:spcPts val="1000"/>
              </a:spcBef>
              <a:buClr>
                <a:srgbClr val="90C226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t>Helpful Resources / Steal a Practice Plan</a:t>
            </a:r>
          </a:p>
          <a:p>
            <a:pPr marL="742950" lvl="1" indent="-285750">
              <a:spcBef>
                <a:spcPts val="1000"/>
              </a:spcBef>
              <a:buClr>
                <a:srgbClr val="90C226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  <a:hlinkClick r:id="rId2"/>
              </a:rPr>
              <a:t>http://www.mayouthsoccer.org/coaches/session_plans/</a:t>
            </a:r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742950" lvl="1" indent="-285750">
              <a:spcBef>
                <a:spcPts val="1000"/>
              </a:spcBef>
              <a:buClr>
                <a:srgbClr val="90C226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  <a:hlinkClick r:id="rId3"/>
              </a:rPr>
              <a:t>http://www.gscsoccer.org/</a:t>
            </a:r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1200150" lvl="2" indent="-285750">
              <a:spcBef>
                <a:spcPts val="1000"/>
              </a:spcBef>
              <a:buClr>
                <a:srgbClr val="90C226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t>Click on the Revolution Academy Icon and then Group Night.  The Practice Plans there are available for use.</a:t>
            </a:r>
          </a:p>
          <a:p>
            <a:pPr marL="1200150" lvl="2" indent="-285750">
              <a:spcBef>
                <a:spcPts val="1000"/>
              </a:spcBef>
              <a:buClr>
                <a:srgbClr val="90C226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t>U8 plans -&gt; password: grafton3&amp;4</a:t>
            </a:r>
          </a:p>
          <a:p>
            <a:pPr marL="1200150" lvl="2" indent="-285750">
              <a:spcBef>
                <a:spcPts val="1000"/>
              </a:spcBef>
              <a:buClr>
                <a:srgbClr val="90C226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t>U10 plans -&gt; password: grafton5&amp;6</a:t>
            </a:r>
          </a:p>
          <a:p>
            <a:pPr marL="1200150" lvl="2" indent="-285750">
              <a:spcBef>
                <a:spcPts val="1000"/>
              </a:spcBef>
              <a:buClr>
                <a:srgbClr val="90C226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t>U12+ plans -&gt; password: grafton7&amp;8</a:t>
            </a:r>
          </a:p>
          <a:p>
            <a:pPr lvl="2">
              <a:spcBef>
                <a:spcPts val="1000"/>
              </a:spcBef>
              <a:buClr>
                <a:srgbClr val="90C226"/>
              </a:buClr>
              <a:buSzPct val="80000"/>
            </a:pPr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EVALUATIONS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600200"/>
            <a:ext cx="8503920" cy="4724400"/>
          </a:xfrm>
        </p:spPr>
        <p:txBody>
          <a:bodyPr>
            <a:noAutofit/>
          </a:bodyPr>
          <a:lstStyle/>
          <a:p>
            <a:pPr>
              <a:buNone/>
            </a:pPr>
            <a:endParaRPr lang="en-US" sz="2400" dirty="0"/>
          </a:p>
          <a:p>
            <a:pPr>
              <a:buNone/>
            </a:pPr>
            <a:r>
              <a:rPr lang="en-US" sz="2800" dirty="0"/>
              <a:t>Every Coach for Every Player.</a:t>
            </a:r>
          </a:p>
          <a:p>
            <a:pPr>
              <a:buNone/>
            </a:pPr>
            <a:endParaRPr lang="en-US" sz="2800" dirty="0"/>
          </a:p>
          <a:p>
            <a:pPr>
              <a:buNone/>
            </a:pPr>
            <a:r>
              <a:rPr lang="en-US" sz="2800" dirty="0"/>
              <a:t>All evaluations must be completed thoughtfully and emailed to your Age Group Coordinator and me.  </a:t>
            </a:r>
          </a:p>
          <a:p>
            <a:pPr>
              <a:buNone/>
            </a:pPr>
            <a:endParaRPr lang="en-US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GRAFTON SOCCER CLUB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EVALUATIONS EXAMPLE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811745065"/>
              </p:ext>
            </p:extLst>
          </p:nvPr>
        </p:nvGraphicFramePr>
        <p:xfrm>
          <a:off x="187451" y="1676400"/>
          <a:ext cx="8763001" cy="4161819"/>
        </p:xfrm>
        <a:graphic>
          <a:graphicData uri="http://schemas.openxmlformats.org/drawingml/2006/table">
            <a:tbl>
              <a:tblPr/>
              <a:tblGrid>
                <a:gridCol w="219407">
                  <a:extLst>
                    <a:ext uri="{9D8B030D-6E8A-4147-A177-3AD203B41FA5}">
                      <a16:colId xmlns:a16="http://schemas.microsoft.com/office/drawing/2014/main" val="859703362"/>
                    </a:ext>
                  </a:extLst>
                </a:gridCol>
                <a:gridCol w="1023902">
                  <a:extLst>
                    <a:ext uri="{9D8B030D-6E8A-4147-A177-3AD203B41FA5}">
                      <a16:colId xmlns:a16="http://schemas.microsoft.com/office/drawing/2014/main" val="1196072935"/>
                    </a:ext>
                  </a:extLst>
                </a:gridCol>
                <a:gridCol w="465410">
                  <a:extLst>
                    <a:ext uri="{9D8B030D-6E8A-4147-A177-3AD203B41FA5}">
                      <a16:colId xmlns:a16="http://schemas.microsoft.com/office/drawing/2014/main" val="2481314994"/>
                    </a:ext>
                  </a:extLst>
                </a:gridCol>
                <a:gridCol w="771250">
                  <a:extLst>
                    <a:ext uri="{9D8B030D-6E8A-4147-A177-3AD203B41FA5}">
                      <a16:colId xmlns:a16="http://schemas.microsoft.com/office/drawing/2014/main" val="3604781445"/>
                    </a:ext>
                  </a:extLst>
                </a:gridCol>
                <a:gridCol w="771250">
                  <a:extLst>
                    <a:ext uri="{9D8B030D-6E8A-4147-A177-3AD203B41FA5}">
                      <a16:colId xmlns:a16="http://schemas.microsoft.com/office/drawing/2014/main" val="741512666"/>
                    </a:ext>
                  </a:extLst>
                </a:gridCol>
                <a:gridCol w="950765">
                  <a:extLst>
                    <a:ext uri="{9D8B030D-6E8A-4147-A177-3AD203B41FA5}">
                      <a16:colId xmlns:a16="http://schemas.microsoft.com/office/drawing/2014/main" val="80654134"/>
                    </a:ext>
                  </a:extLst>
                </a:gridCol>
                <a:gridCol w="1289850">
                  <a:extLst>
                    <a:ext uri="{9D8B030D-6E8A-4147-A177-3AD203B41FA5}">
                      <a16:colId xmlns:a16="http://schemas.microsoft.com/office/drawing/2014/main" val="950555714"/>
                    </a:ext>
                  </a:extLst>
                </a:gridCol>
                <a:gridCol w="844387">
                  <a:extLst>
                    <a:ext uri="{9D8B030D-6E8A-4147-A177-3AD203B41FA5}">
                      <a16:colId xmlns:a16="http://schemas.microsoft.com/office/drawing/2014/main" val="3629501393"/>
                    </a:ext>
                  </a:extLst>
                </a:gridCol>
                <a:gridCol w="844387">
                  <a:extLst>
                    <a:ext uri="{9D8B030D-6E8A-4147-A177-3AD203B41FA5}">
                      <a16:colId xmlns:a16="http://schemas.microsoft.com/office/drawing/2014/main" val="3193319581"/>
                    </a:ext>
                  </a:extLst>
                </a:gridCol>
                <a:gridCol w="1582393">
                  <a:extLst>
                    <a:ext uri="{9D8B030D-6E8A-4147-A177-3AD203B41FA5}">
                      <a16:colId xmlns:a16="http://schemas.microsoft.com/office/drawing/2014/main" val="2230363873"/>
                    </a:ext>
                  </a:extLst>
                </a:gridCol>
              </a:tblGrid>
              <a:tr h="167825">
                <a:tc>
                  <a:txBody>
                    <a:bodyPr/>
                    <a:lstStyle/>
                    <a:p>
                      <a:pPr algn="l" fontAlgn="b"/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3" marR="4093" marT="40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3" marR="4093" marT="40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3" marR="4093" marT="40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Player Evaluation Form - Travel U12</a:t>
                      </a:r>
                    </a:p>
                  </a:txBody>
                  <a:tcPr marL="4093" marR="4093" marT="40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3" marR="4093" marT="40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3" marR="4093" marT="40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3" marR="4093" marT="40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3" marR="4093" marT="40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7319246"/>
                  </a:ext>
                </a:extLst>
              </a:tr>
              <a:tr h="118705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Season:  Fall 2017</a:t>
                      </a:r>
                    </a:p>
                  </a:txBody>
                  <a:tcPr marL="4093" marR="4093" marT="40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093" marR="4093" marT="40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3" marR="4093" marT="40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3" marR="4093" marT="40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3" marR="4093" marT="40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3" marR="4093" marT="40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3" marR="4093" marT="40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3" marR="4093" marT="40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3" marR="4093" marT="40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2597650"/>
                  </a:ext>
                </a:extLst>
              </a:tr>
              <a:tr h="137125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Coach: Bob Troast</a:t>
                      </a:r>
                    </a:p>
                  </a:txBody>
                  <a:tcPr marL="4093" marR="4093" marT="40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093" marR="4093" marT="40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3" marR="4093" marT="40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3" marR="4093" marT="40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3" marR="4093" marT="40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3" marR="4093" marT="40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3" marR="4093" marT="40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3" marR="4093" marT="40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3" marR="4093" marT="40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0465275"/>
                  </a:ext>
                </a:extLst>
              </a:tr>
              <a:tr h="137125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600" b="1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Age Group: Fall U12</a:t>
                      </a:r>
                    </a:p>
                  </a:txBody>
                  <a:tcPr marL="4093" marR="4093" marT="40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3" marR="4093" marT="40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3" marR="4093" marT="40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3" marR="4093" marT="40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3" marR="4093" marT="40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3" marR="4093" marT="40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3" marR="4093" marT="40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3" marR="4093" marT="40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3" marR="4093" marT="40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6961978"/>
                  </a:ext>
                </a:extLst>
              </a:tr>
              <a:tr h="90052">
                <a:tc>
                  <a:txBody>
                    <a:bodyPr/>
                    <a:lstStyle/>
                    <a:p>
                      <a:pPr algn="l" fontAlgn="b"/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3" marR="4093" marT="40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3" marR="4093" marT="40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3" marR="4093" marT="40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3" marR="4093" marT="40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3" marR="4093" marT="40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3" marR="4093" marT="40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</a:p>
                  </a:txBody>
                  <a:tcPr marL="4093" marR="4093" marT="40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3" marR="4093" marT="40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3" marR="4093" marT="40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3" marR="4093" marT="40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5397849"/>
                  </a:ext>
                </a:extLst>
              </a:tr>
              <a:tr h="951691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</a:rPr>
                        <a:t>#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</a:rPr>
                        <a:t>Player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</a:rPr>
                        <a:t>Grade in school this season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</a:rPr>
                        <a:t>Rank team from #1(strongest player).  The top player on your team is 1, the next is 2, etc.  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</a:rPr>
                        <a:t>Estimate each player's skill level in relation to the league overall (top 10%, top 25%, top 50%, or bottom 50%)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</a:rPr>
                        <a:t>Rate the player's foot skills compared to the group:  strong OR  average OR still developing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</a:rPr>
                        <a:t>In a game situation, is the player: aggressive and engaged in the game, OR following the group of kids and unlikely to touch the ball, OR disconnected from the play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</a:rPr>
                        <a:t>Positioning:  Does the player understand and exercise field positioning during a game?  Yes, no, or sometimes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1" i="0" u="none" strike="noStrike">
                          <a:effectLst/>
                          <a:latin typeface="Comic Sans MS" panose="030F0702030302020204" pitchFamily="66" charset="0"/>
                        </a:rPr>
                        <a:t>Practice Attitude:  eager and pays attention OR easily distracted OR difficult at practice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</a:rPr>
                        <a:t>Notes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825805"/>
                  </a:ext>
                </a:extLst>
              </a:tr>
              <a:tr h="169872"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b="0" i="0" u="none" strike="noStrike">
                          <a:effectLst/>
                          <a:latin typeface="SAPDings" panose="00000409000000000000" pitchFamily="49" charset="2"/>
                        </a:rPr>
                        <a:t>89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effectLst/>
                          <a:latin typeface="SAPIcons" panose="00000400000000000000" pitchFamily="2" charset="2"/>
                        </a:rPr>
                        <a:t>Alderton, Lucas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top 50%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Average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effectLst/>
                          <a:latin typeface="Arial" panose="020B0604020202020204" pitchFamily="34" charset="0"/>
                        </a:rPr>
                        <a:t>Aggressive and Engaged most of the time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effectLst/>
                          <a:latin typeface="Arial" panose="020B0604020202020204" pitchFamily="34" charset="0"/>
                        </a:rPr>
                        <a:t>Sometimes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effectLst/>
                          <a:latin typeface="Arial" panose="020B0604020202020204" pitchFamily="34" charset="0"/>
                        </a:rPr>
                        <a:t>Eager and pays attention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9366875"/>
                  </a:ext>
                </a:extLst>
              </a:tr>
              <a:tr h="169872"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b="0" i="0" u="none" strike="noStrike">
                          <a:effectLst/>
                          <a:latin typeface="SAPDings" panose="00000409000000000000" pitchFamily="49" charset="2"/>
                        </a:rPr>
                        <a:t>97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effectLst/>
                          <a:latin typeface="SAPDings" panose="00000409000000000000" pitchFamily="49" charset="2"/>
                        </a:rPr>
                        <a:t>Brousmiche, Garrett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top 10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Strong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effectLst/>
                          <a:latin typeface="Arial" panose="020B0604020202020204" pitchFamily="34" charset="0"/>
                        </a:rPr>
                        <a:t>Aggressive and Engaged 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effectLst/>
                          <a:latin typeface="Arial" panose="020B0604020202020204" pitchFamily="34" charset="0"/>
                        </a:rPr>
                        <a:t>Yes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effectLst/>
                          <a:latin typeface="Arial" panose="020B0604020202020204" pitchFamily="34" charset="0"/>
                        </a:rPr>
                        <a:t>Eager and pays attention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8892716"/>
                  </a:ext>
                </a:extLst>
              </a:tr>
              <a:tr h="169872"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b="0" i="0" u="none" strike="noStrike">
                          <a:effectLst/>
                          <a:latin typeface="SAPDings" panose="00000409000000000000" pitchFamily="49" charset="2"/>
                        </a:rPr>
                        <a:t>88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effectLst/>
                          <a:latin typeface="SAPDings" panose="00000409000000000000" pitchFamily="49" charset="2"/>
                        </a:rPr>
                        <a:t>Cable, Sean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top 50%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Average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effectLst/>
                          <a:latin typeface="Arial" panose="020B0604020202020204" pitchFamily="34" charset="0"/>
                        </a:rPr>
                        <a:t>Aggressive and Engaged most of the time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effectLst/>
                          <a:latin typeface="Arial" panose="020B0604020202020204" pitchFamily="34" charset="0"/>
                        </a:rPr>
                        <a:t>Yes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effectLst/>
                          <a:latin typeface="Arial" panose="020B0604020202020204" pitchFamily="34" charset="0"/>
                        </a:rPr>
                        <a:t>Easily Distracted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7004468"/>
                  </a:ext>
                </a:extLst>
              </a:tr>
              <a:tr h="169872"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b="0" i="0" u="none" strike="noStrike">
                          <a:effectLst/>
                          <a:latin typeface="SAPDings" panose="00000409000000000000" pitchFamily="49" charset="2"/>
                        </a:rPr>
                        <a:t>85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effectLst/>
                          <a:latin typeface="SAPDings" panose="00000409000000000000" pitchFamily="49" charset="2"/>
                        </a:rPr>
                        <a:t>Connolly, Joseph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top 50%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Average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effectLst/>
                          <a:latin typeface="Arial" panose="020B0604020202020204" pitchFamily="34" charset="0"/>
                        </a:rPr>
                        <a:t>Aggressive and Engaged 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effectLst/>
                          <a:latin typeface="Arial" panose="020B0604020202020204" pitchFamily="34" charset="0"/>
                        </a:rPr>
                        <a:t>Sometimes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effectLst/>
                          <a:latin typeface="Arial" panose="020B0604020202020204" pitchFamily="34" charset="0"/>
                        </a:rPr>
                        <a:t>Eager and pays attention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8911903"/>
                  </a:ext>
                </a:extLst>
              </a:tr>
              <a:tr h="169872"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b="0" i="0" u="none" strike="noStrike">
                          <a:effectLst/>
                          <a:latin typeface="SAPDings" panose="00000409000000000000" pitchFamily="49" charset="2"/>
                        </a:rPr>
                        <a:t>57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effectLst/>
                          <a:latin typeface="SAPDings" panose="00000409000000000000" pitchFamily="49" charset="2"/>
                        </a:rPr>
                        <a:t>Hanna, James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top 25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Strong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effectLst/>
                          <a:latin typeface="Arial" panose="020B0604020202020204" pitchFamily="34" charset="0"/>
                        </a:rPr>
                        <a:t>Aggressive and Engaged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effectLst/>
                          <a:latin typeface="Arial" panose="020B0604020202020204" pitchFamily="34" charset="0"/>
                        </a:rPr>
                        <a:t>Sometimes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effectLst/>
                          <a:latin typeface="Arial" panose="020B0604020202020204" pitchFamily="34" charset="0"/>
                        </a:rPr>
                        <a:t>Eager and pays attention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3935827"/>
                  </a:ext>
                </a:extLst>
              </a:tr>
              <a:tr h="169872"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b="0" i="0" u="none" strike="noStrike">
                          <a:effectLst/>
                          <a:latin typeface="SAPDings" panose="00000409000000000000" pitchFamily="49" charset="2"/>
                        </a:rPr>
                        <a:t>53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effectLst/>
                          <a:latin typeface="SAPDings" panose="00000409000000000000" pitchFamily="49" charset="2"/>
                        </a:rPr>
                        <a:t>Harger, Joseph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top 50%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Average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effectLst/>
                          <a:latin typeface="Arial" panose="020B0604020202020204" pitchFamily="34" charset="0"/>
                        </a:rPr>
                        <a:t>Aggressive and Engaged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effectLst/>
                          <a:latin typeface="Arial" panose="020B0604020202020204" pitchFamily="34" charset="0"/>
                        </a:rPr>
                        <a:t>Sometimes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effectLst/>
                          <a:latin typeface="Arial" panose="020B0604020202020204" pitchFamily="34" charset="0"/>
                        </a:rPr>
                        <a:t>Eager and pays attention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6216364"/>
                  </a:ext>
                </a:extLst>
              </a:tr>
              <a:tr h="169872"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b="0" i="0" u="none" strike="noStrike">
                          <a:effectLst/>
                          <a:latin typeface="SAPDings" panose="00000409000000000000" pitchFamily="49" charset="2"/>
                        </a:rPr>
                        <a:t>12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effectLst/>
                          <a:latin typeface="SAPDings" panose="00000409000000000000" pitchFamily="49" charset="2"/>
                        </a:rPr>
                        <a:t>Haroutunian, Van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bottom 50%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Still Developing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effectLst/>
                          <a:latin typeface="Arial" panose="020B0604020202020204" pitchFamily="34" charset="0"/>
                        </a:rPr>
                        <a:t>Disconnected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effectLst/>
                          <a:latin typeface="Arial" panose="020B0604020202020204" pitchFamily="34" charset="0"/>
                        </a:rPr>
                        <a:t>No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effectLst/>
                          <a:latin typeface="Arial" panose="020B0604020202020204" pitchFamily="34" charset="0"/>
                        </a:rPr>
                        <a:t>Difficult at Practice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2377879"/>
                  </a:ext>
                </a:extLst>
              </a:tr>
              <a:tr h="169872"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b="0" i="0" u="none" strike="noStrike">
                          <a:effectLst/>
                          <a:latin typeface="SAPDings" panose="00000409000000000000" pitchFamily="49" charset="2"/>
                        </a:rPr>
                        <a:t>98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effectLst/>
                          <a:latin typeface="SAPDings" panose="00000409000000000000" pitchFamily="49" charset="2"/>
                        </a:rPr>
                        <a:t>Martinez, Joseluis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bottom 50%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Still Developing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effectLst/>
                          <a:latin typeface="Arial" panose="020B0604020202020204" pitchFamily="34" charset="0"/>
                        </a:rPr>
                        <a:t>Following and unlikely to touch the ball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effectLst/>
                          <a:latin typeface="Arial" panose="020B0604020202020204" pitchFamily="34" charset="0"/>
                        </a:rPr>
                        <a:t>No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effectLst/>
                          <a:latin typeface="Arial" panose="020B0604020202020204" pitchFamily="34" charset="0"/>
                        </a:rPr>
                        <a:t>Easily Distracted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3263073"/>
                  </a:ext>
                </a:extLst>
              </a:tr>
              <a:tr h="169872"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b="0" i="0" u="none" strike="noStrike">
                          <a:effectLst/>
                          <a:latin typeface="SAPDings" panose="00000409000000000000" pitchFamily="49" charset="2"/>
                        </a:rPr>
                        <a:t>92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effectLst/>
                          <a:latin typeface="SAPDings" panose="00000409000000000000" pitchFamily="49" charset="2"/>
                        </a:rPr>
                        <a:t>McInerny, Lucas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bottom 50%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Average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effectLst/>
                          <a:latin typeface="Arial" panose="020B0604020202020204" pitchFamily="34" charset="0"/>
                        </a:rPr>
                        <a:t>Aggressive and Engaged most of the time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effectLst/>
                          <a:latin typeface="Arial" panose="020B0604020202020204" pitchFamily="34" charset="0"/>
                        </a:rPr>
                        <a:t>Sometimes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effectLst/>
                          <a:latin typeface="Arial" panose="020B0604020202020204" pitchFamily="34" charset="0"/>
                        </a:rPr>
                        <a:t>Easily Distracted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601507"/>
                  </a:ext>
                </a:extLst>
              </a:tr>
              <a:tr h="169872"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b="0" i="0" u="none" strike="noStrike">
                          <a:effectLst/>
                          <a:latin typeface="SAPDings" panose="00000409000000000000" pitchFamily="49" charset="2"/>
                        </a:rPr>
                        <a:t>42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effectLst/>
                          <a:latin typeface="SAPDings" panose="00000409000000000000" pitchFamily="49" charset="2"/>
                        </a:rPr>
                        <a:t>Opacki, Owen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top 50%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Average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effectLst/>
                          <a:latin typeface="Arial" panose="020B0604020202020204" pitchFamily="34" charset="0"/>
                        </a:rPr>
                        <a:t>Aggressive and Engaged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effectLst/>
                          <a:latin typeface="Arial" panose="020B0604020202020204" pitchFamily="34" charset="0"/>
                        </a:rPr>
                        <a:t>No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effectLst/>
                          <a:latin typeface="Arial" panose="020B0604020202020204" pitchFamily="34" charset="0"/>
                        </a:rPr>
                        <a:t>Easily Distracted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3482561"/>
                  </a:ext>
                </a:extLst>
              </a:tr>
              <a:tr h="169872"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b="0" i="0" u="none" strike="noStrike">
                          <a:effectLst/>
                          <a:latin typeface="SAPDings" panose="00000409000000000000" pitchFamily="49" charset="2"/>
                        </a:rPr>
                        <a:t>10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effectLst/>
                          <a:latin typeface="SAPDings" panose="00000409000000000000" pitchFamily="49" charset="2"/>
                        </a:rPr>
                        <a:t>Patel, Aarav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top 25%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Strong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effectLst/>
                          <a:latin typeface="Arial" panose="020B0604020202020204" pitchFamily="34" charset="0"/>
                        </a:rPr>
                        <a:t>Aggressive and Engaged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effectLst/>
                          <a:latin typeface="Arial" panose="020B0604020202020204" pitchFamily="34" charset="0"/>
                        </a:rPr>
                        <a:t>Sometimes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effectLst/>
                          <a:latin typeface="Arial" panose="020B0604020202020204" pitchFamily="34" charset="0"/>
                        </a:rPr>
                        <a:t>Eager and pays attention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2156091"/>
                  </a:ext>
                </a:extLst>
              </a:tr>
              <a:tr h="169872"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b="0" i="0" u="none" strike="noStrike">
                          <a:effectLst/>
                          <a:latin typeface="SAPDings" panose="00000409000000000000" pitchFamily="49" charset="2"/>
                        </a:rPr>
                        <a:t>83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effectLst/>
                          <a:latin typeface="SAPDings" panose="00000409000000000000" pitchFamily="49" charset="2"/>
                        </a:rPr>
                        <a:t>Proulx, Zachary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bottom 50%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Still Developing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effectLst/>
                          <a:latin typeface="Arial" panose="020B0604020202020204" pitchFamily="34" charset="0"/>
                        </a:rPr>
                        <a:t>Following and unlikely to touch the ball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effectLst/>
                          <a:latin typeface="Arial" panose="020B0604020202020204" pitchFamily="34" charset="0"/>
                        </a:rPr>
                        <a:t>No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effectLst/>
                          <a:latin typeface="Arial" panose="020B0604020202020204" pitchFamily="34" charset="0"/>
                        </a:rPr>
                        <a:t>Easily Distracted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9770706"/>
                  </a:ext>
                </a:extLst>
              </a:tr>
              <a:tr h="169872"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b="0" i="0" u="none" strike="noStrike">
                          <a:effectLst/>
                          <a:latin typeface="SAPDings" panose="00000409000000000000" pitchFamily="49" charset="2"/>
                        </a:rPr>
                        <a:t>33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effectLst/>
                          <a:latin typeface="SAPDings" panose="00000409000000000000" pitchFamily="49" charset="2"/>
                        </a:rPr>
                        <a:t>Sizensky, Mathieu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top 10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Strong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effectLst/>
                          <a:latin typeface="Arial" panose="020B0604020202020204" pitchFamily="34" charset="0"/>
                        </a:rPr>
                        <a:t>Aggressive and Engaged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effectLst/>
                          <a:latin typeface="Arial" panose="020B0604020202020204" pitchFamily="34" charset="0"/>
                        </a:rPr>
                        <a:t>Yes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effectLst/>
                          <a:latin typeface="Arial" panose="020B0604020202020204" pitchFamily="34" charset="0"/>
                        </a:rPr>
                        <a:t>Eager and pays attention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5627191"/>
                  </a:ext>
                </a:extLst>
              </a:tr>
              <a:tr h="169872"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b="0" i="0" u="none" strike="noStrike">
                          <a:effectLst/>
                          <a:latin typeface="SAPDings" panose="00000409000000000000" pitchFamily="49" charset="2"/>
                        </a:rPr>
                        <a:t>87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effectLst/>
                          <a:latin typeface="SAPDings" panose="00000409000000000000" pitchFamily="49" charset="2"/>
                        </a:rPr>
                        <a:t>Troast, Robert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top 25%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Average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effectLst/>
                          <a:latin typeface="Arial" panose="020B0604020202020204" pitchFamily="34" charset="0"/>
                        </a:rPr>
                        <a:t>Aggressive and Engaged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effectLst/>
                          <a:latin typeface="Arial" panose="020B0604020202020204" pitchFamily="34" charset="0"/>
                        </a:rPr>
                        <a:t>Yes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effectLst/>
                          <a:latin typeface="Arial" panose="020B0604020202020204" pitchFamily="34" charset="0"/>
                        </a:rPr>
                        <a:t>Eager and pays attention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0171748"/>
                  </a:ext>
                </a:extLst>
              </a:tr>
              <a:tr h="169872"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b="0" i="0" u="none" strike="noStrike">
                          <a:effectLst/>
                          <a:latin typeface="SAPDings" panose="00000409000000000000" pitchFamily="49" charset="2"/>
                        </a:rPr>
                        <a:t>93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effectLst/>
                          <a:latin typeface="SAPDings" panose="00000409000000000000" pitchFamily="49" charset="2"/>
                        </a:rPr>
                        <a:t>Yarrow, Tyler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top 10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Strong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effectLst/>
                          <a:latin typeface="Arial" panose="020B0604020202020204" pitchFamily="34" charset="0"/>
                        </a:rPr>
                        <a:t>Aggressive and Engaged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effectLst/>
                          <a:latin typeface="Arial" panose="020B0604020202020204" pitchFamily="34" charset="0"/>
                        </a:rPr>
                        <a:t>Yes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effectLst/>
                          <a:latin typeface="Arial" panose="020B0604020202020204" pitchFamily="34" charset="0"/>
                        </a:rPr>
                        <a:t>Eager and pays attention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093" marR="4093" marT="4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9323029"/>
                  </a:ext>
                </a:extLst>
              </a:tr>
            </a:tbl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GRAFTON SOCCER CLUB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Guest Speaker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828800"/>
            <a:ext cx="4194048" cy="4327338"/>
          </a:xfrm>
        </p:spPr>
        <p:txBody>
          <a:bodyPr>
            <a:spAutoFit/>
          </a:bodyPr>
          <a:lstStyle/>
          <a:p>
            <a:pPr>
              <a:buNone/>
            </a:pPr>
            <a:r>
              <a:rPr lang="en-US" sz="2000" dirty="0"/>
              <a:t>Wendy Bell will be sharing valuable insights in child development.</a:t>
            </a:r>
          </a:p>
          <a:p>
            <a:pPr>
              <a:buNone/>
            </a:pPr>
            <a:endParaRPr lang="en-US" sz="1200" dirty="0"/>
          </a:p>
          <a:p>
            <a:pPr>
              <a:buNone/>
            </a:pPr>
            <a:r>
              <a:rPr lang="en-US" sz="2000" dirty="0"/>
              <a:t>13+ years of experience teaching elementary school students in both the 3</a:t>
            </a:r>
            <a:r>
              <a:rPr lang="en-US" sz="2000" baseline="30000" dirty="0"/>
              <a:t>rd</a:t>
            </a:r>
            <a:r>
              <a:rPr lang="en-US" sz="2000" dirty="0"/>
              <a:t> and 4</a:t>
            </a:r>
            <a:r>
              <a:rPr lang="en-US" sz="2000" baseline="30000" dirty="0"/>
              <a:t>th</a:t>
            </a:r>
            <a:r>
              <a:rPr lang="en-US" sz="2000" dirty="0"/>
              <a:t> grades.</a:t>
            </a:r>
          </a:p>
          <a:p>
            <a:pPr>
              <a:buNone/>
            </a:pPr>
            <a:endParaRPr lang="en-US" sz="1200" dirty="0"/>
          </a:p>
          <a:p>
            <a:pPr>
              <a:buNone/>
            </a:pPr>
            <a:r>
              <a:rPr lang="en-US" sz="2000" dirty="0"/>
              <a:t>5+ years as an elementary school principal at Paton Elementary School in Shrewsbury.</a:t>
            </a:r>
          </a:p>
          <a:p>
            <a:pPr>
              <a:buNone/>
            </a:pPr>
            <a:endParaRPr lang="en-US" sz="1200" dirty="0"/>
          </a:p>
          <a:p>
            <a:pPr>
              <a:buNone/>
            </a:pPr>
            <a:r>
              <a:rPr lang="en-US" sz="2000" dirty="0"/>
              <a:t>Wendy is a Grafton mom of 3 awesome kids and serves on the GSC BOD.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GRAFTON SOCCER CLUB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5567" y="1828800"/>
            <a:ext cx="4053479" cy="4071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7388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43C340-E6E7-DB41-A83E-F6AA326D775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Continuum of Youth Soccer Development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230D511-18E7-234C-BD07-1981ED0EEC8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b="1" i="1" dirty="0">
                <a:solidFill>
                  <a:srgbClr val="FF0000"/>
                </a:solidFill>
              </a:rPr>
              <a:t>“Sports, when approached in the right way, can be as valuable as academics in the development of a happy child.”</a:t>
            </a:r>
          </a:p>
          <a:p>
            <a:r>
              <a:rPr lang="en-US" i="1" dirty="0">
                <a:solidFill>
                  <a:srgbClr val="FF0000"/>
                </a:solidFill>
              </a:rPr>
              <a:t>- Dr. Edward M. Hallowell, child and adult psychiatrist specializing in ADD/ADHD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8B60ECE-82CC-FB43-8BBF-4DA4AB7EAA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2630" y="4408488"/>
            <a:ext cx="1631371" cy="1592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02004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ustom 5">
      <a:dk1>
        <a:sysClr val="windowText" lastClr="000000"/>
      </a:dk1>
      <a:lt1>
        <a:sysClr val="window" lastClr="FFFFFF"/>
      </a:lt1>
      <a:dk2>
        <a:srgbClr val="1B6724"/>
      </a:dk2>
      <a:lt2>
        <a:srgbClr val="EEECE1"/>
      </a:lt2>
      <a:accent1>
        <a:srgbClr val="1B6724"/>
      </a:accent1>
      <a:accent2>
        <a:srgbClr val="1B6724"/>
      </a:accent2>
      <a:accent3>
        <a:srgbClr val="005828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10040</TotalTime>
  <Words>1840</Words>
  <Application>Microsoft Office PowerPoint</Application>
  <PresentationFormat>On-screen Show (4:3)</PresentationFormat>
  <Paragraphs>368</Paragraphs>
  <Slides>25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36" baseType="lpstr">
      <vt:lpstr>Arial</vt:lpstr>
      <vt:lpstr>Calibri</vt:lpstr>
      <vt:lpstr>Calibri Light</vt:lpstr>
      <vt:lpstr>Comic Sans MS</vt:lpstr>
      <vt:lpstr>Georgia</vt:lpstr>
      <vt:lpstr>SAPDings</vt:lpstr>
      <vt:lpstr>SAPIcons</vt:lpstr>
      <vt:lpstr>Wingdings</vt:lpstr>
      <vt:lpstr>Wingdings 2</vt:lpstr>
      <vt:lpstr>Civic</vt:lpstr>
      <vt:lpstr>Office Theme</vt:lpstr>
      <vt:lpstr>Coaches Meeting</vt:lpstr>
      <vt:lpstr>MISSION STATEMENT</vt:lpstr>
      <vt:lpstr>Hi COACH!</vt:lpstr>
      <vt:lpstr>PRACTICE &amp; GAME EXPECTATIONS</vt:lpstr>
      <vt:lpstr>PRACTICE EXPECTATIONS</vt:lpstr>
      <vt:lpstr>EVALUATIONS</vt:lpstr>
      <vt:lpstr>EVALUATIONS EXAMPLE</vt:lpstr>
      <vt:lpstr>Guest Speaker</vt:lpstr>
      <vt:lpstr>Continuum of Youth Soccer Development</vt:lpstr>
      <vt:lpstr>Three Developmental Domains Psychomotor: Physical Domain Cognitive: Learning Domain Psychosocial: Emotional Domain</vt:lpstr>
      <vt:lpstr>Developmental Continuum</vt:lpstr>
      <vt:lpstr>U10 (ages 8-10) Development Team Identity, learn fundamentals, build sports skills </vt:lpstr>
      <vt:lpstr>Characteristics of U10 Athletes “The Start of Us”</vt:lpstr>
      <vt:lpstr>U12 (ages 10-12) Development For the love of the game. Many players at this age are deciding if they want to commit deeply to soccer, stay in the game with a part-time commitment, or drop the sport altogether. </vt:lpstr>
      <vt:lpstr>Characteristics of U12 Athletes “Us”</vt:lpstr>
      <vt:lpstr>PowerPoint Presentation</vt:lpstr>
      <vt:lpstr>Coaches Meeting Travel League Overview</vt:lpstr>
      <vt:lpstr>Overview</vt:lpstr>
      <vt:lpstr>BEFORE THE FIRST GAME</vt:lpstr>
      <vt:lpstr>QUICK FACTS</vt:lpstr>
      <vt:lpstr>BEFORE/AT START OF EACH GAME</vt:lpstr>
      <vt:lpstr>DURING/AFTER THE GAME</vt:lpstr>
      <vt:lpstr>WHERE TO FIND INFORMATION</vt:lpstr>
      <vt:lpstr>SPORTSMANAGER HIGHLIGHTS</vt:lpstr>
      <vt:lpstr>PowerPoint Presentation</vt:lpstr>
    </vt:vector>
  </TitlesOfParts>
  <Company>Teradyne Inc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Coaches Meeting Travel League Overview</dc:title>
  <dc:creator>Teradyne User</dc:creator>
  <cp:lastModifiedBy>Troast, Robert</cp:lastModifiedBy>
  <cp:revision>25</cp:revision>
  <dcterms:created xsi:type="dcterms:W3CDTF">2017-08-18T15:23:45Z</dcterms:created>
  <dcterms:modified xsi:type="dcterms:W3CDTF">2018-03-22T01:30:11Z</dcterms:modified>
</cp:coreProperties>
</file>