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60" r:id="rId3"/>
    <p:sldId id="316" r:id="rId4"/>
    <p:sldId id="323" r:id="rId5"/>
    <p:sldId id="324" r:id="rId6"/>
    <p:sldId id="325" r:id="rId7"/>
    <p:sldId id="327" r:id="rId8"/>
    <p:sldId id="330" r:id="rId9"/>
    <p:sldId id="331" r:id="rId10"/>
    <p:sldId id="326" r:id="rId11"/>
    <p:sldId id="320" r:id="rId12"/>
    <p:sldId id="283" r:id="rId13"/>
    <p:sldId id="328" r:id="rId14"/>
    <p:sldId id="286" r:id="rId15"/>
    <p:sldId id="329" r:id="rId16"/>
    <p:sldId id="28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48E59E-BF49-4188-8DF6-DCF40F10A6DF}" v="3" dt="2021-03-29T20:54:07.8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7" autoAdjust="0"/>
    <p:restoredTop sz="90667" autoAdjust="0"/>
  </p:normalViewPr>
  <p:slideViewPr>
    <p:cSldViewPr>
      <p:cViewPr varScale="1">
        <p:scale>
          <a:sx n="89" d="100"/>
          <a:sy n="89" d="100"/>
        </p:scale>
        <p:origin x="813" y="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oast, Robert" userId="7ae9b83d-44dd-468e-b2e8-4bd5111d7df4" providerId="ADAL" clId="{9A48E59E-BF49-4188-8DF6-DCF40F10A6DF}"/>
    <pc:docChg chg="custSel modSld">
      <pc:chgData name="Troast, Robert" userId="7ae9b83d-44dd-468e-b2e8-4bd5111d7df4" providerId="ADAL" clId="{9A48E59E-BF49-4188-8DF6-DCF40F10A6DF}" dt="2021-03-30T16:25:34.024" v="1282" actId="21"/>
      <pc:docMkLst>
        <pc:docMk/>
      </pc:docMkLst>
      <pc:sldChg chg="delSp mod">
        <pc:chgData name="Troast, Robert" userId="7ae9b83d-44dd-468e-b2e8-4bd5111d7df4" providerId="ADAL" clId="{9A48E59E-BF49-4188-8DF6-DCF40F10A6DF}" dt="2021-03-30T16:25:34.024" v="1282" actId="21"/>
        <pc:sldMkLst>
          <pc:docMk/>
          <pc:sldMk cId="0" sldId="256"/>
        </pc:sldMkLst>
        <pc:spChg chg="del">
          <ac:chgData name="Troast, Robert" userId="7ae9b83d-44dd-468e-b2e8-4bd5111d7df4" providerId="ADAL" clId="{9A48E59E-BF49-4188-8DF6-DCF40F10A6DF}" dt="2021-03-30T16:25:34.024" v="1282" actId="21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Troast, Robert" userId="7ae9b83d-44dd-468e-b2e8-4bd5111d7df4" providerId="ADAL" clId="{9A48E59E-BF49-4188-8DF6-DCF40F10A6DF}" dt="2021-03-29T20:43:58.434" v="1" actId="20577"/>
        <pc:sldMkLst>
          <pc:docMk/>
          <pc:sldMk cId="2914638292" sldId="316"/>
        </pc:sldMkLst>
        <pc:spChg chg="mod">
          <ac:chgData name="Troast, Robert" userId="7ae9b83d-44dd-468e-b2e8-4bd5111d7df4" providerId="ADAL" clId="{9A48E59E-BF49-4188-8DF6-DCF40F10A6DF}" dt="2021-03-29T20:43:58.434" v="1" actId="20577"/>
          <ac:spMkLst>
            <pc:docMk/>
            <pc:sldMk cId="2914638292" sldId="316"/>
            <ac:spMk id="3" creationId="{00000000-0000-0000-0000-000000000000}"/>
          </ac:spMkLst>
        </pc:spChg>
      </pc:sldChg>
      <pc:sldChg chg="modSp mod">
        <pc:chgData name="Troast, Robert" userId="7ae9b83d-44dd-468e-b2e8-4bd5111d7df4" providerId="ADAL" clId="{9A48E59E-BF49-4188-8DF6-DCF40F10A6DF}" dt="2021-03-29T20:45:29.233" v="118" actId="20577"/>
        <pc:sldMkLst>
          <pc:docMk/>
          <pc:sldMk cId="1796191222" sldId="323"/>
        </pc:sldMkLst>
        <pc:spChg chg="mod">
          <ac:chgData name="Troast, Robert" userId="7ae9b83d-44dd-468e-b2e8-4bd5111d7df4" providerId="ADAL" clId="{9A48E59E-BF49-4188-8DF6-DCF40F10A6DF}" dt="2021-03-29T20:45:29.233" v="118" actId="20577"/>
          <ac:spMkLst>
            <pc:docMk/>
            <pc:sldMk cId="1796191222" sldId="323"/>
            <ac:spMk id="5" creationId="{2C5785A3-2DBF-4919-8510-BD3AEC9359AB}"/>
          </ac:spMkLst>
        </pc:spChg>
      </pc:sldChg>
      <pc:sldChg chg="modSp mod">
        <pc:chgData name="Troast, Robert" userId="7ae9b83d-44dd-468e-b2e8-4bd5111d7df4" providerId="ADAL" clId="{9A48E59E-BF49-4188-8DF6-DCF40F10A6DF}" dt="2021-03-29T20:45:56.915" v="122" actId="20577"/>
        <pc:sldMkLst>
          <pc:docMk/>
          <pc:sldMk cId="3613450520" sldId="325"/>
        </pc:sldMkLst>
        <pc:spChg chg="mod">
          <ac:chgData name="Troast, Robert" userId="7ae9b83d-44dd-468e-b2e8-4bd5111d7df4" providerId="ADAL" clId="{9A48E59E-BF49-4188-8DF6-DCF40F10A6DF}" dt="2021-03-29T20:45:56.915" v="122" actId="20577"/>
          <ac:spMkLst>
            <pc:docMk/>
            <pc:sldMk cId="3613450520" sldId="325"/>
            <ac:spMk id="5" creationId="{CA120574-A508-473C-85B4-8D3FA7E777AF}"/>
          </ac:spMkLst>
        </pc:spChg>
      </pc:sldChg>
      <pc:sldChg chg="addSp modSp mod">
        <pc:chgData name="Troast, Robert" userId="7ae9b83d-44dd-468e-b2e8-4bd5111d7df4" providerId="ADAL" clId="{9A48E59E-BF49-4188-8DF6-DCF40F10A6DF}" dt="2021-03-29T20:57:10.859" v="1281" actId="1076"/>
        <pc:sldMkLst>
          <pc:docMk/>
          <pc:sldMk cId="1162536940" sldId="328"/>
        </pc:sldMkLst>
        <pc:spChg chg="add mod">
          <ac:chgData name="Troast, Robert" userId="7ae9b83d-44dd-468e-b2e8-4bd5111d7df4" providerId="ADAL" clId="{9A48E59E-BF49-4188-8DF6-DCF40F10A6DF}" dt="2021-03-29T20:56:59.241" v="1279" actId="1076"/>
          <ac:spMkLst>
            <pc:docMk/>
            <pc:sldMk cId="1162536940" sldId="328"/>
            <ac:spMk id="3" creationId="{299B9572-8F40-432A-87A1-3BE7BDF90014}"/>
          </ac:spMkLst>
        </pc:spChg>
        <pc:spChg chg="add mod">
          <ac:chgData name="Troast, Robert" userId="7ae9b83d-44dd-468e-b2e8-4bd5111d7df4" providerId="ADAL" clId="{9A48E59E-BF49-4188-8DF6-DCF40F10A6DF}" dt="2021-03-29T20:57:02.623" v="1280" actId="1076"/>
          <ac:spMkLst>
            <pc:docMk/>
            <pc:sldMk cId="1162536940" sldId="328"/>
            <ac:spMk id="6" creationId="{6C3C40ED-99DA-4DB1-AC6B-B802D44D6B9D}"/>
          </ac:spMkLst>
        </pc:spChg>
        <pc:spChg chg="add mod">
          <ac:chgData name="Troast, Robert" userId="7ae9b83d-44dd-468e-b2e8-4bd5111d7df4" providerId="ADAL" clId="{9A48E59E-BF49-4188-8DF6-DCF40F10A6DF}" dt="2021-03-29T20:57:10.859" v="1281" actId="1076"/>
          <ac:spMkLst>
            <pc:docMk/>
            <pc:sldMk cId="1162536940" sldId="328"/>
            <ac:spMk id="7" creationId="{7E3AF351-791F-421D-AC3C-24329847388F}"/>
          </ac:spMkLst>
        </pc:spChg>
        <pc:graphicFrameChg chg="mod modGraphic">
          <ac:chgData name="Troast, Robert" userId="7ae9b83d-44dd-468e-b2e8-4bd5111d7df4" providerId="ADAL" clId="{9A48E59E-BF49-4188-8DF6-DCF40F10A6DF}" dt="2021-03-29T20:56:55.963" v="1278" actId="14100"/>
          <ac:graphicFrameMkLst>
            <pc:docMk/>
            <pc:sldMk cId="1162536940" sldId="328"/>
            <ac:graphicFrameMk id="19" creationId="{4047587B-3008-4D49-9BCD-00F0564215E7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D7B74-035D-4D95-97EB-001149556472}" type="datetimeFigureOut">
              <a:rPr lang="en-US" smtClean="0"/>
              <a:pPr/>
              <a:t>3/30/2021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8937D-765A-4C77-A55A-3A04732B84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sitivecoach.org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sitivecoach.org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Player Safety</a:t>
            </a:r>
          </a:p>
          <a:p>
            <a:pPr marL="285750" indent="-285750"/>
            <a:r>
              <a:rPr lang="en-US" sz="1200" dirty="0"/>
              <a:t>Concussion Prevention / No head balls U12 and under – this is also the reason no younger players are permitted to play up to U14.</a:t>
            </a:r>
          </a:p>
          <a:p>
            <a:pPr marL="285750" indent="-285750"/>
            <a:r>
              <a:rPr lang="en-US" sz="1200" dirty="0"/>
              <a:t>Only coaches with credentials may be on field with the players.</a:t>
            </a:r>
          </a:p>
          <a:p>
            <a:pPr marL="285750" indent="-285750"/>
            <a:endParaRPr lang="en-US" sz="1200" dirty="0"/>
          </a:p>
          <a:p>
            <a:r>
              <a:rPr lang="en-US" sz="1200" b="1" dirty="0"/>
              <a:t>Player Development</a:t>
            </a:r>
          </a:p>
          <a:p>
            <a:pPr marL="285750" indent="-285750"/>
            <a:r>
              <a:rPr lang="en-US" sz="1200" dirty="0"/>
              <a:t>Age appropriate expectations</a:t>
            </a:r>
          </a:p>
          <a:p>
            <a:pPr marL="285750" indent="-285750"/>
            <a:r>
              <a:rPr lang="en-US" sz="1200" dirty="0"/>
              <a:t>Touches, Touches, Touches</a:t>
            </a:r>
          </a:p>
          <a:p>
            <a:pPr marL="285750" indent="-285750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KEEP IT POSITIVE!! 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hlinkClick r:id="rId3"/>
              </a:rPr>
              <a:t>www.positivecoach.org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r>
              <a:rPr lang="en-US" sz="1200" dirty="0"/>
              <a:t>Coaches tend to focus on what players should do better, instead of positively reinforcing what they are doing right.  Both types of feedback are necessary for player skill development.</a:t>
            </a:r>
          </a:p>
          <a:p>
            <a:r>
              <a:rPr lang="en-US" sz="1200" dirty="0"/>
              <a:t>A Positive Coach will celebrate many “wins” during a season despite what the final scores 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694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8937D-765A-4C77-A55A-3A04732B843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83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8937D-765A-4C77-A55A-3A04732B843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79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8937D-765A-4C77-A55A-3A04732B843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98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Player Safety</a:t>
            </a:r>
          </a:p>
          <a:p>
            <a:pPr marL="285750" indent="-285750"/>
            <a:r>
              <a:rPr lang="en-US" sz="1200" dirty="0"/>
              <a:t>Concussion Prevention / No head balls U12 and under – this is also the reason no younger players are permitted to play up to U14.</a:t>
            </a:r>
          </a:p>
          <a:p>
            <a:pPr marL="285750" indent="-285750"/>
            <a:r>
              <a:rPr lang="en-US" sz="1200" dirty="0"/>
              <a:t>Only coaches with credentials may be on field with the players.</a:t>
            </a:r>
          </a:p>
          <a:p>
            <a:pPr marL="285750" indent="-285750"/>
            <a:endParaRPr lang="en-US" sz="1200" dirty="0"/>
          </a:p>
          <a:p>
            <a:r>
              <a:rPr lang="en-US" sz="1200" b="1" dirty="0"/>
              <a:t>Player Development</a:t>
            </a:r>
          </a:p>
          <a:p>
            <a:pPr marL="285750" indent="-285750"/>
            <a:r>
              <a:rPr lang="en-US" sz="1200" dirty="0"/>
              <a:t>Age appropriate expectations</a:t>
            </a:r>
          </a:p>
          <a:p>
            <a:pPr marL="285750" indent="-285750"/>
            <a:r>
              <a:rPr lang="en-US" sz="1200" dirty="0"/>
              <a:t>Touches, Touches, Touches</a:t>
            </a:r>
          </a:p>
          <a:p>
            <a:pPr marL="285750" indent="-285750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KEEP IT POSITIVE!! 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hlinkClick r:id="rId3"/>
              </a:rPr>
              <a:t>www.positivecoach.org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r>
              <a:rPr lang="en-US" sz="1200" dirty="0"/>
              <a:t>Coaches tend to focus on what players should do better, instead of positively reinforcing what they are doing right.  Both types of feedback are necessary for player skill development.</a:t>
            </a:r>
          </a:p>
          <a:p>
            <a:r>
              <a:rPr lang="en-US" sz="1200" dirty="0"/>
              <a:t>A Positive Coach will celebrate many “wins” during a season despite what the final scores 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51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8937D-765A-4C77-A55A-3A04732B843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732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439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882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577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154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916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061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258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8937D-765A-4C77-A55A-3A04732B84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815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208-DB44-4670-8A5C-A79D3C652F32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  <a:p>
            <a:endParaRPr lang="en-US" dirty="0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DDB62204-32E3-4231-AAAF-B453E560FF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828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704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19CC-12F1-4B54-A4DD-DE8CECA43121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9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1EDF-DAF4-499B-BC44-507BA949954A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21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50BC-A561-46E0-A8BF-3A5B842B33BC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A4DF-A21E-4834-BF78-26246BE76F5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3D37D874-4DE9-4350-BB20-B115D3FC87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914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464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947F-4984-421C-9B70-784FF9420AE5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13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371C-BE2E-404D-8CE1-F2F523069C4E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8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366D-41BD-47A7-8C89-2C56D148526B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21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B154-EF30-4BCD-8DD2-D769A7C9AE49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2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544-B3EE-470E-A8F8-75D0F308F178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16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E497-156F-449B-A631-66EE19AF6BA3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3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6131-A094-4D39-8514-3721A6884AD8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GRAFTON SOCCER CLUB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0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23E0D-0884-4031-B23A-C86CC2982559}" type="datetime1">
              <a:rPr lang="en-US" smtClean="0"/>
              <a:pPr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GRAFTON SOCCER CLUB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MSIPCMContentMarking" descr="{&quot;HashCode&quot;:228041696,&quot;Placement&quot;:&quot;Footer&quot;}">
            <a:extLst>
              <a:ext uri="{FF2B5EF4-FFF2-40B4-BE49-F238E27FC236}">
                <a16:creationId xmlns:a16="http://schemas.microsoft.com/office/drawing/2014/main" id="{778FFCBF-2C28-4E34-B711-F4CB4D414205}"/>
              </a:ext>
            </a:extLst>
          </p:cNvPr>
          <p:cNvSpPr txBox="1"/>
          <p:nvPr userDrawn="1"/>
        </p:nvSpPr>
        <p:spPr>
          <a:xfrm>
            <a:off x="0" y="6598285"/>
            <a:ext cx="1496991" cy="25971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Gotham Book" pitchFamily="50" charset="0"/>
              </a:rPr>
              <a:t>Classified as Public</a:t>
            </a:r>
          </a:p>
        </p:txBody>
      </p:sp>
    </p:spTree>
    <p:extLst>
      <p:ext uri="{BB962C8B-B14F-4D97-AF65-F5344CB8AC3E}">
        <p14:creationId xmlns:p14="http://schemas.microsoft.com/office/powerpoint/2010/main" val="2275285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ositivecoach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3EDD119B-6BFA-4C3F-90CE-97DAFD604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85441" y="965199"/>
            <a:ext cx="507455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4200" dirty="0">
                <a:solidFill>
                  <a:schemeClr val="bg1"/>
                </a:solidFill>
              </a:rPr>
              <a:t>Coaches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7442" y="965198"/>
            <a:ext cx="2030953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1700" dirty="0">
                <a:solidFill>
                  <a:srgbClr val="FFC000"/>
                </a:solidFill>
              </a:rPr>
              <a:t>2021 Spring Season</a:t>
            </a:r>
          </a:p>
        </p:txBody>
      </p: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DC1572D0-F0FD-4D84-8F82-DC59140EB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1918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63484" y="6019800"/>
            <a:ext cx="2217032" cy="274320"/>
          </a:xfrm>
        </p:spPr>
        <p:txBody>
          <a:bodyPr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sz="1400" b="1" dirty="0">
                <a:solidFill>
                  <a:schemeClr val="bg1"/>
                </a:solidFill>
              </a:rPr>
              <a:t>GRAFTON SOCCER CLUB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Resources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DC9ABF-D354-4C92-84EB-66CBB40D3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1914" y="1611536"/>
            <a:ext cx="7696200" cy="460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88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3886200"/>
            <a:ext cx="2468166" cy="1550291"/>
          </a:xfrm>
        </p:spPr>
        <p:txBody>
          <a:bodyPr anchor="ctr">
            <a:normAutofit/>
          </a:bodyPr>
          <a:lstStyle/>
          <a:p>
            <a:r>
              <a:rPr lang="en-US" sz="3100" b="1" dirty="0"/>
              <a:t>Coaching Young Players</a:t>
            </a:r>
          </a:p>
        </p:txBody>
      </p:sp>
      <p:pic>
        <p:nvPicPr>
          <p:cNvPr id="2" name="Picture 1" descr="A group of people in a field&#10;&#10;Description automatically generated">
            <a:extLst>
              <a:ext uri="{FF2B5EF4-FFF2-40B4-BE49-F238E27FC236}">
                <a16:creationId xmlns:a16="http://schemas.microsoft.com/office/drawing/2014/main" id="{4B9A83AB-6C84-4587-BB91-C50A4E502D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858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2905" y="4661345"/>
            <a:ext cx="3269146" cy="1384188"/>
          </a:xfrm>
        </p:spPr>
        <p:txBody>
          <a:bodyPr anchor="ctr">
            <a:norm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US" sz="1400" b="1" dirty="0">
                <a:latin typeface="Georgia"/>
              </a:rPr>
              <a:t>I want to have fun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endParaRPr lang="en-US" sz="1400" b="1" dirty="0">
              <a:latin typeface="Georgia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en-US" sz="1400" b="1" dirty="0">
                <a:latin typeface="Georgia"/>
              </a:rPr>
              <a:t>I want to play games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endParaRPr lang="en-US" sz="1400" b="1" dirty="0">
              <a:latin typeface="Georgia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en-US" sz="1400" b="1" dirty="0">
                <a:latin typeface="Georgia"/>
              </a:rPr>
              <a:t>I want to be challenged and learn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73333-F642-49BF-9F7B-45B772FF16E0}"/>
              </a:ext>
            </a:extLst>
          </p:cNvPr>
          <p:cNvSpPr/>
          <p:nvPr/>
        </p:nvSpPr>
        <p:spPr>
          <a:xfrm>
            <a:off x="6124989" y="4768663"/>
            <a:ext cx="2971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400" b="1" dirty="0">
                <a:latin typeface="Georgia"/>
              </a:rPr>
              <a:t>I don’t want to be lectured</a:t>
            </a:r>
          </a:p>
          <a:p>
            <a:pPr lvl="0">
              <a:defRPr/>
            </a:pPr>
            <a:endParaRPr lang="en-US" sz="1400" b="1" dirty="0">
              <a:latin typeface="Georgia"/>
            </a:endParaRPr>
          </a:p>
          <a:p>
            <a:pPr lvl="0">
              <a:defRPr/>
            </a:pPr>
            <a:r>
              <a:rPr lang="en-US" sz="1400" b="1" dirty="0">
                <a:latin typeface="Georgia"/>
              </a:rPr>
              <a:t>I don’t want to take laps</a:t>
            </a:r>
          </a:p>
          <a:p>
            <a:pPr lvl="0">
              <a:defRPr/>
            </a:pPr>
            <a:endParaRPr lang="en-US" sz="1400" b="1" dirty="0">
              <a:latin typeface="Georgia"/>
            </a:endParaRPr>
          </a:p>
          <a:p>
            <a:pPr lvl="0">
              <a:defRPr/>
            </a:pPr>
            <a:r>
              <a:rPr lang="en-US" sz="1400" b="1" dirty="0">
                <a:latin typeface="Georgia"/>
              </a:rPr>
              <a:t>I don’t want to stand in line</a:t>
            </a:r>
          </a:p>
        </p:txBody>
      </p:sp>
    </p:spTree>
    <p:extLst>
      <p:ext uri="{BB962C8B-B14F-4D97-AF65-F5344CB8AC3E}">
        <p14:creationId xmlns:p14="http://schemas.microsoft.com/office/powerpoint/2010/main" val="1882339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Practice Plan Framework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>
                    <a:alpha val="80000"/>
                  </a:srgbClr>
                </a:solidFill>
              </a:rPr>
              <a:t>GRAFTON SOCCER CLUB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D3E2DF-920D-4288-8BC1-7F4C128A9A54}"/>
              </a:ext>
            </a:extLst>
          </p:cNvPr>
          <p:cNvSpPr txBox="1"/>
          <p:nvPr/>
        </p:nvSpPr>
        <p:spPr>
          <a:xfrm>
            <a:off x="1295400" y="1690688"/>
            <a:ext cx="808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/>
                <a:ea typeface="+mn-ea"/>
                <a:cs typeface="+mn-cs"/>
              </a:rPr>
              <a:t>U 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EE8B7E-C7BE-4C64-AC0B-0D2DE27944AE}"/>
              </a:ext>
            </a:extLst>
          </p:cNvPr>
          <p:cNvSpPr/>
          <p:nvPr/>
        </p:nvSpPr>
        <p:spPr>
          <a:xfrm>
            <a:off x="6830926" y="1690688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defTabSz="914400">
              <a:defRPr/>
            </a:pPr>
            <a:r>
              <a:rPr lang="en-US" sz="2800" b="1" dirty="0">
                <a:latin typeface="Georgia"/>
              </a:rPr>
              <a:t>U 14</a:t>
            </a:r>
            <a:endParaRPr lang="en-US" sz="2800" dirty="0">
              <a:latin typeface="Georgi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0DE9BC-8B46-4A8B-88F0-594C0C5A523B}"/>
              </a:ext>
            </a:extLst>
          </p:cNvPr>
          <p:cNvGrpSpPr/>
          <p:nvPr/>
        </p:nvGrpSpPr>
        <p:grpSpPr>
          <a:xfrm>
            <a:off x="150555" y="2533913"/>
            <a:ext cx="3097924" cy="3688341"/>
            <a:chOff x="-2222937" y="990601"/>
            <a:chExt cx="3326524" cy="5189481"/>
          </a:xfrm>
        </p:grpSpPr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0993F731-5624-40FE-B7B6-A24EA87C89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93" t="16667" r="37641" b="25539"/>
            <a:stretch/>
          </p:blipFill>
          <p:spPr bwMode="auto">
            <a:xfrm>
              <a:off x="-2222937" y="990601"/>
              <a:ext cx="3326524" cy="4227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>
              <a:extLst>
                <a:ext uri="{FF2B5EF4-FFF2-40B4-BE49-F238E27FC236}">
                  <a16:creationId xmlns:a16="http://schemas.microsoft.com/office/drawing/2014/main" id="{515A8115-2C0A-40A1-8299-CD74B1DE911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93" t="78053" r="37641" b="8082"/>
            <a:stretch/>
          </p:blipFill>
          <p:spPr bwMode="auto">
            <a:xfrm>
              <a:off x="-2222937" y="5165834"/>
              <a:ext cx="3326524" cy="1014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233F14-F742-4EFD-B60C-BA39E1A75289}"/>
              </a:ext>
            </a:extLst>
          </p:cNvPr>
          <p:cNvGrpSpPr/>
          <p:nvPr/>
        </p:nvGrpSpPr>
        <p:grpSpPr>
          <a:xfrm>
            <a:off x="5863265" y="2533913"/>
            <a:ext cx="2976800" cy="3688341"/>
            <a:chOff x="168405" y="1354156"/>
            <a:chExt cx="3316014" cy="4924985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FB108F72-6ABB-494C-87EA-3805C1AA12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93" t="16428" r="37921" b="27298"/>
            <a:stretch/>
          </p:blipFill>
          <p:spPr bwMode="auto">
            <a:xfrm>
              <a:off x="168405" y="1354156"/>
              <a:ext cx="3316014" cy="4116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A99A3109-7E9C-4F77-A3BF-C2B159B17D1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93" t="78747" r="37921" b="8333"/>
            <a:stretch/>
          </p:blipFill>
          <p:spPr bwMode="auto">
            <a:xfrm>
              <a:off x="168405" y="5334000"/>
              <a:ext cx="3316014" cy="945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4047587B-3008-4D49-9BCD-00F056421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839659"/>
              </p:ext>
            </p:extLst>
          </p:nvPr>
        </p:nvGraphicFramePr>
        <p:xfrm>
          <a:off x="3248479" y="2533913"/>
          <a:ext cx="2614786" cy="368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55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PLAY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70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 PRACTICE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1610"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PLAY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459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Practice Plan Framework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>
                    <a:alpha val="80000"/>
                  </a:srgbClr>
                </a:solidFill>
              </a:rPr>
              <a:t>GRAFTON SOCCER CLUB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4047587B-3008-4D49-9BCD-00F056421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885662"/>
              </p:ext>
            </p:extLst>
          </p:nvPr>
        </p:nvGraphicFramePr>
        <p:xfrm>
          <a:off x="624751" y="1752600"/>
          <a:ext cx="2614786" cy="4603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996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PLAY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766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 PRACTICE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6115"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US" sz="1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PLAY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99B9572-8F40-432A-87A1-3BE7BDF90014}"/>
              </a:ext>
            </a:extLst>
          </p:cNvPr>
          <p:cNvSpPr txBox="1"/>
          <p:nvPr/>
        </p:nvSpPr>
        <p:spPr>
          <a:xfrm>
            <a:off x="3397234" y="1752600"/>
            <a:ext cx="5543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Upon player arrival, players should engage in small-sided</a:t>
            </a:r>
          </a:p>
          <a:p>
            <a:r>
              <a:rPr lang="en-US" dirty="0"/>
              <a:t>games (1v1, 2v1, 2v2). This is the warm-up. Coach should</a:t>
            </a:r>
          </a:p>
          <a:p>
            <a:r>
              <a:rPr lang="en-US" dirty="0"/>
              <a:t>provide the boundaries and allow the players to discover</a:t>
            </a:r>
          </a:p>
          <a:p>
            <a:r>
              <a:rPr lang="en-US" dirty="0"/>
              <a:t>Solutions. Minimal direction from coaches.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C40ED-99DA-4DB1-AC6B-B802D44D6B9D}"/>
              </a:ext>
            </a:extLst>
          </p:cNvPr>
          <p:cNvSpPr txBox="1"/>
          <p:nvPr/>
        </p:nvSpPr>
        <p:spPr>
          <a:xfrm>
            <a:off x="3397234" y="3084477"/>
            <a:ext cx="56490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Players are engaged in different forms of targeted learning</a:t>
            </a:r>
          </a:p>
          <a:p>
            <a:r>
              <a:rPr lang="en-US" dirty="0"/>
              <a:t>The theme of the practice is introduced in this phase and</a:t>
            </a:r>
          </a:p>
          <a:p>
            <a:r>
              <a:rPr lang="en-US" dirty="0"/>
              <a:t>this is the instructional section of the practice. Players</a:t>
            </a:r>
          </a:p>
          <a:p>
            <a:r>
              <a:rPr lang="en-US" dirty="0"/>
              <a:t>should experience a balance of both success and failure</a:t>
            </a:r>
          </a:p>
          <a:p>
            <a:r>
              <a:rPr lang="en-US" dirty="0"/>
              <a:t>during the practice stage (appropriate level of challenge).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3AF351-791F-421D-AC3C-24329847388F}"/>
              </a:ext>
            </a:extLst>
          </p:cNvPr>
          <p:cNvSpPr txBox="1"/>
          <p:nvPr/>
        </p:nvSpPr>
        <p:spPr>
          <a:xfrm>
            <a:off x="3397234" y="4879022"/>
            <a:ext cx="55846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Practices should allow for the opportunity to play in a</a:t>
            </a:r>
          </a:p>
          <a:p>
            <a:r>
              <a:rPr lang="en-US" dirty="0"/>
              <a:t>game-like environment with freedom and without</a:t>
            </a:r>
          </a:p>
          <a:p>
            <a:r>
              <a:rPr lang="en-US" dirty="0"/>
              <a:t>Interruption. The coach should celebrate when the</a:t>
            </a:r>
          </a:p>
          <a:p>
            <a:r>
              <a:rPr lang="en-US" dirty="0"/>
              <a:t>players demonstrate the lesson of the practice during this</a:t>
            </a:r>
          </a:p>
          <a:p>
            <a:r>
              <a:rPr lang="en-US" dirty="0"/>
              <a:t> play.</a:t>
            </a:r>
          </a:p>
        </p:txBody>
      </p:sp>
    </p:spTree>
    <p:extLst>
      <p:ext uri="{BB962C8B-B14F-4D97-AF65-F5344CB8AC3E}">
        <p14:creationId xmlns:p14="http://schemas.microsoft.com/office/powerpoint/2010/main" val="1162536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Evaluations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>
                    <a:alpha val="80000"/>
                  </a:srgbClr>
                </a:solidFill>
              </a:rPr>
              <a:t>GRAFTON SOCCER CLUB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C94E24-8D08-42BF-A43E-A27B5C67A198}"/>
              </a:ext>
            </a:extLst>
          </p:cNvPr>
          <p:cNvSpPr/>
          <p:nvPr/>
        </p:nvSpPr>
        <p:spPr>
          <a:xfrm>
            <a:off x="5838419" y="2514600"/>
            <a:ext cx="31636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FFFF"/>
                </a:solidFill>
              </a:rPr>
              <a:t>Every Coach for Every Player.</a:t>
            </a:r>
          </a:p>
          <a:p>
            <a:pPr>
              <a:buNone/>
            </a:pPr>
            <a:endParaRPr lang="en-US" dirty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FFFFFF"/>
                </a:solidFill>
              </a:rPr>
              <a:t>Emailed to your Age Group Coordinator</a:t>
            </a:r>
          </a:p>
        </p:txBody>
      </p:sp>
      <p:pic>
        <p:nvPicPr>
          <p:cNvPr id="6" name="Picture 5" descr="A picture containing grass, outdoor, silhouette, tree&#10;&#10;Description generated with very high confidence">
            <a:extLst>
              <a:ext uri="{FF2B5EF4-FFF2-40B4-BE49-F238E27FC236}">
                <a16:creationId xmlns:a16="http://schemas.microsoft.com/office/drawing/2014/main" id="{532C41BB-58E9-45D0-8FA4-96D68A654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5" y="1905000"/>
            <a:ext cx="549060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7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Open BOD Positions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22601"/>
            <a:ext cx="7886699" cy="4154361"/>
          </a:xfrm>
        </p:spPr>
        <p:txBody>
          <a:bodyPr>
            <a:normAutofit/>
          </a:bodyPr>
          <a:lstStyle/>
          <a:p>
            <a:endParaRPr lang="en-US" sz="1700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prstClr val="white"/>
                </a:solidFill>
              </a:rPr>
              <a:t>			</a:t>
            </a:r>
          </a:p>
          <a:p>
            <a:pPr marL="0" lv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Secretary</a:t>
            </a:r>
          </a:p>
          <a:p>
            <a:pPr marL="0" lvl="0" indent="0">
              <a:buNone/>
            </a:pPr>
            <a:endParaRPr lang="en-US" sz="2400" b="1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VP Girls In Town</a:t>
            </a:r>
          </a:p>
          <a:p>
            <a:pPr marL="0" lvl="0" indent="0">
              <a:buNone/>
            </a:pPr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15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>
                    <a:alpha val="80000"/>
                  </a:srgbClr>
                </a:solidFill>
              </a:rPr>
              <a:t>GRAFTON SOCCER CLUB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E60F88-D226-4027-BB87-0D8F9B2F8A5F}"/>
              </a:ext>
            </a:extLst>
          </p:cNvPr>
          <p:cNvSpPr txBox="1"/>
          <p:nvPr/>
        </p:nvSpPr>
        <p:spPr>
          <a:xfrm>
            <a:off x="5715000" y="2793455"/>
            <a:ext cx="2552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Thank you</a:t>
            </a:r>
          </a:p>
        </p:txBody>
      </p:sp>
      <p:pic>
        <p:nvPicPr>
          <p:cNvPr id="12" name="Picture 11" descr="A blue and white football ball&#10;&#10;Description generated with high confidence">
            <a:extLst>
              <a:ext uri="{FF2B5EF4-FFF2-40B4-BE49-F238E27FC236}">
                <a16:creationId xmlns:a16="http://schemas.microsoft.com/office/drawing/2014/main" id="{FA355FF9-B757-4966-970E-A413786928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70" y="304799"/>
            <a:ext cx="4448396" cy="593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28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MISSION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848600" cy="3733800"/>
          </a:xfrm>
          <a:ln w="28575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Grafton Soccer Club provides an opportunity for the youth of Grafton to participate and develop in the game of soccer within a fun and safe environment, promoting individual skills and fitness, team play, sportsmanship, and a passion for the game.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>
                    <a:alpha val="80000"/>
                  </a:srgbClr>
                </a:solidFill>
              </a:rPr>
              <a:t>GRAFTON SOCCER CLUB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Player Safety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BABB2F-4C9E-4EC8-9E15-61305AA1D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549" y="1771094"/>
            <a:ext cx="2780017" cy="495038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22601"/>
            <a:ext cx="7886699" cy="4154361"/>
          </a:xfrm>
        </p:spPr>
        <p:txBody>
          <a:bodyPr>
            <a:normAutofit/>
          </a:bodyPr>
          <a:lstStyle/>
          <a:p>
            <a:endParaRPr lang="en-US" sz="1700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r>
              <a:rPr lang="en-US" sz="1800" b="1" dirty="0">
                <a:solidFill>
                  <a:prstClr val="white"/>
                </a:solidFill>
              </a:rPr>
              <a:t>		</a:t>
            </a:r>
            <a:r>
              <a:rPr lang="en-US" sz="1800" dirty="0">
                <a:solidFill>
                  <a:prstClr val="white"/>
                </a:solidFill>
              </a:rPr>
              <a:t>	</a:t>
            </a:r>
          </a:p>
          <a:p>
            <a:pPr marL="0" lvl="0" indent="0">
              <a:buNone/>
            </a:pPr>
            <a:r>
              <a:rPr lang="en-US" sz="2000" dirty="0">
                <a:solidFill>
                  <a:prstClr val="white"/>
                </a:solidFill>
              </a:rPr>
              <a:t>EEE, Concussions, and Overall Safety</a:t>
            </a:r>
          </a:p>
          <a:p>
            <a:pPr marL="0" lvl="0" indent="0">
              <a:buNone/>
            </a:pPr>
            <a:endParaRPr lang="en-US" sz="2000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r>
              <a:rPr lang="en-US" sz="1800" b="1" dirty="0">
                <a:solidFill>
                  <a:prstClr val="white"/>
                </a:solidFill>
              </a:rPr>
              <a:t>&amp; the MYSA Return to Soccer Guidelines	</a:t>
            </a:r>
          </a:p>
          <a:p>
            <a:pPr marL="0" lvl="0" indent="0">
              <a:buNone/>
            </a:pPr>
            <a:endParaRPr lang="en-US" sz="1800" b="1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r>
              <a:rPr lang="en-US" sz="2000" b="1" dirty="0">
                <a:solidFill>
                  <a:prstClr val="white"/>
                </a:solidFill>
              </a:rPr>
              <a:t>KEEP IT POSITIVE!!  </a:t>
            </a:r>
            <a:r>
              <a:rPr lang="en-US" sz="2000" dirty="0">
                <a:solidFill>
                  <a:prstClr val="white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www.positivecoach.org</a:t>
            </a:r>
            <a:endParaRPr lang="en-US" sz="2000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38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Return to Soccer Guidelines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5785A3-2DBF-4919-8510-BD3AEC935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Fall 2020 and Winter 2020/21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	Mass Youth Soccer = Success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Protocols Work and it is important each club and team resists complacency through the Spring season.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19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Return to Soccer Guidelines </a:t>
            </a:r>
            <a:r>
              <a:rPr lang="en-US" sz="2000" b="1" dirty="0">
                <a:solidFill>
                  <a:srgbClr val="FFFFFF"/>
                </a:solidFill>
              </a:rPr>
              <a:t>(</a:t>
            </a:r>
            <a:r>
              <a:rPr lang="en-US" sz="2000" b="1" dirty="0" err="1">
                <a:solidFill>
                  <a:srgbClr val="FFFFFF"/>
                </a:solidFill>
              </a:rPr>
              <a:t>cont</a:t>
            </a:r>
            <a:r>
              <a:rPr lang="en-US" sz="20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6DFB00-BC2F-44EF-B573-BC563CEE4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November 2020</a:t>
            </a:r>
          </a:p>
          <a:p>
            <a:pPr marL="0" indent="0">
              <a:buNone/>
            </a:pPr>
            <a:r>
              <a:rPr lang="en-US" dirty="0"/>
              <a:t>	Mass Youth Soccer removed the previous COVID game modifications except for face coverings requirements.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Play the game per league rules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511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Return to Soccer Guidelines </a:t>
            </a:r>
            <a:r>
              <a:rPr lang="en-US" sz="2000" b="1" dirty="0">
                <a:solidFill>
                  <a:srgbClr val="FFFFFF"/>
                </a:solidFill>
              </a:rPr>
              <a:t>(</a:t>
            </a:r>
            <a:r>
              <a:rPr lang="en-US" sz="2000" b="1" dirty="0" err="1">
                <a:solidFill>
                  <a:srgbClr val="FFFFFF"/>
                </a:solidFill>
              </a:rPr>
              <a:t>cont</a:t>
            </a:r>
            <a:r>
              <a:rPr lang="en-US" sz="20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120574-A508-473C-85B4-8D3FA7E77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March 22, 2021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 limit stated as actual numbers of spectators in total or per player for outdoor games/practices.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Spectators should be respectful of any specific field rules when traveling.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Spectators should stay in family pods and stay 6 ft from other family pods.</a:t>
            </a:r>
          </a:p>
        </p:txBody>
      </p:sp>
    </p:spTree>
    <p:extLst>
      <p:ext uri="{BB962C8B-B14F-4D97-AF65-F5344CB8AC3E}">
        <p14:creationId xmlns:p14="http://schemas.microsoft.com/office/powerpoint/2010/main" val="3613450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Return to Soccer Guidelines </a:t>
            </a:r>
            <a:r>
              <a:rPr lang="en-US" sz="2000" b="1" dirty="0">
                <a:solidFill>
                  <a:srgbClr val="FFFFFF"/>
                </a:solidFill>
              </a:rPr>
              <a:t>(</a:t>
            </a:r>
            <a:r>
              <a:rPr lang="en-US" sz="2000" b="1" dirty="0" err="1">
                <a:solidFill>
                  <a:srgbClr val="FFFFFF"/>
                </a:solidFill>
              </a:rPr>
              <a:t>cont</a:t>
            </a:r>
            <a:r>
              <a:rPr lang="en-US" sz="20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4A5EAB-28AF-4B0E-B1A2-3B6B9721A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Player’s Face Coverings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Required while actively playing and while on the sidelines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Face Covering may be pulled down for a short mask break as long as they are 6’ or more away from others.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Face coverings must be worn during arrival and departure from the field.</a:t>
            </a:r>
          </a:p>
        </p:txBody>
      </p:sp>
    </p:spTree>
    <p:extLst>
      <p:ext uri="{BB962C8B-B14F-4D97-AF65-F5344CB8AC3E}">
        <p14:creationId xmlns:p14="http://schemas.microsoft.com/office/powerpoint/2010/main" val="1996089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Return to Soccer Guidelines </a:t>
            </a:r>
            <a:r>
              <a:rPr lang="en-US" sz="2000" b="1" dirty="0">
                <a:solidFill>
                  <a:srgbClr val="FFFFFF"/>
                </a:solidFill>
              </a:rPr>
              <a:t>(</a:t>
            </a:r>
            <a:r>
              <a:rPr lang="en-US" sz="2000" b="1" dirty="0" err="1">
                <a:solidFill>
                  <a:srgbClr val="FFFFFF"/>
                </a:solidFill>
              </a:rPr>
              <a:t>cont</a:t>
            </a:r>
            <a:r>
              <a:rPr lang="en-US" sz="20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4A5EAB-28AF-4B0E-B1A2-3B6B9721A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612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Acceptable Masks for Players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079BC9-0E7F-4852-8DA7-B7A85CDBC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2" y="2523495"/>
            <a:ext cx="4295775" cy="348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73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40065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68605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751" y="365125"/>
            <a:ext cx="789052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Return to Soccer Guidelines </a:t>
            </a:r>
            <a:r>
              <a:rPr lang="en-US" sz="2000" b="1" dirty="0">
                <a:solidFill>
                  <a:srgbClr val="FFFFFF"/>
                </a:solidFill>
              </a:rPr>
              <a:t>(</a:t>
            </a:r>
            <a:r>
              <a:rPr lang="en-US" sz="2000" b="1" dirty="0" err="1">
                <a:solidFill>
                  <a:srgbClr val="FFFFFF"/>
                </a:solidFill>
              </a:rPr>
              <a:t>cont</a:t>
            </a:r>
            <a:r>
              <a:rPr lang="en-US" sz="20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GRAFTON SOCCER CLUB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4A5EAB-28AF-4B0E-B1A2-3B6B9721A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Please do not have any team gathering before or after soccer activities.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is important to stay vigilant with Social Distancing!</a:t>
            </a:r>
          </a:p>
        </p:txBody>
      </p:sp>
    </p:spTree>
    <p:extLst>
      <p:ext uri="{BB962C8B-B14F-4D97-AF65-F5344CB8AC3E}">
        <p14:creationId xmlns:p14="http://schemas.microsoft.com/office/powerpoint/2010/main" val="2119689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8775</TotalTime>
  <Words>793</Words>
  <Application>Microsoft Office PowerPoint</Application>
  <PresentationFormat>On-screen Show (4:3)</PresentationFormat>
  <Paragraphs>164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Georgia</vt:lpstr>
      <vt:lpstr>Gotham Book</vt:lpstr>
      <vt:lpstr>Office Theme</vt:lpstr>
      <vt:lpstr>Coaches Meeting</vt:lpstr>
      <vt:lpstr>MISSION STATEMENT</vt:lpstr>
      <vt:lpstr>Player Safety</vt:lpstr>
      <vt:lpstr>Return to Soccer Guidelines</vt:lpstr>
      <vt:lpstr>Return to Soccer Guidelines (cont)</vt:lpstr>
      <vt:lpstr>Return to Soccer Guidelines (cont)</vt:lpstr>
      <vt:lpstr>Return to Soccer Guidelines (cont)</vt:lpstr>
      <vt:lpstr>Return to Soccer Guidelines (cont)</vt:lpstr>
      <vt:lpstr>Return to Soccer Guidelines (cont)</vt:lpstr>
      <vt:lpstr>Resources</vt:lpstr>
      <vt:lpstr>Coaching Young Players</vt:lpstr>
      <vt:lpstr>Practice Plan Framework</vt:lpstr>
      <vt:lpstr>Practice Plan Framework</vt:lpstr>
      <vt:lpstr>Evaluations</vt:lpstr>
      <vt:lpstr>Open BOD Positions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Coaches Meeting</dc:title>
  <dc:creator>Troast, Robert</dc:creator>
  <cp:lastModifiedBy>Troast, Robert</cp:lastModifiedBy>
  <cp:revision>2</cp:revision>
  <dcterms:created xsi:type="dcterms:W3CDTF">2020-09-14T21:00:43Z</dcterms:created>
  <dcterms:modified xsi:type="dcterms:W3CDTF">2021-03-30T16:25:39Z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2233d5-b7d1-466a-84fb-e0ab47e1ff1a_Enabled">
    <vt:lpwstr>True</vt:lpwstr>
  </property>
  <property fmtid="{D5CDD505-2E9C-101B-9397-08002B2CF9AE}" pid="3" name="MSIP_Label_f02233d5-b7d1-466a-84fb-e0ab47e1ff1a_SiteId">
    <vt:lpwstr>5d8ae07e-7fd0-404d-85c1-453ff3dc8c1e</vt:lpwstr>
  </property>
  <property fmtid="{D5CDD505-2E9C-101B-9397-08002B2CF9AE}" pid="4" name="MSIP_Label_f02233d5-b7d1-466a-84fb-e0ab47e1ff1a_Owner">
    <vt:lpwstr>rt19683@bose.com</vt:lpwstr>
  </property>
  <property fmtid="{D5CDD505-2E9C-101B-9397-08002B2CF9AE}" pid="5" name="MSIP_Label_f02233d5-b7d1-466a-84fb-e0ab47e1ff1a_SetDate">
    <vt:lpwstr>2021-03-29T18:49:27.2805174Z</vt:lpwstr>
  </property>
  <property fmtid="{D5CDD505-2E9C-101B-9397-08002B2CF9AE}" pid="6" name="MSIP_Label_f02233d5-b7d1-466a-84fb-e0ab47e1ff1a_Name">
    <vt:lpwstr>Public</vt:lpwstr>
  </property>
  <property fmtid="{D5CDD505-2E9C-101B-9397-08002B2CF9AE}" pid="7" name="MSIP_Label_f02233d5-b7d1-466a-84fb-e0ab47e1ff1a_Application">
    <vt:lpwstr>Microsoft Azure Information Protection</vt:lpwstr>
  </property>
  <property fmtid="{D5CDD505-2E9C-101B-9397-08002B2CF9AE}" pid="8" name="MSIP_Label_f02233d5-b7d1-466a-84fb-e0ab47e1ff1a_ActionId">
    <vt:lpwstr>25076798-e842-47ea-88a4-0fb0838212e0</vt:lpwstr>
  </property>
  <property fmtid="{D5CDD505-2E9C-101B-9397-08002B2CF9AE}" pid="9" name="MSIP_Label_f02233d5-b7d1-466a-84fb-e0ab47e1ff1a_Extended_MSFT_Method">
    <vt:lpwstr>Manual</vt:lpwstr>
  </property>
  <property fmtid="{D5CDD505-2E9C-101B-9397-08002B2CF9AE}" pid="10" name="Sensitivity">
    <vt:lpwstr>Public</vt:lpwstr>
  </property>
</Properties>
</file>