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sldIdLst>
    <p:sldId id="256" r:id="rId2"/>
    <p:sldId id="257" r:id="rId3"/>
    <p:sldId id="258" r:id="rId4"/>
    <p:sldId id="262" r:id="rId5"/>
    <p:sldId id="263" r:id="rId6"/>
    <p:sldId id="264" r:id="rId7"/>
    <p:sldId id="265" r:id="rId8"/>
    <p:sldId id="266" r:id="rId9"/>
    <p:sldId id="267" r:id="rId10"/>
    <p:sldId id="268" r:id="rId11"/>
    <p:sldId id="269" r:id="rId12"/>
    <p:sldId id="316" r:id="rId13"/>
    <p:sldId id="318" r:id="rId14"/>
    <p:sldId id="320" r:id="rId15"/>
    <p:sldId id="370" r:id="rId16"/>
    <p:sldId id="322" r:id="rId17"/>
    <p:sldId id="323" r:id="rId18"/>
    <p:sldId id="324" r:id="rId19"/>
    <p:sldId id="325" r:id="rId20"/>
    <p:sldId id="326" r:id="rId21"/>
    <p:sldId id="371" r:id="rId22"/>
    <p:sldId id="328" r:id="rId23"/>
    <p:sldId id="329" r:id="rId24"/>
    <p:sldId id="330" r:id="rId25"/>
    <p:sldId id="331" r:id="rId26"/>
    <p:sldId id="332" r:id="rId27"/>
    <p:sldId id="372" r:id="rId28"/>
    <p:sldId id="334" r:id="rId29"/>
    <p:sldId id="335" r:id="rId30"/>
    <p:sldId id="336" r:id="rId31"/>
    <p:sldId id="337" r:id="rId32"/>
    <p:sldId id="338" r:id="rId33"/>
    <p:sldId id="373" r:id="rId34"/>
    <p:sldId id="340" r:id="rId35"/>
    <p:sldId id="341" r:id="rId36"/>
    <p:sldId id="342" r:id="rId37"/>
    <p:sldId id="343" r:id="rId38"/>
    <p:sldId id="344" r:id="rId39"/>
    <p:sldId id="374" r:id="rId40"/>
    <p:sldId id="346" r:id="rId41"/>
    <p:sldId id="347" r:id="rId42"/>
    <p:sldId id="348" r:id="rId43"/>
    <p:sldId id="349" r:id="rId44"/>
    <p:sldId id="350" r:id="rId45"/>
    <p:sldId id="375" r:id="rId46"/>
    <p:sldId id="352" r:id="rId47"/>
    <p:sldId id="353" r:id="rId48"/>
    <p:sldId id="354" r:id="rId49"/>
    <p:sldId id="355" r:id="rId50"/>
    <p:sldId id="356" r:id="rId51"/>
    <p:sldId id="376" r:id="rId52"/>
    <p:sldId id="358" r:id="rId53"/>
    <p:sldId id="359" r:id="rId54"/>
    <p:sldId id="360" r:id="rId55"/>
    <p:sldId id="361" r:id="rId56"/>
    <p:sldId id="362" r:id="rId57"/>
    <p:sldId id="377" r:id="rId58"/>
    <p:sldId id="364" r:id="rId59"/>
    <p:sldId id="365" r:id="rId60"/>
    <p:sldId id="366" r:id="rId61"/>
    <p:sldId id="367" r:id="rId62"/>
    <p:sldId id="368" r:id="rId63"/>
    <p:sldId id="378" r:id="rId64"/>
    <p:sldId id="314" r:id="rId65"/>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6"/>
  </p:normalViewPr>
  <p:slideViewPr>
    <p:cSldViewPr>
      <p:cViewPr varScale="1">
        <p:scale>
          <a:sx n="105" d="100"/>
          <a:sy n="105" d="100"/>
        </p:scale>
        <p:origin x="840" y="17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3BF2EC5-1B60-634B-A3E2-7EC42D2C73A5}" type="datetimeFigureOut">
              <a:rPr lang="en-US" smtClean="0"/>
              <a:t>9/7/23</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78B28C4-1CC6-2742-B64A-B7D1EA63CEC5}" type="slidenum">
              <a:rPr lang="en-US" smtClean="0"/>
              <a:t>‹#›</a:t>
            </a:fld>
            <a:endParaRPr lang="en-US"/>
          </a:p>
        </p:txBody>
      </p:sp>
    </p:spTree>
    <p:extLst>
      <p:ext uri="{BB962C8B-B14F-4D97-AF65-F5344CB8AC3E}">
        <p14:creationId xmlns:p14="http://schemas.microsoft.com/office/powerpoint/2010/main" val="335137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9</a:t>
            </a:fld>
            <a:endParaRPr lang="en-US"/>
          </a:p>
        </p:txBody>
      </p:sp>
    </p:spTree>
    <p:extLst>
      <p:ext uri="{BB962C8B-B14F-4D97-AF65-F5344CB8AC3E}">
        <p14:creationId xmlns:p14="http://schemas.microsoft.com/office/powerpoint/2010/main" val="316173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63</a:t>
            </a:fld>
            <a:endParaRPr lang="en-US"/>
          </a:p>
        </p:txBody>
      </p:sp>
    </p:spTree>
    <p:extLst>
      <p:ext uri="{BB962C8B-B14F-4D97-AF65-F5344CB8AC3E}">
        <p14:creationId xmlns:p14="http://schemas.microsoft.com/office/powerpoint/2010/main" val="3091455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15</a:t>
            </a:fld>
            <a:endParaRPr lang="en-US"/>
          </a:p>
        </p:txBody>
      </p:sp>
    </p:spTree>
    <p:extLst>
      <p:ext uri="{BB962C8B-B14F-4D97-AF65-F5344CB8AC3E}">
        <p14:creationId xmlns:p14="http://schemas.microsoft.com/office/powerpoint/2010/main" val="787810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21</a:t>
            </a:fld>
            <a:endParaRPr lang="en-US"/>
          </a:p>
        </p:txBody>
      </p:sp>
    </p:spTree>
    <p:extLst>
      <p:ext uri="{BB962C8B-B14F-4D97-AF65-F5344CB8AC3E}">
        <p14:creationId xmlns:p14="http://schemas.microsoft.com/office/powerpoint/2010/main" val="238423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27</a:t>
            </a:fld>
            <a:endParaRPr lang="en-US"/>
          </a:p>
        </p:txBody>
      </p:sp>
    </p:spTree>
    <p:extLst>
      <p:ext uri="{BB962C8B-B14F-4D97-AF65-F5344CB8AC3E}">
        <p14:creationId xmlns:p14="http://schemas.microsoft.com/office/powerpoint/2010/main" val="139844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33</a:t>
            </a:fld>
            <a:endParaRPr lang="en-US"/>
          </a:p>
        </p:txBody>
      </p:sp>
    </p:spTree>
    <p:extLst>
      <p:ext uri="{BB962C8B-B14F-4D97-AF65-F5344CB8AC3E}">
        <p14:creationId xmlns:p14="http://schemas.microsoft.com/office/powerpoint/2010/main" val="3637832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39</a:t>
            </a:fld>
            <a:endParaRPr lang="en-US"/>
          </a:p>
        </p:txBody>
      </p:sp>
    </p:spTree>
    <p:extLst>
      <p:ext uri="{BB962C8B-B14F-4D97-AF65-F5344CB8AC3E}">
        <p14:creationId xmlns:p14="http://schemas.microsoft.com/office/powerpoint/2010/main" val="1171556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45</a:t>
            </a:fld>
            <a:endParaRPr lang="en-US"/>
          </a:p>
        </p:txBody>
      </p:sp>
    </p:spTree>
    <p:extLst>
      <p:ext uri="{BB962C8B-B14F-4D97-AF65-F5344CB8AC3E}">
        <p14:creationId xmlns:p14="http://schemas.microsoft.com/office/powerpoint/2010/main" val="2595298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51</a:t>
            </a:fld>
            <a:endParaRPr lang="en-US"/>
          </a:p>
        </p:txBody>
      </p:sp>
    </p:spTree>
    <p:extLst>
      <p:ext uri="{BB962C8B-B14F-4D97-AF65-F5344CB8AC3E}">
        <p14:creationId xmlns:p14="http://schemas.microsoft.com/office/powerpoint/2010/main" val="2787926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8B28C4-1CC6-2742-B64A-B7D1EA63CEC5}" type="slidenum">
              <a:rPr lang="en-US" smtClean="0"/>
              <a:t>57</a:t>
            </a:fld>
            <a:endParaRPr lang="en-US"/>
          </a:p>
        </p:txBody>
      </p:sp>
    </p:spTree>
    <p:extLst>
      <p:ext uri="{BB962C8B-B14F-4D97-AF65-F5344CB8AC3E}">
        <p14:creationId xmlns:p14="http://schemas.microsoft.com/office/powerpoint/2010/main" val="3378846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280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FAA5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52984" y="972311"/>
            <a:ext cx="11585448" cy="5291328"/>
          </a:xfrm>
          <a:prstGeom prst="rect">
            <a:avLst/>
          </a:prstGeom>
        </p:spPr>
      </p:pic>
      <p:sp>
        <p:nvSpPr>
          <p:cNvPr id="2" name="Holder 2"/>
          <p:cNvSpPr>
            <a:spLocks noGrp="1"/>
          </p:cNvSpPr>
          <p:nvPr>
            <p:ph type="title"/>
          </p:nvPr>
        </p:nvSpPr>
        <p:spPr/>
        <p:txBody>
          <a:bodyPr lIns="0" tIns="0" rIns="0" bIns="0"/>
          <a:lstStyle>
            <a:lvl1pPr>
              <a:defRPr sz="200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853998" y="847057"/>
            <a:ext cx="4769351" cy="436319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FAA54"/>
          </a:solidFill>
        </p:spPr>
        <p:txBody>
          <a:bodyPr wrap="square" lIns="0" tIns="0" rIns="0" bIns="0" rtlCol="0"/>
          <a:lstStyle/>
          <a:p>
            <a:endParaRPr/>
          </a:p>
        </p:txBody>
      </p:sp>
      <p:sp>
        <p:nvSpPr>
          <p:cNvPr id="2" name="Holder 2"/>
          <p:cNvSpPr>
            <a:spLocks noGrp="1"/>
          </p:cNvSpPr>
          <p:nvPr>
            <p:ph type="title"/>
          </p:nvPr>
        </p:nvSpPr>
        <p:spPr>
          <a:xfrm>
            <a:off x="348094" y="254508"/>
            <a:ext cx="11495811" cy="621665"/>
          </a:xfrm>
          <a:prstGeom prst="rect">
            <a:avLst/>
          </a:prstGeom>
        </p:spPr>
        <p:txBody>
          <a:bodyPr wrap="square" lIns="0" tIns="0" rIns="0" bIns="0">
            <a:spAutoFit/>
          </a:bodyPr>
          <a:lstStyle>
            <a:lvl1pPr>
              <a:defRPr sz="2000" b="0" i="0">
                <a:solidFill>
                  <a:schemeClr val="bg1"/>
                </a:solidFill>
                <a:latin typeface="Verdana"/>
                <a:cs typeface="Verdana"/>
              </a:defRPr>
            </a:lvl1pPr>
          </a:lstStyle>
          <a:p>
            <a:endParaRPr/>
          </a:p>
        </p:txBody>
      </p:sp>
      <p:sp>
        <p:nvSpPr>
          <p:cNvPr id="3" name="Holder 3"/>
          <p:cNvSpPr>
            <a:spLocks noGrp="1"/>
          </p:cNvSpPr>
          <p:nvPr>
            <p:ph type="body" idx="1"/>
          </p:nvPr>
        </p:nvSpPr>
        <p:spPr>
          <a:xfrm>
            <a:off x="2669507" y="2672590"/>
            <a:ext cx="6852985" cy="1503045"/>
          </a:xfrm>
          <a:prstGeom prst="rect">
            <a:avLst/>
          </a:prstGeom>
        </p:spPr>
        <p:txBody>
          <a:bodyPr wrap="square" lIns="0" tIns="0" rIns="0" bIns="0">
            <a:spAutoFit/>
          </a:bodyPr>
          <a:lstStyle>
            <a:lvl1pPr>
              <a:defRPr sz="2800" b="0" i="0">
                <a:solidFill>
                  <a:schemeClr val="bg1"/>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9/7/23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04961" y="4266958"/>
            <a:ext cx="2894330" cy="330200"/>
          </a:xfrm>
          <a:prstGeom prst="rect">
            <a:avLst/>
          </a:prstGeom>
        </p:spPr>
        <p:txBody>
          <a:bodyPr vert="horz" wrap="square" lIns="0" tIns="12700" rIns="0" bIns="0" rtlCol="0">
            <a:spAutoFit/>
          </a:bodyPr>
          <a:lstStyle/>
          <a:p>
            <a:pPr marL="12700">
              <a:lnSpc>
                <a:spcPct val="100000"/>
              </a:lnSpc>
              <a:spcBef>
                <a:spcPts val="100"/>
              </a:spcBef>
            </a:pPr>
            <a:r>
              <a:rPr sz="2000" i="1" dirty="0">
                <a:latin typeface="Calibri"/>
                <a:cs typeface="Calibri"/>
              </a:rPr>
              <a:t>MANSFIELD</a:t>
            </a:r>
            <a:r>
              <a:rPr sz="2000" i="1" spc="-45" dirty="0">
                <a:latin typeface="Calibri"/>
                <a:cs typeface="Calibri"/>
              </a:rPr>
              <a:t> </a:t>
            </a:r>
            <a:r>
              <a:rPr sz="2000" i="1" dirty="0">
                <a:latin typeface="Calibri"/>
                <a:cs typeface="Calibri"/>
              </a:rPr>
              <a:t>YOUTH</a:t>
            </a:r>
            <a:r>
              <a:rPr sz="2000" i="1" spc="-65" dirty="0">
                <a:latin typeface="Calibri"/>
                <a:cs typeface="Calibri"/>
              </a:rPr>
              <a:t> </a:t>
            </a:r>
            <a:r>
              <a:rPr sz="2000" i="1" dirty="0">
                <a:latin typeface="Calibri"/>
                <a:cs typeface="Calibri"/>
              </a:rPr>
              <a:t>SOCCER</a:t>
            </a:r>
            <a:endParaRPr sz="2000" dirty="0">
              <a:latin typeface="Calibri"/>
              <a:cs typeface="Calibri"/>
            </a:endParaRPr>
          </a:p>
        </p:txBody>
      </p:sp>
      <p:sp>
        <p:nvSpPr>
          <p:cNvPr id="3" name="object 3"/>
          <p:cNvSpPr txBox="1">
            <a:spLocks noGrp="1"/>
          </p:cNvSpPr>
          <p:nvPr>
            <p:ph type="title"/>
          </p:nvPr>
        </p:nvSpPr>
        <p:spPr>
          <a:xfrm>
            <a:off x="6605181" y="1143000"/>
            <a:ext cx="4273550" cy="2475037"/>
          </a:xfrm>
          <a:prstGeom prst="rect">
            <a:avLst/>
          </a:prstGeom>
        </p:spPr>
        <p:txBody>
          <a:bodyPr vert="horz" wrap="square" lIns="0" tIns="12700" rIns="0" bIns="0" rtlCol="0">
            <a:spAutoFit/>
          </a:bodyPr>
          <a:lstStyle/>
          <a:p>
            <a:pPr marL="12700" marR="5080" indent="42545">
              <a:lnSpc>
                <a:spcPct val="100000"/>
              </a:lnSpc>
              <a:spcBef>
                <a:spcPts val="100"/>
              </a:spcBef>
            </a:pPr>
            <a:r>
              <a:rPr sz="4000" b="1" i="1" spc="-740" dirty="0">
                <a:solidFill>
                  <a:schemeClr val="tx1"/>
                </a:solidFill>
                <a:latin typeface="Verdana"/>
                <a:cs typeface="Verdana"/>
              </a:rPr>
              <a:t>GETTI</a:t>
            </a:r>
            <a:r>
              <a:rPr sz="4000" b="1" i="1" spc="-160" dirty="0">
                <a:solidFill>
                  <a:schemeClr val="tx1"/>
                </a:solidFill>
                <a:latin typeface="Verdana"/>
                <a:cs typeface="Verdana"/>
              </a:rPr>
              <a:t>NG</a:t>
            </a:r>
            <a:r>
              <a:rPr sz="4000" b="1" i="1" spc="-240" dirty="0">
                <a:solidFill>
                  <a:schemeClr val="tx1"/>
                </a:solidFill>
                <a:latin typeface="Verdana"/>
                <a:cs typeface="Verdana"/>
              </a:rPr>
              <a:t> </a:t>
            </a:r>
            <a:r>
              <a:rPr sz="4000" b="1" i="1" spc="-675" dirty="0">
                <a:solidFill>
                  <a:schemeClr val="tx1"/>
                </a:solidFill>
                <a:latin typeface="Verdana"/>
                <a:cs typeface="Verdana"/>
              </a:rPr>
              <a:t>THE </a:t>
            </a:r>
            <a:r>
              <a:rPr sz="4000" b="1" i="1" spc="-365" dirty="0">
                <a:solidFill>
                  <a:schemeClr val="tx1"/>
                </a:solidFill>
                <a:latin typeface="Verdana"/>
                <a:cs typeface="Verdana"/>
              </a:rPr>
              <a:t> </a:t>
            </a:r>
            <a:r>
              <a:rPr sz="4000" b="1" i="1" spc="-515" dirty="0">
                <a:solidFill>
                  <a:schemeClr val="tx1"/>
                </a:solidFill>
                <a:latin typeface="Verdana"/>
                <a:cs typeface="Verdana"/>
              </a:rPr>
              <a:t>MOST</a:t>
            </a:r>
            <a:r>
              <a:rPr sz="4000" b="1" i="1" spc="-250" dirty="0">
                <a:solidFill>
                  <a:schemeClr val="tx1"/>
                </a:solidFill>
                <a:latin typeface="Verdana"/>
                <a:cs typeface="Verdana"/>
              </a:rPr>
              <a:t> </a:t>
            </a:r>
            <a:r>
              <a:rPr sz="4000" b="1" i="1" spc="-595" dirty="0">
                <a:solidFill>
                  <a:schemeClr val="tx1"/>
                </a:solidFill>
                <a:latin typeface="Verdana"/>
                <a:cs typeface="Verdana"/>
              </a:rPr>
              <a:t>OUT</a:t>
            </a:r>
            <a:r>
              <a:rPr sz="4000" b="1" i="1" spc="-250" dirty="0">
                <a:solidFill>
                  <a:schemeClr val="tx1"/>
                </a:solidFill>
                <a:latin typeface="Verdana"/>
                <a:cs typeface="Verdana"/>
              </a:rPr>
              <a:t> </a:t>
            </a:r>
            <a:r>
              <a:rPr sz="4000" b="1" i="1" spc="-365" dirty="0">
                <a:solidFill>
                  <a:schemeClr val="tx1"/>
                </a:solidFill>
                <a:latin typeface="Verdana"/>
                <a:cs typeface="Verdana"/>
              </a:rPr>
              <a:t>OF</a:t>
            </a:r>
            <a:r>
              <a:rPr sz="4000" b="1" i="1" spc="-250" dirty="0">
                <a:solidFill>
                  <a:schemeClr val="tx1"/>
                </a:solidFill>
                <a:latin typeface="Verdana"/>
                <a:cs typeface="Verdana"/>
              </a:rPr>
              <a:t> </a:t>
            </a:r>
            <a:r>
              <a:rPr sz="4000" b="1" i="1" spc="-615" dirty="0">
                <a:solidFill>
                  <a:schemeClr val="tx1"/>
                </a:solidFill>
                <a:latin typeface="Verdana"/>
                <a:cs typeface="Verdana"/>
              </a:rPr>
              <a:t>THE  </a:t>
            </a:r>
            <a:r>
              <a:rPr sz="4000" b="1" i="1" spc="-665" dirty="0">
                <a:solidFill>
                  <a:schemeClr val="tx1"/>
                </a:solidFill>
                <a:latin typeface="Verdana"/>
                <a:cs typeface="Verdana"/>
              </a:rPr>
              <a:t>NEW</a:t>
            </a:r>
            <a:r>
              <a:rPr sz="4000" b="1" i="1" spc="-254" dirty="0">
                <a:solidFill>
                  <a:schemeClr val="tx1"/>
                </a:solidFill>
                <a:latin typeface="Verdana"/>
                <a:cs typeface="Verdana"/>
              </a:rPr>
              <a:t> </a:t>
            </a:r>
            <a:r>
              <a:rPr sz="4000" b="1" i="1" spc="-475" dirty="0">
                <a:solidFill>
                  <a:schemeClr val="tx1"/>
                </a:solidFill>
                <a:latin typeface="Verdana"/>
                <a:cs typeface="Verdana"/>
              </a:rPr>
              <a:t>SEASON</a:t>
            </a:r>
            <a:endParaRPr sz="4000" dirty="0">
              <a:solidFill>
                <a:schemeClr val="tx1"/>
              </a:solidFill>
              <a:latin typeface="Verdana"/>
              <a:cs typeface="Verdana"/>
            </a:endParaRPr>
          </a:p>
        </p:txBody>
      </p:sp>
      <p:sp>
        <p:nvSpPr>
          <p:cNvPr id="4" name="object 4"/>
          <p:cNvSpPr txBox="1"/>
          <p:nvPr/>
        </p:nvSpPr>
        <p:spPr>
          <a:xfrm>
            <a:off x="6605181" y="3459010"/>
            <a:ext cx="2986405" cy="1342419"/>
          </a:xfrm>
          <a:prstGeom prst="rect">
            <a:avLst/>
          </a:prstGeom>
        </p:spPr>
        <p:txBody>
          <a:bodyPr vert="horz" wrap="square" lIns="0" tIns="94615" rIns="0" bIns="0" rtlCol="0">
            <a:spAutoFit/>
          </a:bodyPr>
          <a:lstStyle/>
          <a:p>
            <a:pPr marL="12700">
              <a:lnSpc>
                <a:spcPct val="100000"/>
              </a:lnSpc>
              <a:spcBef>
                <a:spcPts val="745"/>
              </a:spcBef>
            </a:pPr>
            <a:r>
              <a:rPr lang="en-US" sz="2400" i="1" spc="-5" dirty="0">
                <a:latin typeface="Palatino Linotype"/>
                <a:cs typeface="Palatino Linotype"/>
              </a:rPr>
              <a:t>1</a:t>
            </a:r>
            <a:r>
              <a:rPr lang="en-US" sz="2400" i="1" spc="-5" baseline="30000" dirty="0">
                <a:latin typeface="Palatino Linotype"/>
                <a:cs typeface="Palatino Linotype"/>
              </a:rPr>
              <a:t>st</a:t>
            </a:r>
            <a:r>
              <a:rPr lang="en-US" sz="2400" i="1" spc="-5" dirty="0">
                <a:latin typeface="Palatino Linotype"/>
                <a:cs typeface="Palatino Linotype"/>
              </a:rPr>
              <a:t> &amp; 2</a:t>
            </a:r>
            <a:r>
              <a:rPr lang="en-US" sz="2400" i="1" spc="-5" baseline="30000" dirty="0">
                <a:latin typeface="Palatino Linotype"/>
                <a:cs typeface="Palatino Linotype"/>
              </a:rPr>
              <a:t>nd</a:t>
            </a:r>
            <a:r>
              <a:rPr lang="en-US" sz="2400" i="1" spc="-5" dirty="0">
                <a:latin typeface="Palatino Linotype"/>
                <a:cs typeface="Palatino Linotype"/>
              </a:rPr>
              <a:t> Grade</a:t>
            </a:r>
            <a:endParaRPr sz="2400" dirty="0">
              <a:latin typeface="Palatino Linotype"/>
              <a:cs typeface="Palatino Linotype"/>
            </a:endParaRPr>
          </a:p>
          <a:p>
            <a:pPr marL="12700" marR="5080">
              <a:lnSpc>
                <a:spcPct val="113900"/>
              </a:lnSpc>
              <a:spcBef>
                <a:spcPts val="250"/>
              </a:spcBef>
            </a:pPr>
            <a:r>
              <a:rPr lang="en-US" sz="2400" i="1" spc="-270" dirty="0">
                <a:latin typeface="Verdana"/>
                <a:cs typeface="Verdana"/>
              </a:rPr>
              <a:t>Fall 2023</a:t>
            </a:r>
          </a:p>
          <a:p>
            <a:pPr marL="12700" marR="5080">
              <a:lnSpc>
                <a:spcPct val="113900"/>
              </a:lnSpc>
              <a:spcBef>
                <a:spcPts val="250"/>
              </a:spcBef>
            </a:pPr>
            <a:r>
              <a:rPr sz="2400" i="1" spc="-270" dirty="0">
                <a:latin typeface="Verdana"/>
                <a:cs typeface="Verdana"/>
              </a:rPr>
              <a:t>SESSION</a:t>
            </a:r>
            <a:r>
              <a:rPr sz="2400" i="1" spc="-185" dirty="0">
                <a:latin typeface="Verdana"/>
                <a:cs typeface="Verdana"/>
              </a:rPr>
              <a:t> </a:t>
            </a:r>
            <a:r>
              <a:rPr sz="2400" i="1" spc="-30" dirty="0">
                <a:latin typeface="Verdana"/>
                <a:cs typeface="Verdana"/>
              </a:rPr>
              <a:t>PLA</a:t>
            </a:r>
            <a:r>
              <a:rPr sz="2400" i="1" spc="-40" dirty="0">
                <a:latin typeface="Verdana"/>
                <a:cs typeface="Verdana"/>
              </a:rPr>
              <a:t>N</a:t>
            </a:r>
            <a:r>
              <a:rPr sz="2400" i="1" spc="-185" dirty="0">
                <a:latin typeface="Verdana"/>
                <a:cs typeface="Verdana"/>
              </a:rPr>
              <a:t> </a:t>
            </a:r>
            <a:r>
              <a:rPr sz="2400" i="1" spc="40" dirty="0">
                <a:latin typeface="Verdana"/>
                <a:cs typeface="Verdana"/>
              </a:rPr>
              <a:t>PACK</a:t>
            </a:r>
            <a:endParaRPr sz="2400" dirty="0">
              <a:latin typeface="Verdana"/>
              <a:cs typeface="Verdana"/>
            </a:endParaRPr>
          </a:p>
        </p:txBody>
      </p:sp>
      <p:pic>
        <p:nvPicPr>
          <p:cNvPr id="5" name="object 5"/>
          <p:cNvPicPr/>
          <p:nvPr/>
        </p:nvPicPr>
        <p:blipFill>
          <a:blip r:embed="rId2" cstate="print"/>
          <a:stretch>
            <a:fillRect/>
          </a:stretch>
        </p:blipFill>
        <p:spPr>
          <a:xfrm>
            <a:off x="2133600" y="1262701"/>
            <a:ext cx="3864453" cy="35387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581FB5CE-FF93-C457-4A38-1C91A1170F1B}"/>
              </a:ext>
            </a:extLst>
          </p:cNvPr>
          <p:cNvSpPr>
            <a:spLocks noGrp="1"/>
          </p:cNvSpPr>
          <p:nvPr>
            <p:ph type="title"/>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430067" y="902276"/>
            <a:ext cx="6617970" cy="5568191"/>
          </a:xfrm>
          <a:prstGeom prst="rect">
            <a:avLst/>
          </a:prstGeom>
        </p:spPr>
        <p:txBody>
          <a:bodyPr vert="horz" wrap="square" lIns="0" tIns="12700" rIns="0" bIns="0" rtlCol="0">
            <a:spAutoFit/>
          </a:bodyPr>
          <a:lstStyle/>
          <a:p>
            <a:r>
              <a:rPr lang="en-US" sz="1400" b="1" dirty="0"/>
              <a:t>OBJECTIVE: </a:t>
            </a:r>
            <a:r>
              <a:rPr lang="en-US" sz="1400" dirty="0"/>
              <a:t>To pass or dribble past an opponent in order to create scoring chances </a:t>
            </a:r>
            <a:endParaRPr lang="en-US" sz="1050" dirty="0"/>
          </a:p>
          <a:p>
            <a:endParaRPr lang="en-US" sz="1400" b="1" dirty="0"/>
          </a:p>
          <a:p>
            <a:r>
              <a:rPr lang="en-US" sz="1400" b="1" dirty="0"/>
              <a:t>PLAYER ACTIONS: </a:t>
            </a:r>
            <a:r>
              <a:rPr lang="en-US" sz="1400" dirty="0"/>
              <a:t>Pass or dribble forward, Create passing options </a:t>
            </a:r>
            <a:endParaRPr lang="en-US" sz="1050" dirty="0"/>
          </a:p>
          <a:p>
            <a:endParaRPr lang="en-US" sz="1400" b="1" dirty="0"/>
          </a:p>
          <a:p>
            <a:r>
              <a:rPr lang="en-US" sz="1400" b="1" dirty="0"/>
              <a:t>ORGANIZATION: </a:t>
            </a:r>
            <a:r>
              <a:rPr lang="en-US" sz="1400" dirty="0"/>
              <a:t>Divide your (25W x 35L) game field into two 15W x 25L fields with a small goal in each corner; 4 goals. Play a 2v2 game with 2 teams on the sideline who switch after 2 minutes. Both teams will defend the 2 goals on one 1⁄2 of the field &amp; attack the 2 goals in the opponent’s 1⁄2. Place several soccer balls around the field for quicker restarts.</a:t>
            </a:r>
          </a:p>
          <a:p>
            <a:endParaRPr lang="en-US" sz="1400" dirty="0"/>
          </a:p>
          <a:p>
            <a:r>
              <a:rPr lang="en-US" sz="1400" dirty="0"/>
              <a:t> </a:t>
            </a:r>
            <a:r>
              <a:rPr lang="en-US" sz="1400" b="1" dirty="0"/>
              <a:t>Rules: </a:t>
            </a:r>
            <a:r>
              <a:rPr lang="en-US" sz="1400" dirty="0"/>
              <a:t>Coach keeps track of time. After 2 minutes, both teams leave the field and the teams on the side enter. As soon as a player steps onto the field, the game begins. </a:t>
            </a:r>
            <a:endParaRPr lang="en-US" sz="1050" dirty="0"/>
          </a:p>
          <a:p>
            <a:endParaRPr lang="en-US" sz="1400" b="1" dirty="0"/>
          </a:p>
          <a:p>
            <a:r>
              <a:rPr lang="en-US" sz="1400" b="1" dirty="0"/>
              <a:t>KEY WORDS: </a:t>
            </a:r>
            <a:r>
              <a:rPr lang="en-US" sz="1400" dirty="0"/>
              <a:t>Find the open goal, switch it</a:t>
            </a:r>
            <a:br>
              <a:rPr lang="en-US" sz="1400" dirty="0"/>
            </a:br>
            <a:endParaRPr lang="en-US" sz="1400" dirty="0"/>
          </a:p>
          <a:p>
            <a:r>
              <a:rPr lang="en-US" sz="1400" b="1" dirty="0"/>
              <a:t>GUIDED QUESTIONS: </a:t>
            </a:r>
            <a:r>
              <a:rPr lang="en-US" sz="1400" dirty="0"/>
              <a:t>What can you do if no one is near you? Where can you play the ball if the </a:t>
            </a:r>
            <a:endParaRPr lang="en-US" sz="1050" dirty="0"/>
          </a:p>
          <a:p>
            <a:r>
              <a:rPr lang="en-US" sz="1400" dirty="0"/>
              <a:t>goal in front of you is too crowded? How can you aim the ball to the goal? </a:t>
            </a:r>
            <a:endParaRPr lang="en-US" sz="1050" dirty="0"/>
          </a:p>
          <a:p>
            <a:endParaRPr lang="en-US" sz="1400" b="1" dirty="0"/>
          </a:p>
          <a:p>
            <a:r>
              <a:rPr lang="en-US" sz="1400" b="1" dirty="0"/>
              <a:t>ANSWERS: </a:t>
            </a:r>
            <a:r>
              <a:rPr lang="en-US" sz="1400" dirty="0"/>
              <a:t>Dribble the ball toward the closest goal &amp; score. If the goal in front of you is too crowded, switch the ball with a big kick to the other goal. Turn your body to the goal, point the toe of your non- kicking foot to the goal &amp; strike through the center of the ball. </a:t>
            </a:r>
            <a:endParaRPr lang="en-US" sz="1050" dirty="0"/>
          </a:p>
          <a:p>
            <a:endParaRPr lang="en-US" sz="1400" b="1" dirty="0"/>
          </a:p>
          <a:p>
            <a:r>
              <a:rPr lang="en-US" sz="1400" b="1" dirty="0"/>
              <a:t>Note: </a:t>
            </a:r>
            <a:r>
              <a:rPr lang="en-US" sz="1400" dirty="0"/>
              <a:t>You may only need to use 1 of the fields for 8 players. If more players are in attendance, use the second field and divide the players so 2 games are played simultaneously. If you have less players, make 3 teams. Play 2 games and rest for 1. </a:t>
            </a:r>
            <a:endParaRPr lang="en-US" sz="1050" dirty="0"/>
          </a:p>
          <a:p>
            <a:endParaRPr lang="en-US" sz="1050" dirty="0"/>
          </a:p>
        </p:txBody>
      </p:sp>
      <p:pic>
        <p:nvPicPr>
          <p:cNvPr id="6" name="Picture 5">
            <a:extLst>
              <a:ext uri="{FF2B5EF4-FFF2-40B4-BE49-F238E27FC236}">
                <a16:creationId xmlns:a16="http://schemas.microsoft.com/office/drawing/2014/main" id="{8D991A0C-6795-107E-711E-66DEBE04360B}"/>
              </a:ext>
            </a:extLst>
          </p:cNvPr>
          <p:cNvPicPr>
            <a:picLocks noChangeAspect="1"/>
          </p:cNvPicPr>
          <p:nvPr/>
        </p:nvPicPr>
        <p:blipFill>
          <a:blip r:embed="rId2"/>
          <a:stretch>
            <a:fillRect/>
          </a:stretch>
        </p:blipFill>
        <p:spPr>
          <a:xfrm>
            <a:off x="7144539" y="1148329"/>
            <a:ext cx="4558854" cy="4933950"/>
          </a:xfrm>
          <a:prstGeom prst="rect">
            <a:avLst/>
          </a:prstGeom>
        </p:spPr>
      </p:pic>
      <p:pic>
        <p:nvPicPr>
          <p:cNvPr id="2049" name="Picture 1" descr="page1image1058281616">
            <a:extLst>
              <a:ext uri="{FF2B5EF4-FFF2-40B4-BE49-F238E27FC236}">
                <a16:creationId xmlns:a16="http://schemas.microsoft.com/office/drawing/2014/main" id="{829D105F-8C6C-8870-C076-B0A2C8E9B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870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age1image1058281616">
            <a:extLst>
              <a:ext uri="{FF2B5EF4-FFF2-40B4-BE49-F238E27FC236}">
                <a16:creationId xmlns:a16="http://schemas.microsoft.com/office/drawing/2014/main" id="{F47090E3-2262-9557-84AF-72CE18503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870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page1image1058281616">
            <a:extLst>
              <a:ext uri="{FF2B5EF4-FFF2-40B4-BE49-F238E27FC236}">
                <a16:creationId xmlns:a16="http://schemas.microsoft.com/office/drawing/2014/main" id="{2678C384-9EC0-111A-292F-9A9F7791A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8702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ge1image1058281616">
            <a:extLst>
              <a:ext uri="{FF2B5EF4-FFF2-40B4-BE49-F238E27FC236}">
                <a16:creationId xmlns:a16="http://schemas.microsoft.com/office/drawing/2014/main" id="{07FC05D4-860D-57D6-6953-5F5D316F8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8702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page1image1058281616">
            <a:extLst>
              <a:ext uri="{FF2B5EF4-FFF2-40B4-BE49-F238E27FC236}">
                <a16:creationId xmlns:a16="http://schemas.microsoft.com/office/drawing/2014/main" id="{7234FAEC-FB84-0C7D-F93D-B5BF6C2F5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0" cy="287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106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288697" y="962147"/>
            <a:ext cx="6218555" cy="5409173"/>
          </a:xfrm>
          <a:prstGeom prst="rect">
            <a:avLst/>
          </a:prstGeom>
        </p:spPr>
        <p:txBody>
          <a:bodyPr vert="horz" wrap="square" lIns="0" tIns="144780" rIns="0" bIns="0" rtlCol="0">
            <a:spAutoFit/>
          </a:bodyPr>
          <a:lstStyle/>
          <a:p>
            <a:r>
              <a:rPr lang="en-US" sz="1200" b="1" dirty="0">
                <a:solidFill>
                  <a:srgbClr val="FFC000"/>
                </a:solidFill>
              </a:rPr>
              <a:t>OBJECTIVE: </a:t>
            </a:r>
            <a:r>
              <a:rPr lang="en-US" sz="1200" dirty="0"/>
              <a:t>To pass or dribble past an opponent in order to create scoring chances </a:t>
            </a:r>
          </a:p>
          <a:p>
            <a:endParaRPr lang="en-US" sz="1200" b="1" dirty="0">
              <a:solidFill>
                <a:srgbClr val="FFC000"/>
              </a:solidFill>
            </a:endParaRPr>
          </a:p>
          <a:p>
            <a:r>
              <a:rPr lang="en-US" sz="1200" b="1" dirty="0">
                <a:solidFill>
                  <a:srgbClr val="FFC000"/>
                </a:solidFill>
              </a:rPr>
              <a:t>PLAYER ACTIONS: </a:t>
            </a:r>
            <a:r>
              <a:rPr lang="en-US" sz="1200" dirty="0"/>
              <a:t>Pass or dribble forward, Create passing options </a:t>
            </a:r>
            <a:endParaRPr lang="en-US" sz="1050" dirty="0"/>
          </a:p>
          <a:p>
            <a:endParaRPr lang="en-US" sz="1200" b="1" dirty="0">
              <a:solidFill>
                <a:srgbClr val="FFC000"/>
              </a:solidFill>
            </a:endParaRPr>
          </a:p>
          <a:p>
            <a:r>
              <a:rPr lang="en-US" sz="1200" b="1" dirty="0">
                <a:solidFill>
                  <a:srgbClr val="FFC000"/>
                </a:solidFill>
              </a:rPr>
              <a:t>ORGANIZATION: </a:t>
            </a:r>
            <a:r>
              <a:rPr lang="en-US" sz="1200" dirty="0"/>
              <a:t>Divide your (25W x 35L) game field into two 15W x 25L fields with a small goal in each corner; 4 goals. The coach starts at midfield with all the soccer balls. Divide the group into 2 teams; 1 team on the coach’s right &amp; the other on the left. Each team will have 2 goals to defend &amp; 2 to score in. Prior to playing a ball onto the field, the coach will announce which team gets 2 players &amp; which has 1. Once the ball is playing onto the field, both teams try to win the ball &amp; score in either of the opponent’s goals. </a:t>
            </a:r>
          </a:p>
          <a:p>
            <a:endParaRPr lang="en-US" sz="1200" b="1" dirty="0">
              <a:solidFill>
                <a:srgbClr val="FFC000"/>
              </a:solidFill>
            </a:endParaRPr>
          </a:p>
          <a:p>
            <a:r>
              <a:rPr lang="en-US" sz="1200" b="1" dirty="0">
                <a:solidFill>
                  <a:srgbClr val="FFC000"/>
                </a:solidFill>
              </a:rPr>
              <a:t>Rules: </a:t>
            </a:r>
            <a:r>
              <a:rPr lang="en-US" sz="1200" dirty="0"/>
              <a:t>Play starts as soon as a ball is played onto the field. Game is over when it is scored or leaves the field. Once the game is over, all players leave the playing area &amp; the coach plays another ball onto the field for the next players to play. </a:t>
            </a:r>
            <a:endParaRPr lang="en-US" sz="1050" dirty="0"/>
          </a:p>
          <a:p>
            <a:endParaRPr lang="en-US" sz="1200" b="1" dirty="0">
              <a:solidFill>
                <a:srgbClr val="FFC000"/>
              </a:solidFill>
            </a:endParaRPr>
          </a:p>
          <a:p>
            <a:r>
              <a:rPr lang="en-US" sz="1200" b="1" dirty="0">
                <a:solidFill>
                  <a:srgbClr val="FFC000"/>
                </a:solidFill>
              </a:rPr>
              <a:t>KEY WORDS: </a:t>
            </a:r>
            <a:r>
              <a:rPr lang="en-US" sz="1200" dirty="0"/>
              <a:t>Find the open goal, switch it</a:t>
            </a:r>
            <a:br>
              <a:rPr lang="en-US" sz="1200" dirty="0"/>
            </a:br>
            <a:endParaRPr lang="en-US" sz="1200" dirty="0"/>
          </a:p>
          <a:p>
            <a:r>
              <a:rPr lang="en-US" sz="1200" b="1" dirty="0">
                <a:solidFill>
                  <a:srgbClr val="FFC000"/>
                </a:solidFill>
              </a:rPr>
              <a:t>GUIDED QUESTIONS: </a:t>
            </a:r>
            <a:r>
              <a:rPr lang="en-US" sz="1200" dirty="0"/>
              <a:t>If your teammate has the ball, where can you go to help? Where can you play the ball if </a:t>
            </a:r>
            <a:endParaRPr lang="en-US" sz="1050" dirty="0"/>
          </a:p>
          <a:p>
            <a:r>
              <a:rPr lang="en-US" sz="1200" dirty="0"/>
              <a:t>the goal in front of you is too crowded? How can you aim the ball to the goal? </a:t>
            </a:r>
            <a:endParaRPr lang="en-US" sz="1050" dirty="0"/>
          </a:p>
          <a:p>
            <a:endParaRPr lang="en-US" sz="1200" b="1" dirty="0">
              <a:solidFill>
                <a:srgbClr val="FFC000"/>
              </a:solidFill>
            </a:endParaRPr>
          </a:p>
          <a:p>
            <a:r>
              <a:rPr lang="en-US" sz="1200" b="1" dirty="0">
                <a:solidFill>
                  <a:srgbClr val="FFC000"/>
                </a:solidFill>
              </a:rPr>
              <a:t>ANSWERS: </a:t>
            </a:r>
            <a:r>
              <a:rPr lang="en-US" sz="1200" dirty="0"/>
              <a:t>Move across the field to the other goal. If the goal in front of you is too crowded, switch the ball with a big kick to the </a:t>
            </a:r>
          </a:p>
          <a:p>
            <a:r>
              <a:rPr lang="en-US" sz="1200" dirty="0"/>
              <a:t>other goal. Turn your body to the goal, point the toe of your non-kicking foot to the goal &amp; strike through the center of the ball. </a:t>
            </a:r>
            <a:endParaRPr lang="en-US" sz="1050" dirty="0"/>
          </a:p>
          <a:p>
            <a:endParaRPr lang="en-US" sz="1200" b="1" dirty="0">
              <a:solidFill>
                <a:srgbClr val="FFC000"/>
              </a:solidFill>
            </a:endParaRPr>
          </a:p>
          <a:p>
            <a:r>
              <a:rPr lang="en-US" sz="1200" b="1" dirty="0">
                <a:solidFill>
                  <a:srgbClr val="FFC000"/>
                </a:solidFill>
              </a:rPr>
              <a:t>Note: </a:t>
            </a:r>
            <a:r>
              <a:rPr lang="en-US" sz="1200" dirty="0"/>
              <a:t>Use multiple fields is needed. If games are not ending quickly, add a time limit to how long the teams have to score. </a:t>
            </a:r>
            <a:endParaRPr lang="en-US" sz="1050" dirty="0"/>
          </a:p>
        </p:txBody>
      </p:sp>
      <p:pic>
        <p:nvPicPr>
          <p:cNvPr id="6" name="Picture 5">
            <a:extLst>
              <a:ext uri="{FF2B5EF4-FFF2-40B4-BE49-F238E27FC236}">
                <a16:creationId xmlns:a16="http://schemas.microsoft.com/office/drawing/2014/main" id="{9240A16C-13A6-4565-D397-64F83D5B1D5E}"/>
              </a:ext>
            </a:extLst>
          </p:cNvPr>
          <p:cNvPicPr>
            <a:picLocks noChangeAspect="1"/>
          </p:cNvPicPr>
          <p:nvPr/>
        </p:nvPicPr>
        <p:blipFill>
          <a:blip r:embed="rId2"/>
          <a:stretch>
            <a:fillRect/>
          </a:stretch>
        </p:blipFill>
        <p:spPr>
          <a:xfrm>
            <a:off x="6801039" y="1110859"/>
            <a:ext cx="5188045" cy="5111750"/>
          </a:xfrm>
          <a:prstGeom prst="rect">
            <a:avLst/>
          </a:prstGeom>
        </p:spPr>
      </p:pic>
    </p:spTree>
    <p:extLst>
      <p:ext uri="{BB962C8B-B14F-4D97-AF65-F5344CB8AC3E}">
        <p14:creationId xmlns:p14="http://schemas.microsoft.com/office/powerpoint/2010/main" val="177646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800450"/>
            <a:ext cx="5883910" cy="5447645"/>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To pass or dribble past an opponent in order to create scoring chances </a:t>
            </a:r>
          </a:p>
          <a:p>
            <a:endParaRPr lang="en-US" sz="1300" b="1" dirty="0">
              <a:solidFill>
                <a:srgbClr val="00B0F0"/>
              </a:solidFill>
            </a:endParaRPr>
          </a:p>
          <a:p>
            <a:r>
              <a:rPr lang="en-US" sz="1300" b="1" dirty="0">
                <a:solidFill>
                  <a:srgbClr val="00B0F0"/>
                </a:solidFill>
              </a:rPr>
              <a:t>PLAYER ACTIONS: </a:t>
            </a:r>
            <a:r>
              <a:rPr lang="en-US" sz="1300" dirty="0"/>
              <a:t>Pass or dribble forward, Create passing options </a:t>
            </a:r>
          </a:p>
          <a:p>
            <a:endParaRPr lang="en-US" sz="1300" b="1" dirty="0">
              <a:solidFill>
                <a:srgbClr val="00B0F0"/>
              </a:solidFill>
            </a:endParaRPr>
          </a:p>
          <a:p>
            <a:r>
              <a:rPr lang="en-US" sz="1300" b="1" dirty="0">
                <a:solidFill>
                  <a:srgbClr val="00B0F0"/>
                </a:solidFill>
              </a:rPr>
              <a:t>ORGANIZATION: </a:t>
            </a:r>
            <a:r>
              <a:rPr lang="en-US" sz="1300" dirty="0"/>
              <a:t>Divide your (25W x 35L) game field into two 15W x 25L fields with a small goal in each corner; 4 goals. Play a 3v3 game. Rotate subs into the game as needed &amp;, at a minimum, every 2 minutes. Both teams will defend the 2 goals on one 1⁄2 of the field &amp; attack the 2 goals in the opponent’s 1⁄2. Place several soccer balls around the field for quicker restarts. </a:t>
            </a:r>
          </a:p>
          <a:p>
            <a:endParaRPr lang="en-US" sz="1300" b="1" dirty="0">
              <a:solidFill>
                <a:srgbClr val="00B0F0"/>
              </a:solidFill>
            </a:endParaRPr>
          </a:p>
          <a:p>
            <a:r>
              <a:rPr lang="en-US" sz="1300" b="1" dirty="0">
                <a:solidFill>
                  <a:srgbClr val="00B0F0"/>
                </a:solidFill>
              </a:rPr>
              <a:t>Rules: </a:t>
            </a:r>
            <a:r>
              <a:rPr lang="en-US" sz="1300" dirty="0"/>
              <a:t>Coach keeps track of time. If the ball leaves the field, the team who didn’t kick it out or score can retrieve any ball around the field &amp; play continues. </a:t>
            </a:r>
          </a:p>
          <a:p>
            <a:endParaRPr lang="en-US" sz="1300" b="1" dirty="0">
              <a:solidFill>
                <a:srgbClr val="00B0F0"/>
              </a:solidFill>
            </a:endParaRPr>
          </a:p>
          <a:p>
            <a:r>
              <a:rPr lang="en-US" sz="1300" b="1" dirty="0">
                <a:solidFill>
                  <a:srgbClr val="00B0F0"/>
                </a:solidFill>
              </a:rPr>
              <a:t>KEY WORDS: </a:t>
            </a:r>
            <a:r>
              <a:rPr lang="en-US" sz="1300" dirty="0"/>
              <a:t>Find the open goal, switch it </a:t>
            </a:r>
          </a:p>
          <a:p>
            <a:endParaRPr lang="en-US" sz="1300" b="1" dirty="0">
              <a:solidFill>
                <a:srgbClr val="00B0F0"/>
              </a:solidFill>
            </a:endParaRPr>
          </a:p>
          <a:p>
            <a:r>
              <a:rPr lang="en-US" sz="1300" b="1" dirty="0">
                <a:solidFill>
                  <a:srgbClr val="00B0F0"/>
                </a:solidFill>
              </a:rPr>
              <a:t>GUIDED QUESTIONS: </a:t>
            </a:r>
            <a:r>
              <a:rPr lang="en-US" sz="1300" dirty="0"/>
              <a:t>After you have played a ball into your teammate, where do you go next? Where can you play the ball if the goal in front of you is too crowded? How can you aim the ball to the goal? </a:t>
            </a:r>
          </a:p>
          <a:p>
            <a:endParaRPr lang="en-US" sz="1300" b="1" dirty="0">
              <a:solidFill>
                <a:srgbClr val="00B0F0"/>
              </a:solidFill>
            </a:endParaRPr>
          </a:p>
          <a:p>
            <a:r>
              <a:rPr lang="en-US" sz="1300" b="1" dirty="0">
                <a:solidFill>
                  <a:srgbClr val="00B0F0"/>
                </a:solidFill>
              </a:rPr>
              <a:t>ANSWERS: </a:t>
            </a:r>
            <a:r>
              <a:rPr lang="en-US" sz="1300" dirty="0"/>
              <a:t>Stay close to help your teammate or move across the field to the other goal. If the goal in front of you is too crowded, switch the ball with a big kick to the other goal. Turn your body to the goal, point the toe of your non-kicking foot to the goal &amp; strike through the center of the ball. </a:t>
            </a:r>
          </a:p>
          <a:p>
            <a:endParaRPr lang="en-US" sz="1300" b="1" dirty="0">
              <a:solidFill>
                <a:srgbClr val="00B0F0"/>
              </a:solidFill>
            </a:endParaRPr>
          </a:p>
          <a:p>
            <a:r>
              <a:rPr lang="en-US" sz="1300" b="1" dirty="0">
                <a:solidFill>
                  <a:srgbClr val="00B0F0"/>
                </a:solidFill>
              </a:rPr>
              <a:t>Note: </a:t>
            </a:r>
            <a:r>
              <a:rPr lang="en-US" sz="1300" dirty="0"/>
              <a:t>You may only need to use 1 of the fields for 8 players. If more players are in attendance, use the second field and divide the players so 2 games are played simultaneously. If you have less players, play with smaller teams or uneven teams. </a:t>
            </a:r>
            <a:endParaRPr lang="en-US" sz="1300" dirty="0">
              <a:effectLst/>
            </a:endParaRPr>
          </a:p>
        </p:txBody>
      </p:sp>
      <p:pic>
        <p:nvPicPr>
          <p:cNvPr id="6" name="Picture 5">
            <a:extLst>
              <a:ext uri="{FF2B5EF4-FFF2-40B4-BE49-F238E27FC236}">
                <a16:creationId xmlns:a16="http://schemas.microsoft.com/office/drawing/2014/main" id="{2D78D76E-587F-A084-7025-EFD9F94B6E74}"/>
              </a:ext>
            </a:extLst>
          </p:cNvPr>
          <p:cNvPicPr>
            <a:picLocks noChangeAspect="1"/>
          </p:cNvPicPr>
          <p:nvPr/>
        </p:nvPicPr>
        <p:blipFill>
          <a:blip r:embed="rId2"/>
          <a:stretch>
            <a:fillRect/>
          </a:stretch>
        </p:blipFill>
        <p:spPr>
          <a:xfrm>
            <a:off x="6651999" y="908304"/>
            <a:ext cx="5286642" cy="5454650"/>
          </a:xfrm>
          <a:prstGeom prst="rect">
            <a:avLst/>
          </a:prstGeom>
        </p:spPr>
      </p:pic>
    </p:spTree>
    <p:extLst>
      <p:ext uri="{BB962C8B-B14F-4D97-AF65-F5344CB8AC3E}">
        <p14:creationId xmlns:p14="http://schemas.microsoft.com/office/powerpoint/2010/main" val="2782941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1330006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Three</a:t>
            </a:r>
          </a:p>
        </p:txBody>
      </p:sp>
    </p:spTree>
    <p:extLst>
      <p:ext uri="{BB962C8B-B14F-4D97-AF65-F5344CB8AC3E}">
        <p14:creationId xmlns:p14="http://schemas.microsoft.com/office/powerpoint/2010/main" val="1713994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C202E9C0-21AC-42F8-6E2F-3D44F8FE847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270078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48996" y="681601"/>
            <a:ext cx="6617970" cy="6014467"/>
          </a:xfrm>
          <a:prstGeom prst="rect">
            <a:avLst/>
          </a:prstGeom>
        </p:spPr>
        <p:txBody>
          <a:bodyPr vert="horz" wrap="square" lIns="0" tIns="12700" rIns="0" bIns="0" rtlCol="0">
            <a:spAutoFit/>
          </a:bodyPr>
          <a:lstStyle/>
          <a:p>
            <a:r>
              <a:rPr lang="en-US" sz="1300" b="1" dirty="0"/>
              <a:t>OBJECTIVE: </a:t>
            </a:r>
            <a:r>
              <a:rPr lang="en-US" sz="1300" dirty="0"/>
              <a:t>To move the ball forward past the bandits and score </a:t>
            </a:r>
          </a:p>
          <a:p>
            <a:endParaRPr lang="en-US" sz="1300" b="1" dirty="0"/>
          </a:p>
          <a:p>
            <a:r>
              <a:rPr lang="en-US" sz="1300" b="1" dirty="0"/>
              <a:t>PLAYER ACTIONS: </a:t>
            </a:r>
            <a:r>
              <a:rPr lang="en-US" sz="1300" dirty="0"/>
              <a:t>Shoot, Pass or dribble forward </a:t>
            </a:r>
          </a:p>
          <a:p>
            <a:endParaRPr lang="en-US" sz="1300" b="1" dirty="0"/>
          </a:p>
          <a:p>
            <a:r>
              <a:rPr lang="en-US" sz="1300" b="1" dirty="0"/>
              <a:t>ORGANIZATION: </a:t>
            </a:r>
            <a:r>
              <a:rPr lang="en-US" sz="1300" dirty="0"/>
              <a:t>In a 25Wx35L grid, a 5-yard zone in the middle (the dog pound) &amp; a goal on each end line, play the game. Coaches start in the pound as dog catchers. Dog catchers do not use a soccer ball &amp; must stay in the pound. Each player has a partner &amp; 1 ball to share. Players (Bulldogs) start at 1 end line. Bulldogs try to sneak through the dog pound without waking the catchers. If they get through the pound without losing their ball and score in the goal, their team gets 100 points. Once they have scored, they go back through the pound to score in the goal at the opposite end. </a:t>
            </a:r>
          </a:p>
          <a:p>
            <a:endParaRPr lang="en-US" sz="1300" b="1" dirty="0"/>
          </a:p>
          <a:p>
            <a:r>
              <a:rPr lang="en-US" sz="1300" b="1" dirty="0"/>
              <a:t>Rules: </a:t>
            </a:r>
            <a:r>
              <a:rPr lang="en-US" sz="1300" dirty="0"/>
              <a:t>When the coach yells, “Who Let The Dogs Out?” the game begins. If a dog catcher steals your ball, you &amp; your partner lose all your points &amp; must start scoring over again. If you miss the goal, no points. You must shoot toward the opposite goal before you can return and score again. How many points can you score in 90 seconds? </a:t>
            </a:r>
          </a:p>
          <a:p>
            <a:endParaRPr lang="en-US" sz="1300" b="1" dirty="0"/>
          </a:p>
          <a:p>
            <a:r>
              <a:rPr lang="en-US" sz="1300" b="1" dirty="0"/>
              <a:t>KEY WORDS: </a:t>
            </a:r>
            <a:r>
              <a:rPr lang="en-US" sz="1300" dirty="0"/>
              <a:t>Play quickly through the pound, move forward without the ball </a:t>
            </a:r>
          </a:p>
          <a:p>
            <a:endParaRPr lang="en-US" sz="1300" b="1" dirty="0"/>
          </a:p>
          <a:p>
            <a:r>
              <a:rPr lang="en-US" sz="1300" b="1" dirty="0"/>
              <a:t>GUIDED QUESTIONS: </a:t>
            </a:r>
            <a:r>
              <a:rPr lang="en-US" sz="1300" dirty="0"/>
              <a:t>How can you get through the dog pound the fastest? Where should your partner without the ball move to help you get through the pound? If your teammate is close to you, what part of your foot should you use to pass him/her the ball? </a:t>
            </a:r>
          </a:p>
          <a:p>
            <a:endParaRPr lang="en-US" sz="1300" b="1" dirty="0"/>
          </a:p>
          <a:p>
            <a:r>
              <a:rPr lang="en-US" sz="1300" b="1" dirty="0"/>
              <a:t>ANSWERS: </a:t>
            </a:r>
            <a:r>
              <a:rPr lang="en-US" sz="1300" dirty="0"/>
              <a:t>You can dribble through if you have space or kick it through to your partner. Your partner should find an opening on the other side of the pound for you to pass the soccer ball to him/her. Use the inside of your foot by turning your toe up &amp; to the side with the heel down then swing your foot through the middle of the ball. </a:t>
            </a:r>
          </a:p>
          <a:p>
            <a:endParaRPr lang="en-US" sz="1300" b="1" dirty="0"/>
          </a:p>
          <a:p>
            <a:r>
              <a:rPr lang="en-US" sz="1300" b="1" dirty="0"/>
              <a:t>Note: </a:t>
            </a:r>
            <a:r>
              <a:rPr lang="en-US" sz="1300" dirty="0"/>
              <a:t>Players can start as dog catchers also but will be in the pound with their partner. After a few rounds, if the dog catcher steals a ball, the dog catcher and bulldog can switch roles. </a:t>
            </a:r>
          </a:p>
        </p:txBody>
      </p:sp>
      <p:pic>
        <p:nvPicPr>
          <p:cNvPr id="4" name="Picture 3">
            <a:extLst>
              <a:ext uri="{FF2B5EF4-FFF2-40B4-BE49-F238E27FC236}">
                <a16:creationId xmlns:a16="http://schemas.microsoft.com/office/drawing/2014/main" id="{E74DFBC5-F839-8F58-C247-40DEF9B4355F}"/>
              </a:ext>
            </a:extLst>
          </p:cNvPr>
          <p:cNvPicPr>
            <a:picLocks noChangeAspect="1"/>
          </p:cNvPicPr>
          <p:nvPr/>
        </p:nvPicPr>
        <p:blipFill>
          <a:blip r:embed="rId2"/>
          <a:stretch>
            <a:fillRect/>
          </a:stretch>
        </p:blipFill>
        <p:spPr>
          <a:xfrm>
            <a:off x="7113038" y="990600"/>
            <a:ext cx="4932890" cy="5099050"/>
          </a:xfrm>
          <a:prstGeom prst="rect">
            <a:avLst/>
          </a:prstGeom>
        </p:spPr>
      </p:pic>
    </p:spTree>
    <p:extLst>
      <p:ext uri="{BB962C8B-B14F-4D97-AF65-F5344CB8AC3E}">
        <p14:creationId xmlns:p14="http://schemas.microsoft.com/office/powerpoint/2010/main" val="240902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379569" y="762280"/>
            <a:ext cx="6218555" cy="6147837"/>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To move the ball forward past the bandits and score </a:t>
            </a:r>
          </a:p>
          <a:p>
            <a:endParaRPr lang="en-US" sz="1300" b="1" dirty="0">
              <a:solidFill>
                <a:srgbClr val="FFC000"/>
              </a:solidFill>
            </a:endParaRPr>
          </a:p>
          <a:p>
            <a:r>
              <a:rPr lang="en-US" sz="1300" b="1" dirty="0">
                <a:solidFill>
                  <a:srgbClr val="FFC000"/>
                </a:solidFill>
              </a:rPr>
              <a:t>PLAYER ACTIONS: </a:t>
            </a:r>
            <a:r>
              <a:rPr lang="en-US" sz="1300" dirty="0"/>
              <a:t>Shoot, Pass or dribble forward </a:t>
            </a:r>
          </a:p>
          <a:p>
            <a:endParaRPr lang="en-US" sz="1300" b="1" dirty="0">
              <a:solidFill>
                <a:srgbClr val="FFC000"/>
              </a:solidFill>
            </a:endParaRPr>
          </a:p>
          <a:p>
            <a:r>
              <a:rPr lang="en-US" sz="1300" b="1" dirty="0">
                <a:solidFill>
                  <a:srgbClr val="FFC000"/>
                </a:solidFill>
              </a:rPr>
              <a:t>ORGANIZATION: </a:t>
            </a:r>
            <a:r>
              <a:rPr lang="en-US" sz="1300" dirty="0"/>
              <a:t>In a 25Wx35L grid, a 5-yard zone in the middle (the dog pound) &amp; a goal on each end line, play the game. Each player has a partner &amp; 1 ball to share. Players (Bulldogs) start at 1 end line. Bulldogs try to play as fast as the can through the dog pound. Once they get through the pound, they can score in the goal. Their team gets 100 points for each goal scored. Once they have scored, they go back through the pound to score in the goal at the opposite end. </a:t>
            </a:r>
          </a:p>
          <a:p>
            <a:endParaRPr lang="en-US" sz="1300" b="1" dirty="0">
              <a:solidFill>
                <a:srgbClr val="FFC000"/>
              </a:solidFill>
            </a:endParaRPr>
          </a:p>
          <a:p>
            <a:r>
              <a:rPr lang="en-US" sz="1300" b="1" dirty="0">
                <a:solidFill>
                  <a:srgbClr val="FFC000"/>
                </a:solidFill>
              </a:rPr>
              <a:t>Rules: </a:t>
            </a:r>
            <a:r>
              <a:rPr lang="en-US" sz="1300" dirty="0"/>
              <a:t>When the coach yells, “Who Let The Dogs Out?” the game begins. If your ball is kicked over the sideline, you &amp; your partner lose all your points &amp; must start scoring over again. If you miss the goal, no points. You must shoot toward the opposite goal before you can return and score again. How many points can you score in 90 seconds? </a:t>
            </a:r>
          </a:p>
          <a:p>
            <a:endParaRPr lang="en-US" sz="1300" b="1" dirty="0">
              <a:solidFill>
                <a:srgbClr val="FFC000"/>
              </a:solidFill>
            </a:endParaRPr>
          </a:p>
          <a:p>
            <a:r>
              <a:rPr lang="en-US" sz="1300" b="1" dirty="0">
                <a:solidFill>
                  <a:srgbClr val="FFC000"/>
                </a:solidFill>
              </a:rPr>
              <a:t>KEY WORDS: </a:t>
            </a:r>
            <a:r>
              <a:rPr lang="en-US" sz="1300" dirty="0"/>
              <a:t>Play quickly through the pound, move forward without the ball</a:t>
            </a:r>
            <a:br>
              <a:rPr lang="en-US" sz="1300" dirty="0"/>
            </a:br>
            <a:endParaRPr lang="en-US" sz="1300" dirty="0"/>
          </a:p>
          <a:p>
            <a:r>
              <a:rPr lang="en-US" sz="1300" b="1" dirty="0">
                <a:solidFill>
                  <a:srgbClr val="FFC000"/>
                </a:solidFill>
              </a:rPr>
              <a:t>GUIDED QUESTIONS: </a:t>
            </a:r>
            <a:r>
              <a:rPr lang="en-US" sz="1300" dirty="0"/>
              <a:t>What is the fastest way to get the ball to the goal? Where should your go after you kick the ball to </a:t>
            </a:r>
          </a:p>
          <a:p>
            <a:r>
              <a:rPr lang="en-US" sz="1300" dirty="0"/>
              <a:t>your partner? If your teammate is close to you, what part of your foot should you use to pass him/her the ball? </a:t>
            </a:r>
          </a:p>
          <a:p>
            <a:endParaRPr lang="en-US" sz="1300" b="1" dirty="0">
              <a:solidFill>
                <a:srgbClr val="FFC000"/>
              </a:solidFill>
            </a:endParaRPr>
          </a:p>
          <a:p>
            <a:r>
              <a:rPr lang="en-US" sz="1300" b="1" dirty="0">
                <a:solidFill>
                  <a:srgbClr val="FFC000"/>
                </a:solidFill>
              </a:rPr>
              <a:t>ANSWERS: </a:t>
            </a:r>
            <a:r>
              <a:rPr lang="en-US" sz="1300" dirty="0"/>
              <a:t>A big kick to your partner toward the other goal moves the ball fastest. You should move closer to the goal you are trying to score in and help your partner. Use the inside of your foot by turning your toe up &amp; to the side with the heel down then swing your foot through the middle of the ball. </a:t>
            </a:r>
          </a:p>
          <a:p>
            <a:endParaRPr lang="en-US" sz="1300" b="1" dirty="0">
              <a:solidFill>
                <a:srgbClr val="FFC000"/>
              </a:solidFill>
            </a:endParaRPr>
          </a:p>
          <a:p>
            <a:r>
              <a:rPr lang="en-US" sz="1300" b="1" dirty="0">
                <a:solidFill>
                  <a:srgbClr val="FFC000"/>
                </a:solidFill>
              </a:rPr>
              <a:t>Note: </a:t>
            </a:r>
            <a:r>
              <a:rPr lang="en-US" sz="1300" dirty="0"/>
              <a:t>Coaches can step into the dog pound to act as obstacles for players to pass or dribble around. </a:t>
            </a:r>
          </a:p>
        </p:txBody>
      </p:sp>
      <p:pic>
        <p:nvPicPr>
          <p:cNvPr id="1025" name="Picture 1" descr="page1image940045136">
            <a:extLst>
              <a:ext uri="{FF2B5EF4-FFF2-40B4-BE49-F238E27FC236}">
                <a16:creationId xmlns:a16="http://schemas.microsoft.com/office/drawing/2014/main" id="{0F517933-EB24-7E02-0AD3-D73B02188B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940045136">
            <a:extLst>
              <a:ext uri="{FF2B5EF4-FFF2-40B4-BE49-F238E27FC236}">
                <a16:creationId xmlns:a16="http://schemas.microsoft.com/office/drawing/2014/main" id="{479DAA59-6B14-0960-975F-B6FDB221C1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940045136">
            <a:extLst>
              <a:ext uri="{FF2B5EF4-FFF2-40B4-BE49-F238E27FC236}">
                <a16:creationId xmlns:a16="http://schemas.microsoft.com/office/drawing/2014/main" id="{50938765-943D-AA36-DF00-699358384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2641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3DCF75D-F793-4910-AA13-D3935A76F4B4}"/>
              </a:ext>
            </a:extLst>
          </p:cNvPr>
          <p:cNvPicPr>
            <a:picLocks noChangeAspect="1"/>
          </p:cNvPicPr>
          <p:nvPr/>
        </p:nvPicPr>
        <p:blipFill>
          <a:blip r:embed="rId3"/>
          <a:stretch>
            <a:fillRect/>
          </a:stretch>
        </p:blipFill>
        <p:spPr>
          <a:xfrm>
            <a:off x="6857999" y="1219200"/>
            <a:ext cx="5164667" cy="4648200"/>
          </a:xfrm>
          <a:prstGeom prst="rect">
            <a:avLst/>
          </a:prstGeom>
        </p:spPr>
      </p:pic>
    </p:spTree>
    <p:extLst>
      <p:ext uri="{BB962C8B-B14F-4D97-AF65-F5344CB8AC3E}">
        <p14:creationId xmlns:p14="http://schemas.microsoft.com/office/powerpoint/2010/main" val="362220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2300" y="2035492"/>
            <a:ext cx="11193780" cy="3387090"/>
          </a:xfrm>
          <a:prstGeom prst="rect">
            <a:avLst/>
          </a:prstGeom>
        </p:spPr>
        <p:txBody>
          <a:bodyPr vert="horz" wrap="square" lIns="0" tIns="10795" rIns="0" bIns="0" rtlCol="0">
            <a:spAutoFit/>
          </a:bodyPr>
          <a:lstStyle/>
          <a:p>
            <a:pPr marL="12700" marR="5080" algn="ctr">
              <a:lnSpc>
                <a:spcPct val="100299"/>
              </a:lnSpc>
              <a:spcBef>
                <a:spcPts val="85"/>
              </a:spcBef>
            </a:pPr>
            <a:r>
              <a:rPr sz="4400" b="1" i="1" spc="-430" dirty="0">
                <a:solidFill>
                  <a:schemeClr val="tx1"/>
                </a:solidFill>
                <a:latin typeface="Verdana"/>
                <a:cs typeface="Verdana"/>
              </a:rPr>
              <a:t>At</a:t>
            </a:r>
            <a:r>
              <a:rPr sz="4400" b="1" i="1" spc="-270" dirty="0">
                <a:solidFill>
                  <a:schemeClr val="tx1"/>
                </a:solidFill>
                <a:latin typeface="Verdana"/>
                <a:cs typeface="Verdana"/>
              </a:rPr>
              <a:t> </a:t>
            </a:r>
            <a:r>
              <a:rPr sz="4400" b="1" i="1" spc="-434" dirty="0">
                <a:solidFill>
                  <a:schemeClr val="tx1"/>
                </a:solidFill>
                <a:latin typeface="Verdana"/>
                <a:cs typeface="Verdana"/>
              </a:rPr>
              <a:t>the</a:t>
            </a:r>
            <a:r>
              <a:rPr sz="4400" b="1" i="1" spc="-285" dirty="0">
                <a:solidFill>
                  <a:schemeClr val="tx1"/>
                </a:solidFill>
                <a:latin typeface="Verdana"/>
                <a:cs typeface="Verdana"/>
              </a:rPr>
              <a:t> </a:t>
            </a:r>
            <a:r>
              <a:rPr sz="4400" b="1" i="1" spc="-500" dirty="0">
                <a:solidFill>
                  <a:schemeClr val="tx1"/>
                </a:solidFill>
                <a:latin typeface="Verdana"/>
                <a:cs typeface="Verdana"/>
              </a:rPr>
              <a:t>grassroots</a:t>
            </a:r>
            <a:r>
              <a:rPr sz="4400" b="1" i="1" spc="-280" dirty="0">
                <a:solidFill>
                  <a:schemeClr val="tx1"/>
                </a:solidFill>
                <a:latin typeface="Verdana"/>
                <a:cs typeface="Verdana"/>
              </a:rPr>
              <a:t> </a:t>
            </a:r>
            <a:r>
              <a:rPr sz="4400" b="1" i="1" spc="-320" dirty="0">
                <a:solidFill>
                  <a:schemeClr val="tx1"/>
                </a:solidFill>
                <a:latin typeface="Verdana"/>
                <a:cs typeface="Verdana"/>
              </a:rPr>
              <a:t>level,</a:t>
            </a:r>
            <a:r>
              <a:rPr sz="4400" b="1" i="1" spc="-285" dirty="0">
                <a:solidFill>
                  <a:schemeClr val="tx1"/>
                </a:solidFill>
                <a:latin typeface="Verdana"/>
                <a:cs typeface="Verdana"/>
              </a:rPr>
              <a:t> </a:t>
            </a:r>
            <a:r>
              <a:rPr sz="4400" b="1" i="1" spc="-350" dirty="0">
                <a:solidFill>
                  <a:schemeClr val="tx1"/>
                </a:solidFill>
                <a:latin typeface="Verdana"/>
                <a:cs typeface="Verdana"/>
              </a:rPr>
              <a:t>children</a:t>
            </a:r>
            <a:r>
              <a:rPr sz="4400" b="1" i="1" spc="-285" dirty="0">
                <a:solidFill>
                  <a:schemeClr val="tx1"/>
                </a:solidFill>
                <a:latin typeface="Verdana"/>
                <a:cs typeface="Verdana"/>
              </a:rPr>
              <a:t> </a:t>
            </a:r>
            <a:r>
              <a:rPr sz="4400" b="1" i="1" spc="-385" dirty="0">
                <a:solidFill>
                  <a:schemeClr val="tx1"/>
                </a:solidFill>
                <a:latin typeface="Verdana"/>
                <a:cs typeface="Verdana"/>
              </a:rPr>
              <a:t>learn</a:t>
            </a:r>
            <a:r>
              <a:rPr sz="4400" b="1" i="1" spc="-285" dirty="0">
                <a:solidFill>
                  <a:schemeClr val="tx1"/>
                </a:solidFill>
                <a:latin typeface="Verdana"/>
                <a:cs typeface="Verdana"/>
              </a:rPr>
              <a:t> </a:t>
            </a:r>
            <a:r>
              <a:rPr sz="4400" b="1" i="1" spc="-245" dirty="0">
                <a:solidFill>
                  <a:schemeClr val="tx1"/>
                </a:solidFill>
                <a:latin typeface="Verdana"/>
                <a:cs typeface="Verdana"/>
              </a:rPr>
              <a:t>and </a:t>
            </a:r>
            <a:r>
              <a:rPr sz="4400" b="1" i="1" spc="-1490" dirty="0">
                <a:solidFill>
                  <a:schemeClr val="tx1"/>
                </a:solidFill>
                <a:latin typeface="Verdana"/>
                <a:cs typeface="Verdana"/>
              </a:rPr>
              <a:t> </a:t>
            </a:r>
            <a:r>
              <a:rPr sz="4400" b="1" i="1" spc="-229" dirty="0">
                <a:solidFill>
                  <a:schemeClr val="tx1"/>
                </a:solidFill>
                <a:latin typeface="Verdana"/>
                <a:cs typeface="Verdana"/>
              </a:rPr>
              <a:t>develo</a:t>
            </a:r>
            <a:r>
              <a:rPr sz="4400" b="1" i="1" spc="-275" dirty="0">
                <a:solidFill>
                  <a:schemeClr val="tx1"/>
                </a:solidFill>
                <a:latin typeface="Verdana"/>
                <a:cs typeface="Verdana"/>
              </a:rPr>
              <a:t>p</a:t>
            </a:r>
            <a:r>
              <a:rPr sz="4400" b="1" i="1" spc="-290" dirty="0">
                <a:solidFill>
                  <a:schemeClr val="tx1"/>
                </a:solidFill>
                <a:latin typeface="Verdana"/>
                <a:cs typeface="Verdana"/>
              </a:rPr>
              <a:t> </a:t>
            </a:r>
            <a:r>
              <a:rPr sz="4400" b="1" i="1" spc="-695" dirty="0">
                <a:solidFill>
                  <a:schemeClr val="tx1"/>
                </a:solidFill>
                <a:latin typeface="Verdana"/>
                <a:cs typeface="Verdana"/>
              </a:rPr>
              <a:t>t</a:t>
            </a:r>
            <a:r>
              <a:rPr sz="4400" b="1" i="1" spc="-200" dirty="0">
                <a:solidFill>
                  <a:schemeClr val="tx1"/>
                </a:solidFill>
                <a:latin typeface="Verdana"/>
                <a:cs typeface="Verdana"/>
              </a:rPr>
              <a:t>o</a:t>
            </a:r>
            <a:r>
              <a:rPr sz="4400" b="1" i="1" spc="-290" dirty="0">
                <a:solidFill>
                  <a:schemeClr val="tx1"/>
                </a:solidFill>
                <a:latin typeface="Verdana"/>
                <a:cs typeface="Verdana"/>
              </a:rPr>
              <a:t> </a:t>
            </a:r>
            <a:r>
              <a:rPr sz="4400" b="1" i="1" spc="-520" dirty="0">
                <a:solidFill>
                  <a:schemeClr val="tx1"/>
                </a:solidFill>
                <a:latin typeface="Verdana"/>
                <a:cs typeface="Verdana"/>
              </a:rPr>
              <a:t>thei</a:t>
            </a:r>
            <a:r>
              <a:rPr sz="4400" b="1" i="1" spc="-470" dirty="0">
                <a:solidFill>
                  <a:schemeClr val="tx1"/>
                </a:solidFill>
                <a:latin typeface="Verdana"/>
                <a:cs typeface="Verdana"/>
              </a:rPr>
              <a:t>r</a:t>
            </a:r>
            <a:r>
              <a:rPr sz="4400" b="1" i="1" spc="-275" dirty="0">
                <a:solidFill>
                  <a:schemeClr val="tx1"/>
                </a:solidFill>
                <a:latin typeface="Verdana"/>
                <a:cs typeface="Verdana"/>
              </a:rPr>
              <a:t> </a:t>
            </a:r>
            <a:r>
              <a:rPr sz="4400" b="1" i="1" spc="-635" dirty="0">
                <a:solidFill>
                  <a:schemeClr val="tx1"/>
                </a:solidFill>
                <a:latin typeface="Verdana"/>
                <a:cs typeface="Verdana"/>
              </a:rPr>
              <a:t>f</a:t>
            </a:r>
            <a:r>
              <a:rPr sz="4400" b="1" i="1" spc="-535" dirty="0">
                <a:solidFill>
                  <a:schemeClr val="tx1"/>
                </a:solidFill>
                <a:latin typeface="Verdana"/>
                <a:cs typeface="Verdana"/>
              </a:rPr>
              <a:t>ul</a:t>
            </a:r>
            <a:r>
              <a:rPr sz="4400" b="1" i="1" spc="-345" dirty="0">
                <a:solidFill>
                  <a:schemeClr val="tx1"/>
                </a:solidFill>
                <a:latin typeface="Verdana"/>
                <a:cs typeface="Verdana"/>
              </a:rPr>
              <a:t>l</a:t>
            </a:r>
            <a:r>
              <a:rPr sz="4400" b="1" i="1" spc="-290" dirty="0">
                <a:solidFill>
                  <a:schemeClr val="tx1"/>
                </a:solidFill>
                <a:latin typeface="Verdana"/>
                <a:cs typeface="Verdana"/>
              </a:rPr>
              <a:t> </a:t>
            </a:r>
            <a:r>
              <a:rPr sz="4400" b="1" i="1" spc="-400" dirty="0">
                <a:solidFill>
                  <a:schemeClr val="tx1"/>
                </a:solidFill>
                <a:latin typeface="Verdana"/>
                <a:cs typeface="Verdana"/>
              </a:rPr>
              <a:t>potent</a:t>
            </a:r>
            <a:r>
              <a:rPr sz="4400" b="1" i="1" spc="-355" dirty="0">
                <a:solidFill>
                  <a:schemeClr val="tx1"/>
                </a:solidFill>
                <a:latin typeface="Verdana"/>
                <a:cs typeface="Verdana"/>
              </a:rPr>
              <a:t>ia</a:t>
            </a:r>
            <a:r>
              <a:rPr sz="4400" b="1" i="1" spc="-240" dirty="0">
                <a:solidFill>
                  <a:schemeClr val="tx1"/>
                </a:solidFill>
                <a:latin typeface="Verdana"/>
                <a:cs typeface="Verdana"/>
              </a:rPr>
              <a:t>l</a:t>
            </a:r>
            <a:r>
              <a:rPr sz="4400" b="1" i="1" spc="-285" dirty="0">
                <a:solidFill>
                  <a:schemeClr val="tx1"/>
                </a:solidFill>
                <a:latin typeface="Verdana"/>
                <a:cs typeface="Verdana"/>
              </a:rPr>
              <a:t> </a:t>
            </a:r>
            <a:r>
              <a:rPr sz="4400" b="1" i="1" spc="-434" dirty="0">
                <a:solidFill>
                  <a:schemeClr val="tx1"/>
                </a:solidFill>
                <a:latin typeface="Verdana"/>
                <a:cs typeface="Verdana"/>
              </a:rPr>
              <a:t>through  </a:t>
            </a:r>
            <a:r>
              <a:rPr sz="4400" b="1" i="1" spc="-215" dirty="0">
                <a:solidFill>
                  <a:schemeClr val="tx1"/>
                </a:solidFill>
                <a:latin typeface="Verdana"/>
                <a:cs typeface="Verdana"/>
              </a:rPr>
              <a:t>game</a:t>
            </a:r>
            <a:r>
              <a:rPr sz="4400" b="1" i="1" spc="-420" dirty="0">
                <a:solidFill>
                  <a:schemeClr val="tx1"/>
                </a:solidFill>
                <a:latin typeface="Verdana"/>
                <a:cs typeface="Verdana"/>
              </a:rPr>
              <a:t>-</a:t>
            </a:r>
            <a:r>
              <a:rPr sz="4400" b="1" i="1" spc="-305" dirty="0">
                <a:solidFill>
                  <a:schemeClr val="tx1"/>
                </a:solidFill>
                <a:latin typeface="Verdana"/>
                <a:cs typeface="Verdana"/>
              </a:rPr>
              <a:t>l</a:t>
            </a:r>
            <a:r>
              <a:rPr sz="4400" b="1" i="1" spc="-300" dirty="0">
                <a:solidFill>
                  <a:schemeClr val="tx1"/>
                </a:solidFill>
                <a:latin typeface="Verdana"/>
                <a:cs typeface="Verdana"/>
              </a:rPr>
              <a:t>ik</a:t>
            </a:r>
            <a:r>
              <a:rPr sz="4400" b="1" i="1" spc="-380" dirty="0">
                <a:solidFill>
                  <a:schemeClr val="tx1"/>
                </a:solidFill>
                <a:latin typeface="Verdana"/>
                <a:cs typeface="Verdana"/>
              </a:rPr>
              <a:t>e</a:t>
            </a:r>
            <a:r>
              <a:rPr sz="4400" b="1" i="1" spc="-280" dirty="0">
                <a:solidFill>
                  <a:schemeClr val="tx1"/>
                </a:solidFill>
                <a:latin typeface="Verdana"/>
                <a:cs typeface="Verdana"/>
              </a:rPr>
              <a:t> </a:t>
            </a:r>
            <a:r>
              <a:rPr sz="4400" b="1" i="1" spc="-120" dirty="0">
                <a:solidFill>
                  <a:schemeClr val="tx1"/>
                </a:solidFill>
                <a:latin typeface="Verdana"/>
                <a:cs typeface="Verdana"/>
              </a:rPr>
              <a:t>e</a:t>
            </a:r>
            <a:r>
              <a:rPr sz="4400" b="1" i="1" spc="-325" dirty="0">
                <a:solidFill>
                  <a:schemeClr val="tx1"/>
                </a:solidFill>
                <a:latin typeface="Verdana"/>
                <a:cs typeface="Verdana"/>
              </a:rPr>
              <a:t>xperience</a:t>
            </a:r>
            <a:r>
              <a:rPr sz="4400" b="1" i="1" spc="-310" dirty="0">
                <a:solidFill>
                  <a:schemeClr val="tx1"/>
                </a:solidFill>
                <a:latin typeface="Verdana"/>
                <a:cs typeface="Verdana"/>
              </a:rPr>
              <a:t>s</a:t>
            </a:r>
            <a:r>
              <a:rPr sz="4400" b="1" i="1" spc="-280" dirty="0">
                <a:solidFill>
                  <a:schemeClr val="tx1"/>
                </a:solidFill>
                <a:latin typeface="Verdana"/>
                <a:cs typeface="Verdana"/>
              </a:rPr>
              <a:t> </a:t>
            </a:r>
            <a:r>
              <a:rPr sz="4400" b="1" i="1" spc="-320" dirty="0">
                <a:solidFill>
                  <a:schemeClr val="tx1"/>
                </a:solidFill>
                <a:latin typeface="Verdana"/>
                <a:cs typeface="Verdana"/>
              </a:rPr>
              <a:t>i</a:t>
            </a:r>
            <a:r>
              <a:rPr sz="4400" b="1" i="1" spc="-640" dirty="0">
                <a:solidFill>
                  <a:schemeClr val="tx1"/>
                </a:solidFill>
                <a:latin typeface="Verdana"/>
                <a:cs typeface="Verdana"/>
              </a:rPr>
              <a:t>n</a:t>
            </a:r>
            <a:r>
              <a:rPr sz="4400" b="1" i="1" spc="-280" dirty="0">
                <a:solidFill>
                  <a:schemeClr val="tx1"/>
                </a:solidFill>
                <a:latin typeface="Verdana"/>
                <a:cs typeface="Verdana"/>
              </a:rPr>
              <a:t> </a:t>
            </a:r>
            <a:r>
              <a:rPr sz="4400" b="1" i="1" spc="-270" dirty="0">
                <a:solidFill>
                  <a:schemeClr val="tx1"/>
                </a:solidFill>
                <a:latin typeface="Verdana"/>
                <a:cs typeface="Verdana"/>
              </a:rPr>
              <a:t>a</a:t>
            </a:r>
            <a:r>
              <a:rPr sz="4400" b="1" i="1" spc="-275" dirty="0">
                <a:solidFill>
                  <a:schemeClr val="tx1"/>
                </a:solidFill>
                <a:latin typeface="Verdana"/>
                <a:cs typeface="Verdana"/>
              </a:rPr>
              <a:t>n</a:t>
            </a:r>
            <a:r>
              <a:rPr sz="4400" b="1" i="1" spc="-285" dirty="0">
                <a:solidFill>
                  <a:schemeClr val="tx1"/>
                </a:solidFill>
                <a:latin typeface="Verdana"/>
                <a:cs typeface="Verdana"/>
              </a:rPr>
              <a:t> </a:t>
            </a:r>
            <a:r>
              <a:rPr sz="4400" b="1" i="1" spc="-120" dirty="0">
                <a:solidFill>
                  <a:schemeClr val="tx1"/>
                </a:solidFill>
                <a:latin typeface="Verdana"/>
                <a:cs typeface="Verdana"/>
              </a:rPr>
              <a:t>e</a:t>
            </a:r>
            <a:r>
              <a:rPr sz="4400" b="1" i="1" spc="-285" dirty="0">
                <a:solidFill>
                  <a:schemeClr val="tx1"/>
                </a:solidFill>
                <a:latin typeface="Verdana"/>
                <a:cs typeface="Verdana"/>
              </a:rPr>
              <a:t>njoyable  </a:t>
            </a:r>
            <a:r>
              <a:rPr sz="4400" b="1" i="1" spc="-434" dirty="0">
                <a:solidFill>
                  <a:schemeClr val="tx1"/>
                </a:solidFill>
                <a:latin typeface="Verdana"/>
                <a:cs typeface="Verdana"/>
              </a:rPr>
              <a:t>environment</a:t>
            </a:r>
            <a:r>
              <a:rPr sz="4400" b="1" i="1" spc="-280" dirty="0">
                <a:solidFill>
                  <a:schemeClr val="tx1"/>
                </a:solidFill>
                <a:latin typeface="Verdana"/>
                <a:cs typeface="Verdana"/>
              </a:rPr>
              <a:t> </a:t>
            </a:r>
            <a:r>
              <a:rPr sz="4400" b="1" i="1" spc="-480" dirty="0">
                <a:solidFill>
                  <a:schemeClr val="tx1"/>
                </a:solidFill>
                <a:latin typeface="Verdana"/>
                <a:cs typeface="Verdana"/>
              </a:rPr>
              <a:t>that</a:t>
            </a:r>
            <a:r>
              <a:rPr sz="4400" b="1" i="1" spc="-275" dirty="0">
                <a:solidFill>
                  <a:schemeClr val="tx1"/>
                </a:solidFill>
                <a:latin typeface="Verdana"/>
                <a:cs typeface="Verdana"/>
              </a:rPr>
              <a:t> </a:t>
            </a:r>
            <a:r>
              <a:rPr sz="4400" b="1" i="1" spc="-490" dirty="0">
                <a:solidFill>
                  <a:schemeClr val="tx1"/>
                </a:solidFill>
                <a:latin typeface="Verdana"/>
                <a:cs typeface="Verdana"/>
              </a:rPr>
              <a:t>supports</a:t>
            </a:r>
            <a:r>
              <a:rPr sz="4400" b="1" i="1" spc="-280" dirty="0">
                <a:solidFill>
                  <a:schemeClr val="tx1"/>
                </a:solidFill>
                <a:latin typeface="Verdana"/>
                <a:cs typeface="Verdana"/>
              </a:rPr>
              <a:t> </a:t>
            </a:r>
            <a:r>
              <a:rPr sz="4400" b="1" i="1" spc="-365" dirty="0">
                <a:solidFill>
                  <a:schemeClr val="tx1"/>
                </a:solidFill>
                <a:latin typeface="Verdana"/>
                <a:cs typeface="Verdana"/>
              </a:rPr>
              <a:t>individual </a:t>
            </a:r>
            <a:r>
              <a:rPr sz="4400" b="1" i="1" spc="-360" dirty="0">
                <a:solidFill>
                  <a:schemeClr val="tx1"/>
                </a:solidFill>
                <a:latin typeface="Verdana"/>
                <a:cs typeface="Verdana"/>
              </a:rPr>
              <a:t> </a:t>
            </a:r>
            <a:r>
              <a:rPr sz="4400" b="1" i="1" spc="-505" dirty="0">
                <a:solidFill>
                  <a:schemeClr val="tx1"/>
                </a:solidFill>
                <a:latin typeface="Verdana"/>
                <a:cs typeface="Verdana"/>
              </a:rPr>
              <a:t>growth.</a:t>
            </a:r>
            <a:endParaRPr sz="4400" dirty="0">
              <a:solidFill>
                <a:schemeClr val="tx1"/>
              </a:solidFill>
              <a:latin typeface="Verdana"/>
              <a:cs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800449"/>
            <a:ext cx="5883910" cy="5586145"/>
          </a:xfrm>
          <a:prstGeom prst="rect">
            <a:avLst/>
          </a:prstGeom>
        </p:spPr>
        <p:txBody>
          <a:bodyPr vert="horz" wrap="square" lIns="0" tIns="45720" rIns="0" bIns="0" rtlCol="0">
            <a:spAutoFit/>
          </a:bodyPr>
          <a:lstStyle/>
          <a:p>
            <a:r>
              <a:rPr lang="en-US" sz="1200" b="1" dirty="0">
                <a:solidFill>
                  <a:srgbClr val="00B0F0"/>
                </a:solidFill>
              </a:rPr>
              <a:t>OBJECTIVE: </a:t>
            </a:r>
            <a:r>
              <a:rPr lang="en-US" sz="1200" dirty="0"/>
              <a:t>To move the ball forward past the bandits and score </a:t>
            </a:r>
          </a:p>
          <a:p>
            <a:endParaRPr lang="en-US" sz="1200" b="1" dirty="0">
              <a:solidFill>
                <a:srgbClr val="00B0F0"/>
              </a:solidFill>
            </a:endParaRPr>
          </a:p>
          <a:p>
            <a:r>
              <a:rPr lang="en-US" sz="1200" b="1" dirty="0">
                <a:solidFill>
                  <a:srgbClr val="00B0F0"/>
                </a:solidFill>
              </a:rPr>
              <a:t>PLAYER ACTIONS: </a:t>
            </a:r>
            <a:r>
              <a:rPr lang="en-US" sz="1200" dirty="0"/>
              <a:t>Shoot, Pass or dribble forward </a:t>
            </a:r>
          </a:p>
          <a:p>
            <a:endParaRPr lang="en-US" sz="1200" b="1" dirty="0">
              <a:solidFill>
                <a:srgbClr val="00B0F0"/>
              </a:solidFill>
            </a:endParaRPr>
          </a:p>
          <a:p>
            <a:r>
              <a:rPr lang="en-US" sz="1200" b="1" dirty="0">
                <a:solidFill>
                  <a:srgbClr val="00B0F0"/>
                </a:solidFill>
              </a:rPr>
              <a:t>ORGANIZATION: </a:t>
            </a:r>
            <a:r>
              <a:rPr lang="en-US" sz="1200" dirty="0"/>
              <a:t>In a 25Wx35L grid &amp; a goal on each end line, play the game. Coaches or players can start as dog catchers. Dog catchers do not use a soccer ball &amp; can move anywhere on the field. Each player has a partner &amp; 1 ball to share. Players (Bulldogs) start at 1 end line. Bulldogs try to play past the dog catchers. If they get past the dog catchers without losing their ball and score in the goal, their team gets 100 points. Once they have scored, they go back across the field to score in the goal at the opposite end.</a:t>
            </a:r>
          </a:p>
          <a:p>
            <a:endParaRPr lang="en-US" sz="1200" dirty="0"/>
          </a:p>
          <a:p>
            <a:r>
              <a:rPr lang="en-US" sz="1200" dirty="0"/>
              <a:t> </a:t>
            </a:r>
            <a:r>
              <a:rPr lang="en-US" sz="1200" b="1" dirty="0">
                <a:solidFill>
                  <a:srgbClr val="00B0F0"/>
                </a:solidFill>
              </a:rPr>
              <a:t>Rules: </a:t>
            </a:r>
            <a:r>
              <a:rPr lang="en-US" sz="1200" dirty="0"/>
              <a:t>When the coach yells, “Who Let The Dogs Out?” the game begins. If a dog catcher steals your ball, you &amp; your partner lose all your points &amp; must start scoring over again. If you miss the goal, no points. You must shoot toward the opposite goal before you can return and score again. How many points can you score in 90 seconds? </a:t>
            </a:r>
          </a:p>
          <a:p>
            <a:endParaRPr lang="en-US" sz="1200" b="1" dirty="0">
              <a:solidFill>
                <a:srgbClr val="00B0F0"/>
              </a:solidFill>
            </a:endParaRPr>
          </a:p>
          <a:p>
            <a:r>
              <a:rPr lang="en-US" sz="1200" b="1" dirty="0">
                <a:solidFill>
                  <a:srgbClr val="00B0F0"/>
                </a:solidFill>
              </a:rPr>
              <a:t>KEY WORDS: </a:t>
            </a:r>
            <a:r>
              <a:rPr lang="en-US" sz="1200" dirty="0"/>
              <a:t>laces, move forward without the ball </a:t>
            </a:r>
          </a:p>
          <a:p>
            <a:endParaRPr lang="en-US" sz="1200" b="1" dirty="0">
              <a:solidFill>
                <a:srgbClr val="00B0F0"/>
              </a:solidFill>
            </a:endParaRPr>
          </a:p>
          <a:p>
            <a:r>
              <a:rPr lang="en-US" sz="1200" b="1" dirty="0">
                <a:solidFill>
                  <a:srgbClr val="00B0F0"/>
                </a:solidFill>
              </a:rPr>
              <a:t>GUIDED QUESTIONS: </a:t>
            </a:r>
            <a:r>
              <a:rPr lang="en-US" sz="1200" dirty="0"/>
              <a:t>Which part of your foot should you use to shoot or make a big kick? Where should your partner without the ball move to help you get through the pound? If your teammate is close to you, what part of your foot should you use to pass him/her the ball? </a:t>
            </a:r>
          </a:p>
          <a:p>
            <a:endParaRPr lang="en-US" sz="1200" b="1" dirty="0">
              <a:solidFill>
                <a:srgbClr val="00B0F0"/>
              </a:solidFill>
            </a:endParaRPr>
          </a:p>
          <a:p>
            <a:r>
              <a:rPr lang="en-US" sz="1200" b="1" dirty="0">
                <a:solidFill>
                  <a:srgbClr val="00B0F0"/>
                </a:solidFill>
              </a:rPr>
              <a:t>ANSWERS: </a:t>
            </a:r>
            <a:r>
              <a:rPr lang="en-US" sz="1200" dirty="0"/>
              <a:t>Use your laces by pointing your toe down so your laces are facing your soccer ball: it helps to make a fist with </a:t>
            </a:r>
          </a:p>
          <a:p>
            <a:r>
              <a:rPr lang="en-US" sz="1200" dirty="0"/>
              <a:t>your toes. Your partner should find an opening on the other side of the pound for you to pass the soccer ball to him/her. Use the inside of your foot by turning your toe up &amp; to the side with the heel down then swing your foot through the middle of the ball. </a:t>
            </a:r>
          </a:p>
          <a:p>
            <a:endParaRPr lang="en-US" sz="1200" b="1" dirty="0">
              <a:solidFill>
                <a:srgbClr val="00B0F0"/>
              </a:solidFill>
            </a:endParaRPr>
          </a:p>
          <a:p>
            <a:r>
              <a:rPr lang="en-US" sz="1200" b="1" dirty="0">
                <a:solidFill>
                  <a:srgbClr val="00B0F0"/>
                </a:solidFill>
              </a:rPr>
              <a:t>Note: </a:t>
            </a:r>
            <a:r>
              <a:rPr lang="en-US" sz="1200" dirty="0"/>
              <a:t>After a few rounds, if the dog catcher steals a ball, the dog catcher and bulldog can switch roles. </a:t>
            </a:r>
            <a:endParaRPr lang="en-US" sz="1200" dirty="0">
              <a:effectLst/>
            </a:endParaRPr>
          </a:p>
        </p:txBody>
      </p:sp>
      <p:pic>
        <p:nvPicPr>
          <p:cNvPr id="3" name="Picture 2">
            <a:extLst>
              <a:ext uri="{FF2B5EF4-FFF2-40B4-BE49-F238E27FC236}">
                <a16:creationId xmlns:a16="http://schemas.microsoft.com/office/drawing/2014/main" id="{8D90CC6A-90D5-216E-5523-06C040562EED}"/>
              </a:ext>
            </a:extLst>
          </p:cNvPr>
          <p:cNvPicPr>
            <a:picLocks noChangeAspect="1"/>
          </p:cNvPicPr>
          <p:nvPr/>
        </p:nvPicPr>
        <p:blipFill>
          <a:blip r:embed="rId2"/>
          <a:stretch>
            <a:fillRect/>
          </a:stretch>
        </p:blipFill>
        <p:spPr>
          <a:xfrm>
            <a:off x="6642098" y="670236"/>
            <a:ext cx="5361239" cy="5846572"/>
          </a:xfrm>
          <a:prstGeom prst="rect">
            <a:avLst/>
          </a:prstGeom>
        </p:spPr>
      </p:pic>
    </p:spTree>
    <p:extLst>
      <p:ext uri="{BB962C8B-B14F-4D97-AF65-F5344CB8AC3E}">
        <p14:creationId xmlns:p14="http://schemas.microsoft.com/office/powerpoint/2010/main" val="119830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3460399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Four</a:t>
            </a:r>
          </a:p>
        </p:txBody>
      </p:sp>
    </p:spTree>
    <p:extLst>
      <p:ext uri="{BB962C8B-B14F-4D97-AF65-F5344CB8AC3E}">
        <p14:creationId xmlns:p14="http://schemas.microsoft.com/office/powerpoint/2010/main" val="3618623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258CD6B3-87BC-88D8-CED2-1C2ED72FB48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19924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48996" y="681601"/>
            <a:ext cx="6617970" cy="5814412"/>
          </a:xfrm>
          <a:prstGeom prst="rect">
            <a:avLst/>
          </a:prstGeom>
        </p:spPr>
        <p:txBody>
          <a:bodyPr vert="horz" wrap="square" lIns="0" tIns="12700" rIns="0" bIns="0" rtlCol="0">
            <a:spAutoFit/>
          </a:bodyPr>
          <a:lstStyle/>
          <a:p>
            <a:r>
              <a:rPr lang="en-US" sz="1300" b="1" dirty="0"/>
              <a:t>OBJECTIVE: </a:t>
            </a:r>
            <a:r>
              <a:rPr lang="en-US" sz="1300" dirty="0"/>
              <a:t>To pass or dribble past an opponent in order to score </a:t>
            </a:r>
          </a:p>
          <a:p>
            <a:endParaRPr lang="en-US" sz="1300" b="1" dirty="0"/>
          </a:p>
          <a:p>
            <a:r>
              <a:rPr lang="en-US" sz="1300" b="1" dirty="0"/>
              <a:t>PLAYER ACTIONS: </a:t>
            </a:r>
            <a:r>
              <a:rPr lang="en-US" sz="1300" dirty="0"/>
              <a:t>Pass or dribble forward </a:t>
            </a:r>
          </a:p>
          <a:p>
            <a:endParaRPr lang="en-US" sz="1300" b="1" dirty="0"/>
          </a:p>
          <a:p>
            <a:r>
              <a:rPr lang="en-US" sz="1300" b="1" dirty="0"/>
              <a:t>ORGANIZATION: </a:t>
            </a:r>
            <a:r>
              <a:rPr lang="en-US" sz="1300" dirty="0"/>
              <a:t>Divide your (25W x 35L) game field into two 15W x 25L fields with a 5-yard end zone on each end. One team starts with soccer balls behind one end zone &amp; the other team starts behind the opposite end zone. On the coach’s command, 2 players with a soccer ball each enter the field and try to score in the opponent’s end zone. The team without soccer balls send 2 players onto the field to stop the attack &amp; steal the ball to score in the dribbler’s end zone. </a:t>
            </a:r>
          </a:p>
          <a:p>
            <a:endParaRPr lang="en-US" sz="1300" b="1" dirty="0"/>
          </a:p>
          <a:p>
            <a:r>
              <a:rPr lang="en-US" sz="1300" b="1" dirty="0"/>
              <a:t>Rules: </a:t>
            </a:r>
            <a:r>
              <a:rPr lang="en-US" sz="1300" dirty="0"/>
              <a:t>both teams try to score in the opponent’s end zone by dribbling into the space. Defenders can only steal the ball outside of the end zone. Once 1 ball is scored or knocked out of play, the players can help their teammate to score the ball still in play. After 1 minute, the round is over. Players exit the field, and the next players begin. All goals are worth 10 points. </a:t>
            </a:r>
          </a:p>
          <a:p>
            <a:endParaRPr lang="en-US" sz="1300" b="1" dirty="0"/>
          </a:p>
          <a:p>
            <a:r>
              <a:rPr lang="en-US" sz="1300" b="1" dirty="0"/>
              <a:t>KEY WORDS: </a:t>
            </a:r>
            <a:r>
              <a:rPr lang="en-US" sz="1300" dirty="0"/>
              <a:t>Find the opening, fake the defender</a:t>
            </a:r>
            <a:br>
              <a:rPr lang="en-US" sz="1300" dirty="0"/>
            </a:br>
            <a:endParaRPr lang="en-US" sz="1300" dirty="0"/>
          </a:p>
          <a:p>
            <a:r>
              <a:rPr lang="en-US" sz="1300" b="1" dirty="0"/>
              <a:t>GUIDED QUESTIONS: </a:t>
            </a:r>
            <a:r>
              <a:rPr lang="en-US" sz="1300" dirty="0"/>
              <a:t>What can you do if there is an opening all the way to the end zone? How can you use </a:t>
            </a:r>
          </a:p>
          <a:p>
            <a:r>
              <a:rPr lang="en-US" sz="1300" dirty="0"/>
              <a:t>your teammate to fake the defender? If you see an opening to the endzone, how can you dribble the fastest? </a:t>
            </a:r>
          </a:p>
          <a:p>
            <a:endParaRPr lang="en-US" sz="1300" b="1" dirty="0"/>
          </a:p>
          <a:p>
            <a:r>
              <a:rPr lang="en-US" sz="1300" b="1" dirty="0"/>
              <a:t>ANSWERS: </a:t>
            </a:r>
            <a:r>
              <a:rPr lang="en-US" sz="1300" dirty="0"/>
              <a:t>Dribble the ball toward the end zone to score. Swing your leg toward the ball without hitting it so the defender thinks you are passing to your teammate. Then dribble to the end zone. By pointing your toe down &amp; making a fist with it. Then push the ball in front of you with your laces &amp; run onto the ball. </a:t>
            </a:r>
          </a:p>
          <a:p>
            <a:endParaRPr lang="en-US" sz="1300" b="1" dirty="0"/>
          </a:p>
          <a:p>
            <a:r>
              <a:rPr lang="en-US" sz="1300" b="1" dirty="0"/>
              <a:t>Note: </a:t>
            </a:r>
            <a:r>
              <a:rPr lang="en-US" sz="1300" dirty="0"/>
              <a:t>Encourage the attacker in the 1v1 at the beginning then, if it occurs, encourage the decisions of the attacking team of 2. Switch ends after 5 rounds. </a:t>
            </a:r>
          </a:p>
        </p:txBody>
      </p:sp>
      <p:pic>
        <p:nvPicPr>
          <p:cNvPr id="6" name="Picture 5">
            <a:extLst>
              <a:ext uri="{FF2B5EF4-FFF2-40B4-BE49-F238E27FC236}">
                <a16:creationId xmlns:a16="http://schemas.microsoft.com/office/drawing/2014/main" id="{3144AB82-9133-749C-395A-B46046F44B83}"/>
              </a:ext>
            </a:extLst>
          </p:cNvPr>
          <p:cNvPicPr>
            <a:picLocks noChangeAspect="1"/>
          </p:cNvPicPr>
          <p:nvPr/>
        </p:nvPicPr>
        <p:blipFill>
          <a:blip r:embed="rId2"/>
          <a:stretch>
            <a:fillRect/>
          </a:stretch>
        </p:blipFill>
        <p:spPr>
          <a:xfrm>
            <a:off x="7315962" y="681601"/>
            <a:ext cx="4831002" cy="5556250"/>
          </a:xfrm>
          <a:prstGeom prst="rect">
            <a:avLst/>
          </a:prstGeom>
        </p:spPr>
      </p:pic>
    </p:spTree>
    <p:extLst>
      <p:ext uri="{BB962C8B-B14F-4D97-AF65-F5344CB8AC3E}">
        <p14:creationId xmlns:p14="http://schemas.microsoft.com/office/powerpoint/2010/main" val="1047572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288697" y="608726"/>
            <a:ext cx="6218555" cy="6147837"/>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To pass or dribble past an opponent in order to score </a:t>
            </a:r>
          </a:p>
          <a:p>
            <a:endParaRPr lang="en-US" sz="1300" b="1" dirty="0">
              <a:solidFill>
                <a:srgbClr val="FFC000"/>
              </a:solidFill>
            </a:endParaRPr>
          </a:p>
          <a:p>
            <a:r>
              <a:rPr lang="en-US" sz="1300" b="1" dirty="0">
                <a:solidFill>
                  <a:srgbClr val="FFC000"/>
                </a:solidFill>
              </a:rPr>
              <a:t>PLAYER ACTIONS: </a:t>
            </a:r>
            <a:r>
              <a:rPr lang="en-US" sz="1300" dirty="0"/>
              <a:t>Pass or dribble forward </a:t>
            </a:r>
          </a:p>
          <a:p>
            <a:endParaRPr lang="en-US" sz="1300" b="1" dirty="0">
              <a:solidFill>
                <a:srgbClr val="FFC000"/>
              </a:solidFill>
            </a:endParaRPr>
          </a:p>
          <a:p>
            <a:r>
              <a:rPr lang="en-US" sz="1300" b="1" dirty="0">
                <a:solidFill>
                  <a:srgbClr val="FFC000"/>
                </a:solidFill>
              </a:rPr>
              <a:t>ORGANIZATION: </a:t>
            </a:r>
            <a:r>
              <a:rPr lang="en-US" sz="1300" dirty="0"/>
              <a:t>Divide your (25W x 35L) game field into two 15W x 25L fields with a 5-yard end zone on each end. One team starts with soccer balls behind one end zone &amp; the other team starts behind the opposite end zone. On the coach’s command, 2 players with 1 soccer ball enter the field and try to score in the opponent’s end zone. The team without soccer balls send 1 player onto the field to stop the attack &amp; steal the ball to score in the opponent’s end zone. </a:t>
            </a:r>
          </a:p>
          <a:p>
            <a:endParaRPr lang="en-US" sz="1300" b="1" dirty="0">
              <a:solidFill>
                <a:srgbClr val="FFC000"/>
              </a:solidFill>
            </a:endParaRPr>
          </a:p>
          <a:p>
            <a:r>
              <a:rPr lang="en-US" sz="1300" b="1" dirty="0">
                <a:solidFill>
                  <a:srgbClr val="FFC000"/>
                </a:solidFill>
              </a:rPr>
              <a:t>Rules: </a:t>
            </a:r>
            <a:r>
              <a:rPr lang="en-US" sz="1300" dirty="0"/>
              <a:t>both teams try to score in the opponent’s end zone by dribbling into the space. Defenders can only steal the ball outside of the end zone. Once the ball is scored or knocked out of play, the round is over. If neither team scores in 1 minute, the round is also over. Players exit the field and the next players begin. All goals are worth 10 points. </a:t>
            </a:r>
          </a:p>
          <a:p>
            <a:endParaRPr lang="en-US" sz="1300" b="1" dirty="0">
              <a:solidFill>
                <a:srgbClr val="FFC000"/>
              </a:solidFill>
            </a:endParaRPr>
          </a:p>
          <a:p>
            <a:r>
              <a:rPr lang="en-US" sz="1300" b="1" dirty="0">
                <a:solidFill>
                  <a:srgbClr val="FFC000"/>
                </a:solidFill>
              </a:rPr>
              <a:t>KEY WORDS: </a:t>
            </a:r>
            <a:r>
              <a:rPr lang="en-US" sz="1300" dirty="0"/>
              <a:t>Find the opening, fake the defender</a:t>
            </a:r>
            <a:br>
              <a:rPr lang="en-US" sz="1300" dirty="0"/>
            </a:br>
            <a:endParaRPr lang="en-US" sz="1300" dirty="0"/>
          </a:p>
          <a:p>
            <a:r>
              <a:rPr lang="en-US" sz="1300" b="1" dirty="0">
                <a:solidFill>
                  <a:srgbClr val="FFC000"/>
                </a:solidFill>
              </a:rPr>
              <a:t>GUIDED QUESTIONS: </a:t>
            </a:r>
            <a:r>
              <a:rPr lang="en-US" sz="1300" dirty="0"/>
              <a:t>What can you do if there is an opening all the way to the end zone? How can you use </a:t>
            </a:r>
          </a:p>
          <a:p>
            <a:r>
              <a:rPr lang="en-US" sz="1300" dirty="0"/>
              <a:t>your teammate to fake the defender? If you see an opening to the endzone, how can you dribble the fastest? </a:t>
            </a:r>
          </a:p>
          <a:p>
            <a:endParaRPr lang="en-US" sz="1300" b="1" dirty="0">
              <a:solidFill>
                <a:srgbClr val="FFC000"/>
              </a:solidFill>
            </a:endParaRPr>
          </a:p>
          <a:p>
            <a:r>
              <a:rPr lang="en-US" sz="1300" b="1" dirty="0">
                <a:solidFill>
                  <a:srgbClr val="FFC000"/>
                </a:solidFill>
              </a:rPr>
              <a:t>ANSWERS: </a:t>
            </a:r>
            <a:r>
              <a:rPr lang="en-US" sz="1300" dirty="0"/>
              <a:t>Dribble the ball toward the end zone to score. Swing your leg toward the ball without hitting it so the defender thinks you are passing to your teammate. Then dribble to the end zone. By pointing your toe down &amp; making a fist with it. Then push the ball in front of you with your laces &amp; run onto the ball. </a:t>
            </a:r>
          </a:p>
          <a:p>
            <a:endParaRPr lang="en-US" sz="1300" b="1" dirty="0">
              <a:solidFill>
                <a:srgbClr val="FFC000"/>
              </a:solidFill>
            </a:endParaRPr>
          </a:p>
          <a:p>
            <a:r>
              <a:rPr lang="en-US" sz="1300" b="1" dirty="0">
                <a:solidFill>
                  <a:srgbClr val="FFC000"/>
                </a:solidFill>
              </a:rPr>
              <a:t>Note: </a:t>
            </a:r>
            <a:r>
              <a:rPr lang="en-US" sz="1300" dirty="0"/>
              <a:t>Encourage the team with the ball and the decisions they will have to make. Help the players understand how to take advantage of the team without the ball. </a:t>
            </a:r>
          </a:p>
        </p:txBody>
      </p:sp>
      <p:pic>
        <p:nvPicPr>
          <p:cNvPr id="6" name="Picture 5">
            <a:extLst>
              <a:ext uri="{FF2B5EF4-FFF2-40B4-BE49-F238E27FC236}">
                <a16:creationId xmlns:a16="http://schemas.microsoft.com/office/drawing/2014/main" id="{94E39CC6-687D-7B33-45C9-4AA699878467}"/>
              </a:ext>
            </a:extLst>
          </p:cNvPr>
          <p:cNvPicPr>
            <a:picLocks noChangeAspect="1"/>
          </p:cNvPicPr>
          <p:nvPr/>
        </p:nvPicPr>
        <p:blipFill>
          <a:blip r:embed="rId2"/>
          <a:stretch>
            <a:fillRect/>
          </a:stretch>
        </p:blipFill>
        <p:spPr>
          <a:xfrm>
            <a:off x="6598123" y="482797"/>
            <a:ext cx="5381504" cy="5892406"/>
          </a:xfrm>
          <a:prstGeom prst="rect">
            <a:avLst/>
          </a:prstGeom>
        </p:spPr>
      </p:pic>
    </p:spTree>
    <p:extLst>
      <p:ext uri="{BB962C8B-B14F-4D97-AF65-F5344CB8AC3E}">
        <p14:creationId xmlns:p14="http://schemas.microsoft.com/office/powerpoint/2010/main" val="146840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800450"/>
            <a:ext cx="5883910" cy="6047809"/>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To pass or dribble past an opponent in order to score </a:t>
            </a:r>
          </a:p>
          <a:p>
            <a:endParaRPr lang="en-US" sz="1300" b="1" dirty="0">
              <a:solidFill>
                <a:srgbClr val="00B0F0"/>
              </a:solidFill>
            </a:endParaRPr>
          </a:p>
          <a:p>
            <a:r>
              <a:rPr lang="en-US" sz="1300" b="1" dirty="0">
                <a:solidFill>
                  <a:srgbClr val="00B0F0"/>
                </a:solidFill>
              </a:rPr>
              <a:t>PLAYER ACTIONS: </a:t>
            </a:r>
            <a:r>
              <a:rPr lang="en-US" sz="1300" dirty="0"/>
              <a:t>Pass or dribble forward </a:t>
            </a:r>
          </a:p>
          <a:p>
            <a:endParaRPr lang="en-US" sz="1300" b="1" dirty="0">
              <a:solidFill>
                <a:srgbClr val="00B0F0"/>
              </a:solidFill>
            </a:endParaRPr>
          </a:p>
          <a:p>
            <a:r>
              <a:rPr lang="en-US" sz="1300" b="1" dirty="0">
                <a:solidFill>
                  <a:srgbClr val="00B0F0"/>
                </a:solidFill>
              </a:rPr>
              <a:t>ORGANIZATION: </a:t>
            </a:r>
            <a:r>
              <a:rPr lang="en-US" sz="1300" dirty="0"/>
              <a:t>Divide your (25W x 35L) game field into two 15W x 25L fields with a 5-yard end zone on 1 end line &amp; a goal on the other (this can be 2 </a:t>
            </a:r>
            <a:r>
              <a:rPr lang="en-US" sz="1300" dirty="0" err="1"/>
              <a:t>pugg</a:t>
            </a:r>
            <a:r>
              <a:rPr lang="en-US" sz="1300" dirty="0"/>
              <a:t> goals side by side.) The team of 3 starts with a soccer ball and attacks the small goal. The team of 2 does not have a ball and they score by stopping the ball in the end zone. </a:t>
            </a:r>
          </a:p>
          <a:p>
            <a:endParaRPr lang="en-US" sz="1300" b="1" dirty="0">
              <a:solidFill>
                <a:srgbClr val="00B0F0"/>
              </a:solidFill>
            </a:endParaRPr>
          </a:p>
          <a:p>
            <a:r>
              <a:rPr lang="en-US" sz="1300" b="1" dirty="0">
                <a:solidFill>
                  <a:srgbClr val="00B0F0"/>
                </a:solidFill>
              </a:rPr>
              <a:t>Rules: </a:t>
            </a:r>
            <a:r>
              <a:rPr lang="en-US" sz="1300" dirty="0"/>
              <a:t>First team to score wins the round. The game will last up to 1 minute or 1 goal. Once a goal is scored or time runs out, all players exit the field and the next group of players enter. If the soccer ball leaves the field without scoring, the coach can pass another ball onto the field to keep the game going. </a:t>
            </a:r>
          </a:p>
          <a:p>
            <a:endParaRPr lang="en-US" sz="1300" b="1" dirty="0">
              <a:solidFill>
                <a:srgbClr val="00B0F0"/>
              </a:solidFill>
            </a:endParaRPr>
          </a:p>
          <a:p>
            <a:r>
              <a:rPr lang="en-US" sz="1300" b="1" dirty="0">
                <a:solidFill>
                  <a:srgbClr val="00B0F0"/>
                </a:solidFill>
              </a:rPr>
              <a:t>KEY WORDS: </a:t>
            </a:r>
            <a:r>
              <a:rPr lang="en-US" sz="1300" dirty="0"/>
              <a:t>Look up, find the opening, fake the defender</a:t>
            </a:r>
            <a:br>
              <a:rPr lang="en-US" sz="1300" dirty="0"/>
            </a:br>
            <a:endParaRPr lang="en-US" sz="1300" dirty="0"/>
          </a:p>
          <a:p>
            <a:r>
              <a:rPr lang="en-US" sz="1300" b="1" dirty="0">
                <a:solidFill>
                  <a:srgbClr val="00B0F0"/>
                </a:solidFill>
              </a:rPr>
              <a:t>GUIDED QUESTIONS: </a:t>
            </a:r>
            <a:r>
              <a:rPr lang="en-US" sz="1300" dirty="0"/>
              <a:t>What should you do when confronted by an opponent? When should you kick the </a:t>
            </a:r>
          </a:p>
          <a:p>
            <a:r>
              <a:rPr lang="en-US" sz="1300" dirty="0"/>
              <a:t>ball further in front of you? If you see an opening to the endzone, how can you dribble the fastest? </a:t>
            </a:r>
          </a:p>
          <a:p>
            <a:endParaRPr lang="en-US" sz="1300" b="1" dirty="0">
              <a:solidFill>
                <a:srgbClr val="00B0F0"/>
              </a:solidFill>
            </a:endParaRPr>
          </a:p>
          <a:p>
            <a:r>
              <a:rPr lang="en-US" sz="1300" b="1" dirty="0">
                <a:solidFill>
                  <a:srgbClr val="00B0F0"/>
                </a:solidFill>
              </a:rPr>
              <a:t>ANSWERS: </a:t>
            </a:r>
            <a:r>
              <a:rPr lang="en-US" sz="1300" dirty="0"/>
              <a:t>When an opponent is in front of you keep the ball closer so you can shield the ball from or pass away from the defender. If you see an opening to the goal, kick the ball further in front of you so you can move faster to the goal. By pointing your toe down &amp; making a fist with it. Then push the ball in front of you with your laces &amp; run onto the ball. </a:t>
            </a:r>
          </a:p>
          <a:p>
            <a:endParaRPr lang="en-US" sz="1300" b="1" dirty="0">
              <a:solidFill>
                <a:srgbClr val="00B0F0"/>
              </a:solidFill>
            </a:endParaRPr>
          </a:p>
          <a:p>
            <a:r>
              <a:rPr lang="en-US" sz="1300" b="1" dirty="0">
                <a:solidFill>
                  <a:srgbClr val="00B0F0"/>
                </a:solidFill>
              </a:rPr>
              <a:t>Note: </a:t>
            </a:r>
            <a:r>
              <a:rPr lang="en-US" sz="1300" dirty="0"/>
              <a:t>It is important for 1 team to start with the ball. This allows the coach time to observe the players who are taking more of an attacking initiative. Switch sides of 4 or 5 rounds. </a:t>
            </a:r>
            <a:endParaRPr lang="en-US" sz="1300" dirty="0">
              <a:effectLst/>
            </a:endParaRPr>
          </a:p>
        </p:txBody>
      </p:sp>
      <p:pic>
        <p:nvPicPr>
          <p:cNvPr id="6" name="Picture 5">
            <a:extLst>
              <a:ext uri="{FF2B5EF4-FFF2-40B4-BE49-F238E27FC236}">
                <a16:creationId xmlns:a16="http://schemas.microsoft.com/office/drawing/2014/main" id="{B52EF9AB-B205-3826-5751-DDD45D188D4D}"/>
              </a:ext>
            </a:extLst>
          </p:cNvPr>
          <p:cNvPicPr>
            <a:picLocks noChangeAspect="1"/>
          </p:cNvPicPr>
          <p:nvPr/>
        </p:nvPicPr>
        <p:blipFill>
          <a:blip r:embed="rId2"/>
          <a:stretch>
            <a:fillRect/>
          </a:stretch>
        </p:blipFill>
        <p:spPr>
          <a:xfrm>
            <a:off x="6648194" y="995172"/>
            <a:ext cx="5294967" cy="5473700"/>
          </a:xfrm>
          <a:prstGeom prst="rect">
            <a:avLst/>
          </a:prstGeom>
        </p:spPr>
      </p:pic>
    </p:spTree>
    <p:extLst>
      <p:ext uri="{BB962C8B-B14F-4D97-AF65-F5344CB8AC3E}">
        <p14:creationId xmlns:p14="http://schemas.microsoft.com/office/powerpoint/2010/main" val="3518692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542927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Five</a:t>
            </a:r>
          </a:p>
        </p:txBody>
      </p:sp>
    </p:spTree>
    <p:extLst>
      <p:ext uri="{BB962C8B-B14F-4D97-AF65-F5344CB8AC3E}">
        <p14:creationId xmlns:p14="http://schemas.microsoft.com/office/powerpoint/2010/main" val="1973701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C2730FEE-FCDC-446D-1377-64E224B58A1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77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8718386" y="4090923"/>
            <a:ext cx="2851150" cy="1232535"/>
          </a:xfrm>
          <a:prstGeom prst="rect">
            <a:avLst/>
          </a:prstGeom>
        </p:spPr>
        <p:txBody>
          <a:bodyPr vert="horz" wrap="square" lIns="0" tIns="22860" rIns="0" bIns="0" rtlCol="0">
            <a:spAutoFit/>
          </a:bodyPr>
          <a:lstStyle/>
          <a:p>
            <a:pPr marL="12065" marR="5080" algn="ctr">
              <a:lnSpc>
                <a:spcPts val="1900"/>
              </a:lnSpc>
              <a:spcBef>
                <a:spcPts val="180"/>
              </a:spcBef>
            </a:pPr>
            <a:r>
              <a:rPr sz="1600" spc="-245" dirty="0">
                <a:latin typeface="Verdana"/>
                <a:cs typeface="Verdana"/>
              </a:rPr>
              <a:t>S</a:t>
            </a:r>
            <a:r>
              <a:rPr sz="1600" spc="-150" dirty="0">
                <a:latin typeface="Verdana"/>
                <a:cs typeface="Verdana"/>
              </a:rPr>
              <a:t>t</a:t>
            </a:r>
            <a:r>
              <a:rPr sz="1600" spc="-120" dirty="0">
                <a:latin typeface="Verdana"/>
                <a:cs typeface="Verdana"/>
              </a:rPr>
              <a:t>i</a:t>
            </a:r>
            <a:r>
              <a:rPr sz="1600" spc="200" dirty="0">
                <a:latin typeface="Verdana"/>
                <a:cs typeface="Verdana"/>
              </a:rPr>
              <a:t>c</a:t>
            </a:r>
            <a:r>
              <a:rPr sz="1600" spc="-145" dirty="0">
                <a:latin typeface="Verdana"/>
                <a:cs typeface="Verdana"/>
              </a:rPr>
              <a:t>k</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75" dirty="0">
                <a:latin typeface="Verdana"/>
                <a:cs typeface="Verdana"/>
              </a:rPr>
              <a:t>o</a:t>
            </a:r>
            <a:r>
              <a:rPr sz="1600" spc="-45" dirty="0">
                <a:latin typeface="Verdana"/>
                <a:cs typeface="Verdana"/>
              </a:rPr>
              <a:t>n</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0" dirty="0">
                <a:latin typeface="Verdana"/>
                <a:cs typeface="Verdana"/>
              </a:rPr>
              <a:t>e</a:t>
            </a:r>
            <a:r>
              <a:rPr sz="1600" spc="-215" dirty="0">
                <a:latin typeface="Verdana"/>
                <a:cs typeface="Verdana"/>
              </a:rPr>
              <a:t>ss</a:t>
            </a:r>
            <a:r>
              <a:rPr sz="1600" spc="-120" dirty="0">
                <a:latin typeface="Verdana"/>
                <a:cs typeface="Verdana"/>
              </a:rPr>
              <a:t>i</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85" dirty="0">
                <a:latin typeface="Verdana"/>
                <a:cs typeface="Verdana"/>
              </a:rPr>
              <a:t>p</a:t>
            </a:r>
            <a:r>
              <a:rPr sz="1600" spc="-120" dirty="0">
                <a:latin typeface="Verdana"/>
                <a:cs typeface="Verdana"/>
              </a:rPr>
              <a:t>i</a:t>
            </a:r>
            <a:r>
              <a:rPr sz="1600" spc="200" dirty="0">
                <a:latin typeface="Verdana"/>
                <a:cs typeface="Verdana"/>
              </a:rPr>
              <a:t>c</a:t>
            </a:r>
            <a:r>
              <a:rPr sz="1600" spc="-125" dirty="0">
                <a:latin typeface="Verdana"/>
                <a:cs typeface="Verdana"/>
              </a:rPr>
              <a:t> </a:t>
            </a:r>
            <a:r>
              <a:rPr sz="1600" spc="-145" dirty="0">
                <a:latin typeface="Verdana"/>
                <a:cs typeface="Verdana"/>
              </a:rPr>
              <a:t>(</a:t>
            </a:r>
            <a:r>
              <a:rPr sz="1600" spc="-70" dirty="0">
                <a:latin typeface="Verdana"/>
                <a:cs typeface="Verdana"/>
              </a:rPr>
              <a:t>f</a:t>
            </a:r>
            <a:r>
              <a:rPr sz="1600" spc="75" dirty="0">
                <a:latin typeface="Verdana"/>
                <a:cs typeface="Verdana"/>
              </a:rPr>
              <a:t>o</a:t>
            </a:r>
            <a:r>
              <a:rPr sz="1600" spc="-180" dirty="0">
                <a:latin typeface="Verdana"/>
                <a:cs typeface="Verdana"/>
              </a:rPr>
              <a:t>r  </a:t>
            </a:r>
            <a:r>
              <a:rPr sz="1600" spc="-55" dirty="0">
                <a:latin typeface="Verdana"/>
                <a:cs typeface="Verdana"/>
              </a:rPr>
              <a:t>e</a:t>
            </a:r>
            <a:r>
              <a:rPr sz="1600" spc="-60" dirty="0">
                <a:latin typeface="Verdana"/>
                <a:cs typeface="Verdana"/>
              </a:rPr>
              <a:t>x</a:t>
            </a:r>
            <a:r>
              <a:rPr sz="1600" spc="120" dirty="0">
                <a:latin typeface="Verdana"/>
                <a:cs typeface="Verdana"/>
              </a:rPr>
              <a:t>a</a:t>
            </a:r>
            <a:r>
              <a:rPr sz="1600" spc="-65" dirty="0">
                <a:latin typeface="Verdana"/>
                <a:cs typeface="Verdana"/>
              </a:rPr>
              <a:t>m</a:t>
            </a:r>
            <a:r>
              <a:rPr sz="1600" spc="85" dirty="0">
                <a:latin typeface="Verdana"/>
                <a:cs typeface="Verdana"/>
              </a:rPr>
              <a:t>p</a:t>
            </a:r>
            <a:r>
              <a:rPr sz="1600" spc="-114" dirty="0">
                <a:latin typeface="Verdana"/>
                <a:cs typeface="Verdana"/>
              </a:rPr>
              <a:t>l</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200" dirty="0">
                <a:latin typeface="Verdana"/>
                <a:cs typeface="Verdana"/>
              </a:rPr>
              <a:t>c</a:t>
            </a:r>
            <a:r>
              <a:rPr sz="1600" spc="75" dirty="0">
                <a:latin typeface="Verdana"/>
                <a:cs typeface="Verdana"/>
              </a:rPr>
              <a:t>o</a:t>
            </a:r>
            <a:r>
              <a:rPr sz="1600" spc="-200" dirty="0">
                <a:latin typeface="Verdana"/>
                <a:cs typeface="Verdana"/>
              </a:rPr>
              <a:t>r</a:t>
            </a:r>
            <a:r>
              <a:rPr sz="1600" spc="-114" dirty="0">
                <a:latin typeface="Verdana"/>
                <a:cs typeface="Verdana"/>
              </a:rPr>
              <a:t>i</a:t>
            </a:r>
            <a:r>
              <a:rPr sz="1600" spc="-45" dirty="0">
                <a:latin typeface="Verdana"/>
                <a:cs typeface="Verdana"/>
              </a:rPr>
              <a:t>n</a:t>
            </a:r>
            <a:r>
              <a:rPr sz="1600" spc="75" dirty="0">
                <a:latin typeface="Verdana"/>
                <a:cs typeface="Verdana"/>
              </a:rPr>
              <a:t>g</a:t>
            </a:r>
            <a:r>
              <a:rPr sz="1600" spc="-130" dirty="0">
                <a:latin typeface="Verdana"/>
                <a:cs typeface="Verdana"/>
              </a:rPr>
              <a:t> </a:t>
            </a:r>
            <a:r>
              <a:rPr sz="1600" spc="70" dirty="0">
                <a:latin typeface="Verdana"/>
                <a:cs typeface="Verdana"/>
              </a:rPr>
              <a:t>g</a:t>
            </a:r>
            <a:r>
              <a:rPr sz="1600" spc="75" dirty="0">
                <a:latin typeface="Verdana"/>
                <a:cs typeface="Verdana"/>
              </a:rPr>
              <a:t>o</a:t>
            </a:r>
            <a:r>
              <a:rPr sz="1600" spc="120" dirty="0">
                <a:latin typeface="Verdana"/>
                <a:cs typeface="Verdana"/>
              </a:rPr>
              <a:t>a</a:t>
            </a:r>
            <a:r>
              <a:rPr sz="1600" spc="-114" dirty="0">
                <a:latin typeface="Verdana"/>
                <a:cs typeface="Verdana"/>
              </a:rPr>
              <a:t>l</a:t>
            </a:r>
            <a:r>
              <a:rPr sz="1600" spc="-215" dirty="0">
                <a:latin typeface="Verdana"/>
                <a:cs typeface="Verdana"/>
              </a:rPr>
              <a:t>s</a:t>
            </a:r>
            <a:r>
              <a:rPr sz="1600" spc="-125" dirty="0">
                <a:latin typeface="Verdana"/>
                <a:cs typeface="Verdana"/>
              </a:rPr>
              <a:t> </a:t>
            </a:r>
            <a:r>
              <a:rPr sz="1600" spc="-100" dirty="0">
                <a:latin typeface="Verdana"/>
                <a:cs typeface="Verdana"/>
              </a:rPr>
              <a:t>t</a:t>
            </a:r>
            <a:r>
              <a:rPr sz="1600" spc="55" dirty="0">
                <a:latin typeface="Verdana"/>
                <a:cs typeface="Verdana"/>
              </a:rPr>
              <a:t>o  </a:t>
            </a:r>
            <a:r>
              <a:rPr sz="1600" spc="-5" dirty="0">
                <a:latin typeface="Verdana"/>
                <a:cs typeface="Verdana"/>
              </a:rPr>
              <a:t>a</a:t>
            </a:r>
            <a:r>
              <a:rPr sz="1600" dirty="0">
                <a:latin typeface="Verdana"/>
                <a:cs typeface="Verdana"/>
              </a:rPr>
              <a:t>l</a:t>
            </a:r>
            <a:r>
              <a:rPr sz="1600" spc="-120" dirty="0">
                <a:latin typeface="Verdana"/>
                <a:cs typeface="Verdana"/>
              </a:rPr>
              <a:t>l</a:t>
            </a:r>
            <a:r>
              <a:rPr sz="1600" spc="75" dirty="0">
                <a:latin typeface="Verdana"/>
                <a:cs typeface="Verdana"/>
              </a:rPr>
              <a:t>o</a:t>
            </a:r>
            <a:r>
              <a:rPr sz="1600" spc="20" dirty="0">
                <a:latin typeface="Verdana"/>
                <a:cs typeface="Verdana"/>
              </a:rPr>
              <a:t>w</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60" dirty="0">
                <a:latin typeface="Verdana"/>
                <a:cs typeface="Verdana"/>
              </a:rPr>
              <a:t>t</a:t>
            </a:r>
            <a:r>
              <a:rPr sz="1600" spc="-85" dirty="0">
                <a:latin typeface="Verdana"/>
                <a:cs typeface="Verdana"/>
              </a:rPr>
              <a:t>h</a:t>
            </a:r>
            <a:r>
              <a:rPr sz="1600" spc="60" dirty="0">
                <a:latin typeface="Verdana"/>
                <a:cs typeface="Verdana"/>
              </a:rPr>
              <a:t>e  </a:t>
            </a:r>
            <a:r>
              <a:rPr sz="1600" spc="80" dirty="0">
                <a:latin typeface="Verdana"/>
                <a:cs typeface="Verdana"/>
              </a:rPr>
              <a:t>op</a:t>
            </a:r>
            <a:r>
              <a:rPr sz="1600" spc="85" dirty="0">
                <a:latin typeface="Verdana"/>
                <a:cs typeface="Verdana"/>
              </a:rPr>
              <a:t>p</a:t>
            </a:r>
            <a:r>
              <a:rPr sz="1600" spc="-75" dirty="0">
                <a:latin typeface="Verdana"/>
                <a:cs typeface="Verdana"/>
              </a:rPr>
              <a:t>o</a:t>
            </a:r>
            <a:r>
              <a:rPr sz="1600" spc="-50" dirty="0">
                <a:latin typeface="Verdana"/>
                <a:cs typeface="Verdana"/>
              </a:rPr>
              <a:t>r</a:t>
            </a:r>
            <a:r>
              <a:rPr sz="1600" spc="-95" dirty="0">
                <a:latin typeface="Verdana"/>
                <a:cs typeface="Verdana"/>
              </a:rPr>
              <a:t>t</a:t>
            </a:r>
            <a:r>
              <a:rPr sz="1600" spc="-40" dirty="0">
                <a:latin typeface="Verdana"/>
                <a:cs typeface="Verdana"/>
              </a:rPr>
              <a:t>u</a:t>
            </a:r>
            <a:r>
              <a:rPr sz="1600" spc="-45" dirty="0">
                <a:latin typeface="Verdana"/>
                <a:cs typeface="Verdana"/>
              </a:rPr>
              <a:t>n</a:t>
            </a:r>
            <a:r>
              <a:rPr sz="1600" spc="-114" dirty="0">
                <a:latin typeface="Verdana"/>
                <a:cs typeface="Verdana"/>
              </a:rPr>
              <a:t>i</a:t>
            </a:r>
            <a:r>
              <a:rPr sz="1600" spc="-95" dirty="0">
                <a:latin typeface="Verdana"/>
                <a:cs typeface="Verdana"/>
              </a:rPr>
              <a:t>t</a:t>
            </a:r>
            <a:r>
              <a:rPr sz="1600" spc="-90" dirty="0">
                <a:latin typeface="Verdana"/>
                <a:cs typeface="Verdana"/>
              </a:rPr>
              <a:t>y</a:t>
            </a:r>
            <a:r>
              <a:rPr sz="1600" spc="-125"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80" dirty="0">
                <a:latin typeface="Verdana"/>
                <a:cs typeface="Verdana"/>
              </a:rPr>
              <a:t>e</a:t>
            </a:r>
            <a:r>
              <a:rPr sz="1600" spc="-190" dirty="0">
                <a:latin typeface="Verdana"/>
                <a:cs typeface="Verdana"/>
              </a:rPr>
              <a:t>x</a:t>
            </a:r>
            <a:r>
              <a:rPr sz="1600" spc="80" dirty="0">
                <a:latin typeface="Verdana"/>
                <a:cs typeface="Verdana"/>
              </a:rPr>
              <a:t>e</a:t>
            </a:r>
            <a:r>
              <a:rPr sz="1600" spc="25" dirty="0">
                <a:latin typeface="Verdana"/>
                <a:cs typeface="Verdana"/>
              </a:rPr>
              <a:t>cu</a:t>
            </a:r>
            <a:r>
              <a:rPr sz="1600" spc="10" dirty="0">
                <a:latin typeface="Verdana"/>
                <a:cs typeface="Verdana"/>
              </a:rPr>
              <a:t>t</a:t>
            </a:r>
            <a:r>
              <a:rPr sz="1600" spc="85" dirty="0">
                <a:latin typeface="Verdana"/>
                <a:cs typeface="Verdana"/>
              </a:rPr>
              <a:t>e</a:t>
            </a:r>
            <a:r>
              <a:rPr sz="1600" spc="-130" dirty="0">
                <a:latin typeface="Verdana"/>
                <a:cs typeface="Verdana"/>
              </a:rPr>
              <a:t> </a:t>
            </a:r>
            <a:r>
              <a:rPr sz="1600" spc="-95" dirty="0">
                <a:latin typeface="Verdana"/>
                <a:cs typeface="Verdana"/>
              </a:rPr>
              <a:t>t</a:t>
            </a:r>
            <a:r>
              <a:rPr sz="1600" spc="-45" dirty="0">
                <a:latin typeface="Verdana"/>
                <a:cs typeface="Verdana"/>
              </a:rPr>
              <a:t>h</a:t>
            </a:r>
            <a:r>
              <a:rPr sz="1600" spc="60" dirty="0">
                <a:latin typeface="Verdana"/>
                <a:cs typeface="Verdana"/>
              </a:rPr>
              <a:t>e  </a:t>
            </a:r>
            <a:r>
              <a:rPr sz="1600" spc="95" dirty="0">
                <a:latin typeface="Verdana"/>
                <a:cs typeface="Verdana"/>
              </a:rPr>
              <a:t>d</a:t>
            </a:r>
            <a:r>
              <a:rPr sz="1600" spc="85" dirty="0">
                <a:latin typeface="Verdana"/>
                <a:cs typeface="Verdana"/>
              </a:rPr>
              <a:t>e</a:t>
            </a:r>
            <a:r>
              <a:rPr sz="1600" spc="-220" dirty="0">
                <a:latin typeface="Verdana"/>
                <a:cs typeface="Verdana"/>
              </a:rPr>
              <a:t>s</a:t>
            </a:r>
            <a:r>
              <a:rPr sz="1600" spc="-110" dirty="0">
                <a:latin typeface="Verdana"/>
                <a:cs typeface="Verdana"/>
              </a:rPr>
              <a:t>i</a:t>
            </a:r>
            <a:r>
              <a:rPr sz="1600" spc="-200" dirty="0">
                <a:latin typeface="Verdana"/>
                <a:cs typeface="Verdana"/>
              </a:rPr>
              <a:t>r</a:t>
            </a:r>
            <a:r>
              <a:rPr sz="1600" spc="80" dirty="0">
                <a:latin typeface="Verdana"/>
                <a:cs typeface="Verdana"/>
              </a:rPr>
              <a:t>e</a:t>
            </a:r>
            <a:r>
              <a:rPr sz="1600" spc="95" dirty="0">
                <a:latin typeface="Verdana"/>
                <a:cs typeface="Verdana"/>
              </a:rPr>
              <a:t>d</a:t>
            </a:r>
            <a:r>
              <a:rPr sz="1600" spc="-125" dirty="0">
                <a:latin typeface="Verdana"/>
                <a:cs typeface="Verdana"/>
              </a:rPr>
              <a:t> </a:t>
            </a:r>
            <a:r>
              <a:rPr sz="1600" spc="-100" dirty="0">
                <a:latin typeface="Verdana"/>
                <a:cs typeface="Verdana"/>
              </a:rPr>
              <a:t>t</a:t>
            </a:r>
            <a:r>
              <a:rPr sz="1600" spc="120" dirty="0">
                <a:latin typeface="Verdana"/>
                <a:cs typeface="Verdana"/>
              </a:rPr>
              <a:t>a</a:t>
            </a:r>
            <a:r>
              <a:rPr sz="1600" spc="-180" dirty="0">
                <a:latin typeface="Verdana"/>
                <a:cs typeface="Verdana"/>
              </a:rPr>
              <a:t>sk</a:t>
            </a:r>
            <a:endParaRPr sz="1600" dirty="0">
              <a:latin typeface="Verdana"/>
              <a:cs typeface="Verdana"/>
            </a:endParaRPr>
          </a:p>
        </p:txBody>
      </p:sp>
      <p:sp>
        <p:nvSpPr>
          <p:cNvPr id="4" name="object 4"/>
          <p:cNvSpPr txBox="1"/>
          <p:nvPr/>
        </p:nvSpPr>
        <p:spPr>
          <a:xfrm>
            <a:off x="565796" y="1960371"/>
            <a:ext cx="2501265" cy="1232535"/>
          </a:xfrm>
          <a:prstGeom prst="rect">
            <a:avLst/>
          </a:prstGeom>
        </p:spPr>
        <p:txBody>
          <a:bodyPr vert="horz" wrap="square" lIns="0" tIns="22860" rIns="0" bIns="0" rtlCol="0">
            <a:spAutoFit/>
          </a:bodyPr>
          <a:lstStyle/>
          <a:p>
            <a:pPr marL="12700" marR="5080" indent="-635" algn="ctr">
              <a:lnSpc>
                <a:spcPts val="1900"/>
              </a:lnSpc>
              <a:spcBef>
                <a:spcPts val="180"/>
              </a:spcBef>
            </a:pPr>
            <a:r>
              <a:rPr sz="1600" spc="-15" dirty="0">
                <a:latin typeface="Verdana"/>
                <a:cs typeface="Verdana"/>
              </a:rPr>
              <a:t>E</a:t>
            </a:r>
            <a:r>
              <a:rPr sz="1600" spc="-20" dirty="0">
                <a:latin typeface="Verdana"/>
                <a:cs typeface="Verdana"/>
              </a:rPr>
              <a:t>a</a:t>
            </a:r>
            <a:r>
              <a:rPr sz="1600" spc="200" dirty="0">
                <a:latin typeface="Verdana"/>
                <a:cs typeface="Verdana"/>
              </a:rPr>
              <a:t>c</a:t>
            </a:r>
            <a:r>
              <a:rPr sz="1600" spc="-40" dirty="0">
                <a:latin typeface="Verdana"/>
                <a:cs typeface="Verdana"/>
              </a:rPr>
              <a:t>h</a:t>
            </a:r>
            <a:r>
              <a:rPr sz="1600" spc="-130" dirty="0">
                <a:latin typeface="Verdana"/>
                <a:cs typeface="Verdana"/>
              </a:rPr>
              <a:t> </a:t>
            </a:r>
            <a:r>
              <a:rPr sz="1600" spc="15" dirty="0">
                <a:latin typeface="Verdana"/>
                <a:cs typeface="Verdana"/>
              </a:rPr>
              <a:t>w</a:t>
            </a:r>
            <a:r>
              <a:rPr sz="1600" spc="80" dirty="0">
                <a:latin typeface="Verdana"/>
                <a:cs typeface="Verdana"/>
              </a:rPr>
              <a:t>ee</a:t>
            </a:r>
            <a:r>
              <a:rPr sz="1600" spc="-150" dirty="0">
                <a:latin typeface="Verdana"/>
                <a:cs typeface="Verdana"/>
              </a:rPr>
              <a:t>k</a:t>
            </a:r>
            <a:r>
              <a:rPr sz="1600" spc="-140" dirty="0">
                <a:latin typeface="Verdana"/>
                <a:cs typeface="Verdana"/>
              </a:rPr>
              <a:t>,</a:t>
            </a:r>
            <a:r>
              <a:rPr sz="1600" spc="-135" dirty="0">
                <a:latin typeface="Verdana"/>
                <a:cs typeface="Verdana"/>
              </a:rPr>
              <a:t> </a:t>
            </a:r>
            <a:r>
              <a:rPr sz="1600" spc="-95" dirty="0">
                <a:latin typeface="Verdana"/>
                <a:cs typeface="Verdana"/>
              </a:rPr>
              <a:t>t</a:t>
            </a:r>
            <a:r>
              <a:rPr sz="1600" spc="-45" dirty="0">
                <a:latin typeface="Verdana"/>
                <a:cs typeface="Verdana"/>
              </a:rPr>
              <a:t>h</a:t>
            </a:r>
            <a:r>
              <a:rPr sz="1600" spc="-50" dirty="0">
                <a:latin typeface="Verdana"/>
                <a:cs typeface="Verdana"/>
              </a:rPr>
              <a:t>i</a:t>
            </a:r>
            <a:r>
              <a:rPr sz="1600" spc="-114" dirty="0">
                <a:latin typeface="Verdana"/>
                <a:cs typeface="Verdana"/>
              </a:rPr>
              <a:t>n</a:t>
            </a:r>
            <a:r>
              <a:rPr sz="1600" spc="-145" dirty="0">
                <a:latin typeface="Verdana"/>
                <a:cs typeface="Verdana"/>
              </a:rPr>
              <a:t>k</a:t>
            </a:r>
            <a:r>
              <a:rPr sz="1600" spc="-130" dirty="0">
                <a:latin typeface="Verdana"/>
                <a:cs typeface="Verdana"/>
              </a:rPr>
              <a:t> </a:t>
            </a:r>
            <a:r>
              <a:rPr sz="1600" spc="125" dirty="0">
                <a:latin typeface="Verdana"/>
                <a:cs typeface="Verdana"/>
              </a:rPr>
              <a:t>a</a:t>
            </a:r>
            <a:r>
              <a:rPr sz="1600" spc="85" dirty="0">
                <a:latin typeface="Verdana"/>
                <a:cs typeface="Verdana"/>
              </a:rPr>
              <a:t>b</a:t>
            </a:r>
            <a:r>
              <a:rPr sz="1600" spc="75" dirty="0">
                <a:latin typeface="Verdana"/>
                <a:cs typeface="Verdana"/>
              </a:rPr>
              <a:t>o</a:t>
            </a:r>
            <a:r>
              <a:rPr sz="1600" spc="-40" dirty="0">
                <a:latin typeface="Verdana"/>
                <a:cs typeface="Verdana"/>
              </a:rPr>
              <a:t>u</a:t>
            </a:r>
            <a:r>
              <a:rPr sz="1600" spc="-85" dirty="0">
                <a:latin typeface="Verdana"/>
                <a:cs typeface="Verdana"/>
              </a:rPr>
              <a:t>t  </a:t>
            </a:r>
            <a:r>
              <a:rPr sz="1600" spc="15" dirty="0">
                <a:latin typeface="Verdana"/>
                <a:cs typeface="Verdana"/>
              </a:rPr>
              <a:t>ho</a:t>
            </a:r>
            <a:r>
              <a:rPr sz="1600" spc="20" dirty="0">
                <a:latin typeface="Verdana"/>
                <a:cs typeface="Verdana"/>
              </a:rPr>
              <a:t>w</a:t>
            </a:r>
            <a:r>
              <a:rPr sz="1600" spc="-135" dirty="0">
                <a:latin typeface="Verdana"/>
                <a:cs typeface="Verdana"/>
              </a:rPr>
              <a:t> </a:t>
            </a:r>
            <a:r>
              <a:rPr sz="1600" spc="-85" dirty="0">
                <a:latin typeface="Verdana"/>
                <a:cs typeface="Verdana"/>
              </a:rPr>
              <a:t>y</a:t>
            </a:r>
            <a:r>
              <a:rPr sz="1600" spc="75" dirty="0">
                <a:latin typeface="Verdana"/>
                <a:cs typeface="Verdana"/>
              </a:rPr>
              <a:t>o</a:t>
            </a:r>
            <a:r>
              <a:rPr sz="1600" spc="-40" dirty="0">
                <a:latin typeface="Verdana"/>
                <a:cs typeface="Verdana"/>
              </a:rPr>
              <a:t>u</a:t>
            </a:r>
            <a:r>
              <a:rPr sz="1600" spc="-125" dirty="0">
                <a:latin typeface="Verdana"/>
                <a:cs typeface="Verdana"/>
              </a:rPr>
              <a:t> </a:t>
            </a:r>
            <a:r>
              <a:rPr sz="1600" spc="200" dirty="0">
                <a:latin typeface="Verdana"/>
                <a:cs typeface="Verdana"/>
              </a:rPr>
              <a:t>c</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40" dirty="0">
                <a:latin typeface="Verdana"/>
                <a:cs typeface="Verdana"/>
              </a:rPr>
              <a:t>m</a:t>
            </a:r>
            <a:r>
              <a:rPr sz="1600" spc="15" dirty="0">
                <a:latin typeface="Verdana"/>
                <a:cs typeface="Verdana"/>
              </a:rPr>
              <a:t>a</a:t>
            </a:r>
            <a:r>
              <a:rPr sz="1600" spc="-150" dirty="0">
                <a:latin typeface="Verdana"/>
                <a:cs typeface="Verdana"/>
              </a:rPr>
              <a:t>k</a:t>
            </a:r>
            <a:r>
              <a:rPr sz="1600" spc="85" dirty="0">
                <a:latin typeface="Verdana"/>
                <a:cs typeface="Verdana"/>
              </a:rPr>
              <a:t>e</a:t>
            </a:r>
            <a:r>
              <a:rPr sz="1600" spc="-130" dirty="0">
                <a:latin typeface="Verdana"/>
                <a:cs typeface="Verdana"/>
              </a:rPr>
              <a:t> </a:t>
            </a:r>
            <a:r>
              <a:rPr sz="1600" spc="-114" dirty="0">
                <a:latin typeface="Verdana"/>
                <a:cs typeface="Verdana"/>
              </a:rPr>
              <a:t>i</a:t>
            </a:r>
            <a:r>
              <a:rPr sz="1600" spc="-85" dirty="0">
                <a:latin typeface="Verdana"/>
                <a:cs typeface="Verdana"/>
              </a:rPr>
              <a:t>t  </a:t>
            </a:r>
            <a:r>
              <a:rPr sz="1600" spc="-220" dirty="0">
                <a:latin typeface="Verdana"/>
                <a:cs typeface="Verdana"/>
              </a:rPr>
              <a:t>s</a:t>
            </a:r>
            <a:r>
              <a:rPr sz="1600" spc="-110" dirty="0">
                <a:latin typeface="Verdana"/>
                <a:cs typeface="Verdana"/>
              </a:rPr>
              <a:t>l</a:t>
            </a:r>
            <a:r>
              <a:rPr sz="1600" spc="-114" dirty="0">
                <a:latin typeface="Verdana"/>
                <a:cs typeface="Verdana"/>
              </a:rPr>
              <a:t>i</a:t>
            </a:r>
            <a:r>
              <a:rPr sz="1600" spc="70" dirty="0">
                <a:latin typeface="Verdana"/>
                <a:cs typeface="Verdana"/>
              </a:rPr>
              <a:t>g</a:t>
            </a:r>
            <a:r>
              <a:rPr sz="1600" spc="-45" dirty="0">
                <a:latin typeface="Verdana"/>
                <a:cs typeface="Verdana"/>
              </a:rPr>
              <a:t>h</a:t>
            </a:r>
            <a:r>
              <a:rPr sz="1600" spc="-100" dirty="0">
                <a:latin typeface="Verdana"/>
                <a:cs typeface="Verdana"/>
              </a:rPr>
              <a:t>t</a:t>
            </a:r>
            <a:r>
              <a:rPr sz="1600" spc="-114" dirty="0">
                <a:latin typeface="Verdana"/>
                <a:cs typeface="Verdana"/>
              </a:rPr>
              <a:t>l</a:t>
            </a:r>
            <a:r>
              <a:rPr sz="1600" spc="-90" dirty="0">
                <a:latin typeface="Verdana"/>
                <a:cs typeface="Verdana"/>
              </a:rPr>
              <a:t>y</a:t>
            </a:r>
            <a:r>
              <a:rPr sz="1600" spc="-120" dirty="0">
                <a:latin typeface="Verdana"/>
                <a:cs typeface="Verdana"/>
              </a:rPr>
              <a:t> </a:t>
            </a:r>
            <a:r>
              <a:rPr sz="1600" spc="-45" dirty="0">
                <a:latin typeface="Verdana"/>
                <a:cs typeface="Verdana"/>
              </a:rPr>
              <a:t>h</a:t>
            </a:r>
            <a:r>
              <a:rPr sz="1600" spc="120" dirty="0">
                <a:latin typeface="Verdana"/>
                <a:cs typeface="Verdana"/>
              </a:rPr>
              <a:t>a</a:t>
            </a:r>
            <a:r>
              <a:rPr sz="1600" spc="-200" dirty="0">
                <a:latin typeface="Verdana"/>
                <a:cs typeface="Verdana"/>
              </a:rPr>
              <a:t>r</a:t>
            </a:r>
            <a:r>
              <a:rPr sz="1600" spc="95" dirty="0">
                <a:latin typeface="Verdana"/>
                <a:cs typeface="Verdana"/>
              </a:rPr>
              <a:t>d</a:t>
            </a:r>
            <a:r>
              <a:rPr sz="1600" spc="85" dirty="0">
                <a:latin typeface="Verdana"/>
                <a:cs typeface="Verdana"/>
              </a:rPr>
              <a:t>e</a:t>
            </a:r>
            <a:r>
              <a:rPr sz="1600" spc="-204" dirty="0">
                <a:latin typeface="Verdana"/>
                <a:cs typeface="Verdana"/>
              </a:rPr>
              <a:t>r</a:t>
            </a:r>
            <a:r>
              <a:rPr sz="1600" spc="-120" dirty="0">
                <a:latin typeface="Verdana"/>
                <a:cs typeface="Verdana"/>
              </a:rPr>
              <a:t> </a:t>
            </a:r>
            <a:r>
              <a:rPr sz="1600" spc="-70" dirty="0">
                <a:latin typeface="Verdana"/>
                <a:cs typeface="Verdana"/>
              </a:rPr>
              <a:t>f</a:t>
            </a:r>
            <a:r>
              <a:rPr sz="1600" spc="75" dirty="0">
                <a:latin typeface="Verdana"/>
                <a:cs typeface="Verdana"/>
              </a:rPr>
              <a:t>o</a:t>
            </a:r>
            <a:r>
              <a:rPr sz="1600" spc="-204" dirty="0">
                <a:latin typeface="Verdana"/>
                <a:cs typeface="Verdana"/>
              </a:rPr>
              <a:t>r</a:t>
            </a:r>
            <a:r>
              <a:rPr sz="1600" spc="-120" dirty="0">
                <a:latin typeface="Verdana"/>
                <a:cs typeface="Verdana"/>
              </a:rPr>
              <a:t> </a:t>
            </a:r>
            <a:r>
              <a:rPr sz="1600" spc="-100" dirty="0">
                <a:latin typeface="Verdana"/>
                <a:cs typeface="Verdana"/>
              </a:rPr>
              <a:t>t</a:t>
            </a:r>
            <a:r>
              <a:rPr sz="1600" spc="-45" dirty="0">
                <a:latin typeface="Verdana"/>
                <a:cs typeface="Verdana"/>
              </a:rPr>
              <a:t>h</a:t>
            </a:r>
            <a:r>
              <a:rPr sz="1600" spc="60" dirty="0">
                <a:latin typeface="Verdana"/>
                <a:cs typeface="Verdana"/>
              </a:rPr>
              <a:t>e  </a:t>
            </a:r>
            <a:r>
              <a:rPr sz="1600" spc="-25" dirty="0">
                <a:latin typeface="Verdana"/>
                <a:cs typeface="Verdana"/>
              </a:rPr>
              <a:t>p</a:t>
            </a:r>
            <a:r>
              <a:rPr sz="1600" spc="-1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5" dirty="0">
                <a:latin typeface="Verdana"/>
                <a:cs typeface="Verdana"/>
              </a:rPr>
              <a:t>b</a:t>
            </a:r>
            <a:r>
              <a:rPr sz="1600" dirty="0">
                <a:latin typeface="Verdana"/>
                <a:cs typeface="Verdana"/>
              </a:rPr>
              <a:t>y</a:t>
            </a:r>
            <a:r>
              <a:rPr sz="1600" spc="-125" dirty="0">
                <a:latin typeface="Verdana"/>
                <a:cs typeface="Verdana"/>
              </a:rPr>
              <a:t> </a:t>
            </a:r>
            <a:r>
              <a:rPr sz="1600" spc="-120" dirty="0">
                <a:latin typeface="Verdana"/>
                <a:cs typeface="Verdana"/>
              </a:rPr>
              <a:t>i</a:t>
            </a:r>
            <a:r>
              <a:rPr sz="1600" spc="-45" dirty="0">
                <a:latin typeface="Verdana"/>
                <a:cs typeface="Verdana"/>
              </a:rPr>
              <a:t>n</a:t>
            </a:r>
            <a:r>
              <a:rPr sz="1600" spc="200" dirty="0">
                <a:latin typeface="Verdana"/>
                <a:cs typeface="Verdana"/>
              </a:rPr>
              <a:t>c</a:t>
            </a:r>
            <a:r>
              <a:rPr sz="1600" spc="-200" dirty="0">
                <a:latin typeface="Verdana"/>
                <a:cs typeface="Verdana"/>
              </a:rPr>
              <a:t>r</a:t>
            </a:r>
            <a:r>
              <a:rPr sz="1600" spc="80" dirty="0">
                <a:latin typeface="Verdana"/>
                <a:cs typeface="Verdana"/>
              </a:rPr>
              <a:t>e</a:t>
            </a:r>
            <a:r>
              <a:rPr sz="1600" spc="120" dirty="0">
                <a:latin typeface="Verdana"/>
                <a:cs typeface="Verdana"/>
              </a:rPr>
              <a:t>a</a:t>
            </a:r>
            <a:r>
              <a:rPr sz="1600" spc="-215" dirty="0">
                <a:latin typeface="Verdana"/>
                <a:cs typeface="Verdana"/>
              </a:rPr>
              <a:t>s</a:t>
            </a:r>
            <a:r>
              <a:rPr sz="1600" spc="-120" dirty="0">
                <a:latin typeface="Verdana"/>
                <a:cs typeface="Verdana"/>
              </a:rPr>
              <a:t>i</a:t>
            </a:r>
            <a:r>
              <a:rPr sz="1600" spc="-45" dirty="0">
                <a:latin typeface="Verdana"/>
                <a:cs typeface="Verdana"/>
              </a:rPr>
              <a:t>n</a:t>
            </a:r>
            <a:r>
              <a:rPr sz="1600" spc="75" dirty="0">
                <a:latin typeface="Verdana"/>
                <a:cs typeface="Verdana"/>
              </a:rPr>
              <a:t>g</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60" dirty="0">
                <a:latin typeface="Verdana"/>
                <a:cs typeface="Verdana"/>
              </a:rPr>
              <a:t>e  </a:t>
            </a:r>
            <a:r>
              <a:rPr sz="1600" spc="55" dirty="0">
                <a:latin typeface="Verdana"/>
                <a:cs typeface="Verdana"/>
              </a:rPr>
              <a:t>co</a:t>
            </a:r>
            <a:r>
              <a:rPr sz="1600" spc="95" dirty="0">
                <a:latin typeface="Verdana"/>
                <a:cs typeface="Verdana"/>
              </a:rPr>
              <a:t>m</a:t>
            </a:r>
            <a:r>
              <a:rPr sz="1600" spc="85" dirty="0">
                <a:latin typeface="Verdana"/>
                <a:cs typeface="Verdana"/>
              </a:rPr>
              <a:t>p</a:t>
            </a:r>
            <a:r>
              <a:rPr sz="1600" spc="-114" dirty="0">
                <a:latin typeface="Verdana"/>
                <a:cs typeface="Verdana"/>
              </a:rPr>
              <a:t>l</a:t>
            </a:r>
            <a:r>
              <a:rPr sz="1600" spc="80" dirty="0">
                <a:latin typeface="Verdana"/>
                <a:cs typeface="Verdana"/>
              </a:rPr>
              <a:t>e</a:t>
            </a:r>
            <a:r>
              <a:rPr sz="1600" spc="-190" dirty="0">
                <a:latin typeface="Verdana"/>
                <a:cs typeface="Verdana"/>
              </a:rPr>
              <a:t>x</a:t>
            </a:r>
            <a:r>
              <a:rPr sz="1600" spc="-114" dirty="0">
                <a:latin typeface="Verdana"/>
                <a:cs typeface="Verdana"/>
              </a:rPr>
              <a:t>i</a:t>
            </a:r>
            <a:r>
              <a:rPr sz="1600" spc="-100" dirty="0">
                <a:latin typeface="Verdana"/>
                <a:cs typeface="Verdana"/>
              </a:rPr>
              <a:t>t</a:t>
            </a:r>
            <a:r>
              <a:rPr sz="1600" spc="-90" dirty="0">
                <a:latin typeface="Verdana"/>
                <a:cs typeface="Verdana"/>
              </a:rPr>
              <a:t>y</a:t>
            </a:r>
            <a:r>
              <a:rPr sz="1600" spc="-120" dirty="0">
                <a:latin typeface="Verdana"/>
                <a:cs typeface="Verdana"/>
              </a:rPr>
              <a:t> </a:t>
            </a:r>
            <a:r>
              <a:rPr sz="1600" spc="5" dirty="0">
                <a:latin typeface="Verdana"/>
                <a:cs typeface="Verdana"/>
              </a:rPr>
              <a:t>of</a:t>
            </a:r>
            <a:r>
              <a:rPr sz="1600" spc="-130" dirty="0">
                <a:latin typeface="Verdana"/>
                <a:cs typeface="Verdana"/>
              </a:rPr>
              <a:t> </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120" dirty="0">
                <a:latin typeface="Verdana"/>
                <a:cs typeface="Verdana"/>
              </a:rPr>
              <a:t>a</a:t>
            </a:r>
            <a:r>
              <a:rPr sz="1600" spc="60" dirty="0">
                <a:latin typeface="Verdana"/>
                <a:cs typeface="Verdana"/>
              </a:rPr>
              <a:t>c</a:t>
            </a:r>
            <a:r>
              <a:rPr sz="1600" spc="35" dirty="0">
                <a:latin typeface="Verdana"/>
                <a:cs typeface="Verdana"/>
              </a:rPr>
              <a:t>t</a:t>
            </a:r>
            <a:r>
              <a:rPr sz="1600" spc="-114" dirty="0">
                <a:latin typeface="Verdana"/>
                <a:cs typeface="Verdana"/>
              </a:rPr>
              <a:t>i</a:t>
            </a:r>
            <a:r>
              <a:rPr sz="1600" spc="-65" dirty="0">
                <a:latin typeface="Verdana"/>
                <a:cs typeface="Verdana"/>
              </a:rPr>
              <a:t>v</a:t>
            </a:r>
            <a:r>
              <a:rPr sz="1600" spc="-114" dirty="0">
                <a:latin typeface="Verdana"/>
                <a:cs typeface="Verdana"/>
              </a:rPr>
              <a:t>i</a:t>
            </a:r>
            <a:r>
              <a:rPr sz="1600" spc="-100" dirty="0">
                <a:latin typeface="Verdana"/>
                <a:cs typeface="Verdana"/>
              </a:rPr>
              <a:t>t</a:t>
            </a:r>
            <a:r>
              <a:rPr sz="1600" spc="-85" dirty="0">
                <a:latin typeface="Verdana"/>
                <a:cs typeface="Verdana"/>
              </a:rPr>
              <a:t>y</a:t>
            </a:r>
            <a:r>
              <a:rPr sz="1600" spc="-140" dirty="0">
                <a:latin typeface="Verdana"/>
                <a:cs typeface="Verdana"/>
              </a:rPr>
              <a:t>.</a:t>
            </a:r>
            <a:endParaRPr sz="1600" dirty="0">
              <a:latin typeface="Verdana"/>
              <a:cs typeface="Verdana"/>
            </a:endParaRPr>
          </a:p>
        </p:txBody>
      </p:sp>
      <p:sp>
        <p:nvSpPr>
          <p:cNvPr id="5" name="object 5"/>
          <p:cNvSpPr txBox="1"/>
          <p:nvPr/>
        </p:nvSpPr>
        <p:spPr>
          <a:xfrm>
            <a:off x="283080" y="4218940"/>
            <a:ext cx="3066415" cy="991869"/>
          </a:xfrm>
          <a:prstGeom prst="rect">
            <a:avLst/>
          </a:prstGeom>
        </p:spPr>
        <p:txBody>
          <a:bodyPr vert="horz" wrap="square" lIns="0" tIns="22860" rIns="0" bIns="0" rtlCol="0">
            <a:spAutoFit/>
          </a:bodyPr>
          <a:lstStyle/>
          <a:p>
            <a:pPr marL="12700" marR="5080" algn="ctr">
              <a:lnSpc>
                <a:spcPts val="1900"/>
              </a:lnSpc>
              <a:spcBef>
                <a:spcPts val="180"/>
              </a:spcBef>
            </a:pPr>
            <a:r>
              <a:rPr sz="1600" spc="-25" dirty="0">
                <a:latin typeface="Verdana"/>
                <a:cs typeface="Verdana"/>
              </a:rPr>
              <a:t>A</a:t>
            </a:r>
            <a:r>
              <a:rPr sz="1600" spc="-5" dirty="0">
                <a:latin typeface="Verdana"/>
                <a:cs typeface="Verdana"/>
              </a:rPr>
              <a:t>l</a:t>
            </a:r>
            <a:r>
              <a:rPr sz="1600" spc="15" dirty="0">
                <a:latin typeface="Verdana"/>
                <a:cs typeface="Verdana"/>
              </a:rPr>
              <a:t>w</a:t>
            </a:r>
            <a:r>
              <a:rPr sz="1600" spc="120" dirty="0">
                <a:latin typeface="Verdana"/>
                <a:cs typeface="Verdana"/>
              </a:rPr>
              <a:t>a</a:t>
            </a:r>
            <a:r>
              <a:rPr sz="1600" spc="-90" dirty="0">
                <a:latin typeface="Verdana"/>
                <a:cs typeface="Verdana"/>
              </a:rPr>
              <a:t>y</a:t>
            </a:r>
            <a:r>
              <a:rPr sz="1600" spc="-215" dirty="0">
                <a:latin typeface="Verdana"/>
                <a:cs typeface="Verdana"/>
              </a:rPr>
              <a:t>s</a:t>
            </a:r>
            <a:r>
              <a:rPr sz="1600" spc="-125" dirty="0">
                <a:latin typeface="Verdana"/>
                <a:cs typeface="Verdana"/>
              </a:rPr>
              <a:t> </a:t>
            </a:r>
            <a:r>
              <a:rPr sz="1600" spc="80" dirty="0">
                <a:latin typeface="Verdana"/>
                <a:cs typeface="Verdana"/>
              </a:rPr>
              <a:t>e</a:t>
            </a:r>
            <a:r>
              <a:rPr sz="1600" spc="-45" dirty="0">
                <a:latin typeface="Verdana"/>
                <a:cs typeface="Verdana"/>
              </a:rPr>
              <a:t>n</a:t>
            </a:r>
            <a:r>
              <a:rPr sz="1600" spc="95" dirty="0">
                <a:latin typeface="Verdana"/>
                <a:cs typeface="Verdana"/>
              </a:rPr>
              <a:t>d</a:t>
            </a:r>
            <a:r>
              <a:rPr sz="1600" spc="-125" dirty="0">
                <a:latin typeface="Verdana"/>
                <a:cs typeface="Verdana"/>
              </a:rPr>
              <a:t> </a:t>
            </a:r>
            <a:r>
              <a:rPr sz="1600" spc="15" dirty="0">
                <a:latin typeface="Verdana"/>
                <a:cs typeface="Verdana"/>
              </a:rPr>
              <a:t>w</a:t>
            </a:r>
            <a:r>
              <a:rPr sz="1600" spc="-120" dirty="0">
                <a:latin typeface="Verdana"/>
                <a:cs typeface="Verdana"/>
              </a:rPr>
              <a:t>i</a:t>
            </a:r>
            <a:r>
              <a:rPr sz="1600" spc="-95" dirty="0">
                <a:latin typeface="Verdana"/>
                <a:cs typeface="Verdana"/>
              </a:rPr>
              <a:t>t</a:t>
            </a:r>
            <a:r>
              <a:rPr sz="1600" spc="-40" dirty="0">
                <a:latin typeface="Verdana"/>
                <a:cs typeface="Verdana"/>
              </a:rPr>
              <a:t>h</a:t>
            </a:r>
            <a:r>
              <a:rPr sz="1600" spc="-130" dirty="0">
                <a:latin typeface="Verdana"/>
                <a:cs typeface="Verdana"/>
              </a:rPr>
              <a:t> </a:t>
            </a:r>
            <a:r>
              <a:rPr sz="1600" spc="95" dirty="0">
                <a:latin typeface="Verdana"/>
                <a:cs typeface="Verdana"/>
              </a:rPr>
              <a:t>a  </a:t>
            </a:r>
            <a:r>
              <a:rPr sz="1600" spc="100" dirty="0">
                <a:latin typeface="Verdana"/>
                <a:cs typeface="Verdana"/>
              </a:rPr>
              <a:t>ga</a:t>
            </a:r>
            <a:r>
              <a:rPr sz="1600" spc="-65" dirty="0">
                <a:latin typeface="Verdana"/>
                <a:cs typeface="Verdana"/>
              </a:rPr>
              <a:t>m</a:t>
            </a:r>
            <a:r>
              <a:rPr sz="1600" spc="80" dirty="0">
                <a:latin typeface="Verdana"/>
                <a:cs typeface="Verdana"/>
              </a:rPr>
              <a:t>e</a:t>
            </a:r>
            <a:r>
              <a:rPr sz="1600" spc="-30" dirty="0">
                <a:latin typeface="Verdana"/>
                <a:cs typeface="Verdana"/>
              </a:rPr>
              <a:t>/</a:t>
            </a:r>
            <a:r>
              <a:rPr sz="1600" spc="-215" dirty="0">
                <a:latin typeface="Verdana"/>
                <a:cs typeface="Verdana"/>
              </a:rPr>
              <a:t>s</a:t>
            </a:r>
            <a:r>
              <a:rPr sz="1600" spc="200" dirty="0">
                <a:latin typeface="Verdana"/>
                <a:cs typeface="Verdana"/>
              </a:rPr>
              <a:t>c</a:t>
            </a:r>
            <a:r>
              <a:rPr sz="1600" spc="-200" dirty="0">
                <a:latin typeface="Verdana"/>
                <a:cs typeface="Verdana"/>
              </a:rPr>
              <a:t>r</a:t>
            </a:r>
            <a:r>
              <a:rPr sz="1600" spc="-120" dirty="0">
                <a:latin typeface="Verdana"/>
                <a:cs typeface="Verdana"/>
              </a:rPr>
              <a:t>i</a:t>
            </a:r>
            <a:r>
              <a:rPr sz="1600" spc="-65" dirty="0">
                <a:latin typeface="Verdana"/>
                <a:cs typeface="Verdana"/>
              </a:rPr>
              <a:t>mm</a:t>
            </a:r>
            <a:r>
              <a:rPr sz="1600" spc="120" dirty="0">
                <a:latin typeface="Verdana"/>
                <a:cs typeface="Verdana"/>
              </a:rPr>
              <a:t>a</a:t>
            </a:r>
            <a:r>
              <a:rPr sz="1600" spc="75" dirty="0">
                <a:latin typeface="Verdana"/>
                <a:cs typeface="Verdana"/>
              </a:rPr>
              <a:t>ge</a:t>
            </a:r>
            <a:r>
              <a:rPr sz="1600" spc="-140" dirty="0">
                <a:latin typeface="Verdana"/>
                <a:cs typeface="Verdana"/>
              </a:rPr>
              <a:t>.</a:t>
            </a:r>
            <a:r>
              <a:rPr sz="1600" spc="-135" dirty="0">
                <a:latin typeface="Verdana"/>
                <a:cs typeface="Verdana"/>
              </a:rPr>
              <a:t> </a:t>
            </a:r>
            <a:r>
              <a:rPr sz="1600" spc="85" dirty="0">
                <a:latin typeface="Verdana"/>
                <a:cs typeface="Verdana"/>
              </a:rPr>
              <a:t>A</a:t>
            </a:r>
            <a:r>
              <a:rPr sz="1600" spc="-120" dirty="0">
                <a:latin typeface="Verdana"/>
                <a:cs typeface="Verdana"/>
              </a:rPr>
              <a:t>ll</a:t>
            </a:r>
            <a:r>
              <a:rPr sz="1600" spc="75" dirty="0">
                <a:latin typeface="Verdana"/>
                <a:cs typeface="Verdana"/>
              </a:rPr>
              <a:t>o</a:t>
            </a:r>
            <a:r>
              <a:rPr sz="1600" spc="10" dirty="0">
                <a:latin typeface="Verdana"/>
                <a:cs typeface="Verdana"/>
              </a:rPr>
              <a:t>w  </a:t>
            </a:r>
            <a:r>
              <a:rPr sz="1600" spc="-25" dirty="0">
                <a:latin typeface="Verdana"/>
                <a:cs typeface="Verdana"/>
              </a:rPr>
              <a:t>p</a:t>
            </a:r>
            <a:r>
              <a:rPr sz="1600" spc="-1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80" dirty="0">
                <a:latin typeface="Verdana"/>
                <a:cs typeface="Verdana"/>
              </a:rPr>
              <a:t>pp</a:t>
            </a:r>
            <a:r>
              <a:rPr sz="1600" spc="85" dirty="0">
                <a:latin typeface="Verdana"/>
                <a:cs typeface="Verdana"/>
              </a:rPr>
              <a:t>o</a:t>
            </a:r>
            <a:r>
              <a:rPr sz="1600" spc="-200" dirty="0">
                <a:latin typeface="Verdana"/>
                <a:cs typeface="Verdana"/>
              </a:rPr>
              <a:t>r</a:t>
            </a:r>
            <a:r>
              <a:rPr sz="1600" spc="-100" dirty="0">
                <a:latin typeface="Verdana"/>
                <a:cs typeface="Verdana"/>
              </a:rPr>
              <a:t>t</a:t>
            </a:r>
            <a:r>
              <a:rPr sz="1600" spc="-40" dirty="0">
                <a:latin typeface="Verdana"/>
                <a:cs typeface="Verdana"/>
              </a:rPr>
              <a:t>u</a:t>
            </a:r>
            <a:r>
              <a:rPr sz="1600" spc="-45" dirty="0">
                <a:latin typeface="Verdana"/>
                <a:cs typeface="Verdana"/>
              </a:rPr>
              <a:t>n</a:t>
            </a:r>
            <a:r>
              <a:rPr sz="1600" spc="-120" dirty="0">
                <a:latin typeface="Verdana"/>
                <a:cs typeface="Verdana"/>
              </a:rPr>
              <a:t>i</a:t>
            </a:r>
            <a:r>
              <a:rPr sz="1600" spc="-100" dirty="0">
                <a:latin typeface="Verdana"/>
                <a:cs typeface="Verdana"/>
              </a:rPr>
              <a:t>t</a:t>
            </a:r>
            <a:r>
              <a:rPr sz="1600" spc="-90" dirty="0">
                <a:latin typeface="Verdana"/>
                <a:cs typeface="Verdana"/>
              </a:rPr>
              <a:t>y</a:t>
            </a:r>
            <a:r>
              <a:rPr sz="1600" spc="-125" dirty="0">
                <a:latin typeface="Verdana"/>
                <a:cs typeface="Verdana"/>
              </a:rPr>
              <a:t> </a:t>
            </a:r>
            <a:r>
              <a:rPr sz="1600" spc="-100" dirty="0">
                <a:latin typeface="Verdana"/>
                <a:cs typeface="Verdana"/>
              </a:rPr>
              <a:t>t</a:t>
            </a:r>
            <a:r>
              <a:rPr sz="1600" spc="55" dirty="0">
                <a:latin typeface="Verdana"/>
                <a:cs typeface="Verdana"/>
              </a:rPr>
              <a:t>o  </a:t>
            </a:r>
            <a:r>
              <a:rPr sz="1600" spc="-55" dirty="0">
                <a:latin typeface="Verdana"/>
                <a:cs typeface="Verdana"/>
              </a:rPr>
              <a:t>e</a:t>
            </a:r>
            <a:r>
              <a:rPr sz="1600" spc="-60" dirty="0">
                <a:latin typeface="Verdana"/>
                <a:cs typeface="Verdana"/>
              </a:rPr>
              <a:t>x</a:t>
            </a:r>
            <a:r>
              <a:rPr sz="1600" spc="145" dirty="0">
                <a:latin typeface="Verdana"/>
                <a:cs typeface="Verdana"/>
              </a:rPr>
              <a:t>e</a:t>
            </a:r>
            <a:r>
              <a:rPr sz="1600" spc="130" dirty="0">
                <a:latin typeface="Verdana"/>
                <a:cs typeface="Verdana"/>
              </a:rPr>
              <a:t>c</a:t>
            </a:r>
            <a:r>
              <a:rPr sz="1600" spc="-40" dirty="0">
                <a:latin typeface="Verdana"/>
                <a:cs typeface="Verdana"/>
              </a:rPr>
              <a:t>u</a:t>
            </a:r>
            <a:r>
              <a:rPr sz="1600" spc="-100" dirty="0">
                <a:latin typeface="Verdana"/>
                <a:cs typeface="Verdana"/>
              </a:rPr>
              <a:t>t</a:t>
            </a:r>
            <a:r>
              <a:rPr sz="1600" spc="85" dirty="0">
                <a:latin typeface="Verdana"/>
                <a:cs typeface="Verdana"/>
              </a:rPr>
              <a:t>e</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75" dirty="0">
                <a:latin typeface="Verdana"/>
                <a:cs typeface="Verdana"/>
              </a:rPr>
              <a:t>e</a:t>
            </a:r>
            <a:r>
              <a:rPr sz="1600" spc="-60" dirty="0">
                <a:latin typeface="Verdana"/>
                <a:cs typeface="Verdana"/>
              </a:rPr>
              <a:t>s</a:t>
            </a:r>
            <a:r>
              <a:rPr sz="1600" spc="-215" dirty="0">
                <a:latin typeface="Verdana"/>
                <a:cs typeface="Verdana"/>
              </a:rPr>
              <a:t>s</a:t>
            </a:r>
            <a:r>
              <a:rPr sz="1600" spc="-114" dirty="0">
                <a:latin typeface="Verdana"/>
                <a:cs typeface="Verdana"/>
              </a:rPr>
              <a:t>i</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75" dirty="0">
                <a:latin typeface="Verdana"/>
                <a:cs typeface="Verdana"/>
              </a:rPr>
              <a:t>o</a:t>
            </a:r>
            <a:r>
              <a:rPr sz="1600" spc="85" dirty="0">
                <a:latin typeface="Verdana"/>
                <a:cs typeface="Verdana"/>
              </a:rPr>
              <a:t>b</a:t>
            </a:r>
            <a:r>
              <a:rPr sz="1600" spc="-229" dirty="0">
                <a:latin typeface="Verdana"/>
                <a:cs typeface="Verdana"/>
              </a:rPr>
              <a:t>j</a:t>
            </a:r>
            <a:r>
              <a:rPr sz="1600" spc="145" dirty="0">
                <a:latin typeface="Verdana"/>
                <a:cs typeface="Verdana"/>
              </a:rPr>
              <a:t>e</a:t>
            </a:r>
            <a:r>
              <a:rPr sz="1600" spc="130" dirty="0">
                <a:latin typeface="Verdana"/>
                <a:cs typeface="Verdana"/>
              </a:rPr>
              <a:t>c</a:t>
            </a:r>
            <a:r>
              <a:rPr sz="1600" spc="-100" dirty="0">
                <a:latin typeface="Verdana"/>
                <a:cs typeface="Verdana"/>
              </a:rPr>
              <a:t>t</a:t>
            </a:r>
            <a:r>
              <a:rPr sz="1600" spc="-114" dirty="0">
                <a:latin typeface="Verdana"/>
                <a:cs typeface="Verdana"/>
              </a:rPr>
              <a:t>i</a:t>
            </a:r>
            <a:r>
              <a:rPr sz="1600" spc="-65" dirty="0">
                <a:latin typeface="Verdana"/>
                <a:cs typeface="Verdana"/>
              </a:rPr>
              <a:t>v</a:t>
            </a:r>
            <a:r>
              <a:rPr sz="1600" spc="-75" dirty="0">
                <a:latin typeface="Verdana"/>
                <a:cs typeface="Verdana"/>
              </a:rPr>
              <a:t>e</a:t>
            </a:r>
            <a:r>
              <a:rPr sz="1600" spc="-60" dirty="0">
                <a:latin typeface="Verdana"/>
                <a:cs typeface="Verdana"/>
              </a:rPr>
              <a:t>s</a:t>
            </a:r>
            <a:r>
              <a:rPr sz="1600" spc="-140" dirty="0">
                <a:latin typeface="Verdana"/>
                <a:cs typeface="Verdana"/>
              </a:rPr>
              <a:t>.</a:t>
            </a:r>
            <a:endParaRPr sz="1600">
              <a:latin typeface="Verdana"/>
              <a:cs typeface="Verdana"/>
            </a:endParaRPr>
          </a:p>
        </p:txBody>
      </p:sp>
      <p:sp>
        <p:nvSpPr>
          <p:cNvPr id="6" name="object 6"/>
          <p:cNvSpPr txBox="1"/>
          <p:nvPr/>
        </p:nvSpPr>
        <p:spPr>
          <a:xfrm>
            <a:off x="8523988" y="1948179"/>
            <a:ext cx="3242945" cy="984885"/>
          </a:xfrm>
          <a:prstGeom prst="rect">
            <a:avLst/>
          </a:prstGeom>
        </p:spPr>
        <p:txBody>
          <a:bodyPr vert="horz" wrap="square" lIns="0" tIns="22860" rIns="0" bIns="0" rtlCol="0">
            <a:spAutoFit/>
          </a:bodyPr>
          <a:lstStyle/>
          <a:p>
            <a:pPr marL="60325" marR="52069" algn="ctr">
              <a:lnSpc>
                <a:spcPts val="1900"/>
              </a:lnSpc>
              <a:spcBef>
                <a:spcPts val="180"/>
              </a:spcBef>
            </a:pPr>
            <a:r>
              <a:rPr sz="1600" spc="50" dirty="0">
                <a:latin typeface="Verdana"/>
                <a:cs typeface="Verdana"/>
              </a:rPr>
              <a:t>W</a:t>
            </a:r>
            <a:r>
              <a:rPr sz="1600" spc="25" dirty="0">
                <a:latin typeface="Verdana"/>
                <a:cs typeface="Verdana"/>
              </a:rPr>
              <a:t>a</a:t>
            </a:r>
            <a:r>
              <a:rPr sz="1600" spc="-200" dirty="0">
                <a:latin typeface="Verdana"/>
                <a:cs typeface="Verdana"/>
              </a:rPr>
              <a:t>r</a:t>
            </a:r>
            <a:r>
              <a:rPr sz="1600" spc="-65" dirty="0">
                <a:latin typeface="Verdana"/>
                <a:cs typeface="Verdana"/>
              </a:rPr>
              <a:t>m</a:t>
            </a:r>
            <a:r>
              <a:rPr sz="1600" spc="-195" dirty="0">
                <a:latin typeface="Verdana"/>
                <a:cs typeface="Verdana"/>
              </a:rPr>
              <a:t>-</a:t>
            </a:r>
            <a:r>
              <a:rPr sz="1600" spc="25" dirty="0">
                <a:latin typeface="Verdana"/>
                <a:cs typeface="Verdana"/>
              </a:rPr>
              <a:t>u</a:t>
            </a:r>
            <a:r>
              <a:rPr sz="1600" spc="20" dirty="0">
                <a:latin typeface="Verdana"/>
                <a:cs typeface="Verdana"/>
              </a:rPr>
              <a:t>p</a:t>
            </a:r>
            <a:r>
              <a:rPr sz="1600" spc="-215" dirty="0">
                <a:latin typeface="Verdana"/>
                <a:cs typeface="Verdana"/>
              </a:rPr>
              <a:t>s</a:t>
            </a:r>
            <a:r>
              <a:rPr sz="1600" spc="-125" dirty="0">
                <a:latin typeface="Verdana"/>
                <a:cs typeface="Verdana"/>
              </a:rPr>
              <a:t> </a:t>
            </a:r>
            <a:r>
              <a:rPr sz="1600" spc="-70" dirty="0">
                <a:latin typeface="Verdana"/>
                <a:cs typeface="Verdana"/>
              </a:rPr>
              <a:t>f</a:t>
            </a:r>
            <a:r>
              <a:rPr sz="1600" spc="-65" dirty="0">
                <a:latin typeface="Verdana"/>
                <a:cs typeface="Verdana"/>
              </a:rPr>
              <a:t>or</a:t>
            </a:r>
            <a:r>
              <a:rPr sz="1600" spc="-120" dirty="0">
                <a:latin typeface="Verdana"/>
                <a:cs typeface="Verdana"/>
              </a:rPr>
              <a:t> </a:t>
            </a:r>
            <a:r>
              <a:rPr sz="1600" spc="-55" dirty="0">
                <a:latin typeface="Verdana"/>
                <a:cs typeface="Verdana"/>
              </a:rPr>
              <a:t>our</a:t>
            </a:r>
            <a:r>
              <a:rPr sz="1600" spc="-120" dirty="0">
                <a:latin typeface="Verdana"/>
                <a:cs typeface="Verdana"/>
              </a:rPr>
              <a:t> </a:t>
            </a:r>
            <a:r>
              <a:rPr sz="1600" spc="-85" dirty="0">
                <a:latin typeface="Verdana"/>
                <a:cs typeface="Verdana"/>
              </a:rPr>
              <a:t>y</a:t>
            </a:r>
            <a:r>
              <a:rPr sz="1600" dirty="0">
                <a:latin typeface="Verdana"/>
                <a:cs typeface="Verdana"/>
              </a:rPr>
              <a:t>ou</a:t>
            </a:r>
            <a:r>
              <a:rPr sz="1600" spc="-5" dirty="0">
                <a:latin typeface="Verdana"/>
                <a:cs typeface="Verdana"/>
              </a:rPr>
              <a:t>n</a:t>
            </a:r>
            <a:r>
              <a:rPr sz="1600" spc="75" dirty="0">
                <a:latin typeface="Verdana"/>
                <a:cs typeface="Verdana"/>
              </a:rPr>
              <a:t>g</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80" dirty="0">
                <a:latin typeface="Verdana"/>
                <a:cs typeface="Verdana"/>
              </a:rPr>
              <a:t>e</a:t>
            </a:r>
            <a:r>
              <a:rPr sz="1600" spc="-200" dirty="0">
                <a:latin typeface="Verdana"/>
                <a:cs typeface="Verdana"/>
              </a:rPr>
              <a:t>r</a:t>
            </a:r>
            <a:r>
              <a:rPr sz="1600" spc="-170" dirty="0">
                <a:latin typeface="Verdana"/>
                <a:cs typeface="Verdana"/>
              </a:rPr>
              <a:t>s  </a:t>
            </a:r>
            <a:r>
              <a:rPr sz="1600" spc="-114" dirty="0">
                <a:latin typeface="Verdana"/>
                <a:cs typeface="Verdana"/>
              </a:rPr>
              <a:t>s</a:t>
            </a:r>
            <a:r>
              <a:rPr sz="1600" spc="-145" dirty="0">
                <a:latin typeface="Verdana"/>
                <a:cs typeface="Verdana"/>
              </a:rPr>
              <a:t>h</a:t>
            </a:r>
            <a:r>
              <a:rPr sz="1600" spc="75" dirty="0">
                <a:latin typeface="Verdana"/>
                <a:cs typeface="Verdana"/>
              </a:rPr>
              <a:t>o</a:t>
            </a:r>
            <a:r>
              <a:rPr sz="1600" spc="-40" dirty="0">
                <a:latin typeface="Verdana"/>
                <a:cs typeface="Verdana"/>
              </a:rPr>
              <a:t>u</a:t>
            </a:r>
            <a:r>
              <a:rPr sz="1600" spc="-114" dirty="0">
                <a:latin typeface="Verdana"/>
                <a:cs typeface="Verdana"/>
              </a:rPr>
              <a:t>l</a:t>
            </a:r>
            <a:r>
              <a:rPr sz="1600" spc="95" dirty="0">
                <a:latin typeface="Verdana"/>
                <a:cs typeface="Verdana"/>
              </a:rPr>
              <a:t>d</a:t>
            </a:r>
            <a:r>
              <a:rPr sz="1600" spc="-125" dirty="0">
                <a:latin typeface="Verdana"/>
                <a:cs typeface="Verdana"/>
              </a:rPr>
              <a:t> </a:t>
            </a:r>
            <a:r>
              <a:rPr sz="1600" spc="85" dirty="0">
                <a:latin typeface="Verdana"/>
                <a:cs typeface="Verdana"/>
              </a:rPr>
              <a:t>be</a:t>
            </a:r>
            <a:r>
              <a:rPr sz="1600" spc="-130" dirty="0">
                <a:latin typeface="Verdana"/>
                <a:cs typeface="Verdana"/>
              </a:rPr>
              <a:t> </a:t>
            </a:r>
            <a:r>
              <a:rPr sz="1600" spc="80" dirty="0">
                <a:latin typeface="Verdana"/>
                <a:cs typeface="Verdana"/>
              </a:rPr>
              <a:t>e</a:t>
            </a:r>
            <a:r>
              <a:rPr sz="1600" spc="-45" dirty="0">
                <a:latin typeface="Verdana"/>
                <a:cs typeface="Verdana"/>
              </a:rPr>
              <a:t>n</a:t>
            </a:r>
            <a:r>
              <a:rPr sz="1600" spc="70" dirty="0">
                <a:latin typeface="Verdana"/>
                <a:cs typeface="Verdana"/>
              </a:rPr>
              <a:t>g</a:t>
            </a:r>
            <a:r>
              <a:rPr sz="1600" spc="120" dirty="0">
                <a:latin typeface="Verdana"/>
                <a:cs typeface="Verdana"/>
              </a:rPr>
              <a:t>a</a:t>
            </a:r>
            <a:r>
              <a:rPr sz="1600" spc="70" dirty="0">
                <a:latin typeface="Verdana"/>
                <a:cs typeface="Verdana"/>
              </a:rPr>
              <a:t>g</a:t>
            </a:r>
            <a:r>
              <a:rPr sz="1600" spc="-114" dirty="0">
                <a:latin typeface="Verdana"/>
                <a:cs typeface="Verdana"/>
              </a:rPr>
              <a:t>i</a:t>
            </a:r>
            <a:r>
              <a:rPr sz="1600" spc="-45" dirty="0">
                <a:latin typeface="Verdana"/>
                <a:cs typeface="Verdana"/>
              </a:rPr>
              <a:t>n</a:t>
            </a:r>
            <a:r>
              <a:rPr sz="1600" spc="70" dirty="0">
                <a:latin typeface="Verdana"/>
                <a:cs typeface="Verdana"/>
              </a:rPr>
              <a:t>g</a:t>
            </a:r>
            <a:r>
              <a:rPr sz="1600" spc="-140" dirty="0">
                <a:latin typeface="Verdana"/>
                <a:cs typeface="Verdana"/>
              </a:rPr>
              <a:t>,</a:t>
            </a:r>
            <a:r>
              <a:rPr sz="1600" spc="-130" dirty="0">
                <a:latin typeface="Verdana"/>
                <a:cs typeface="Verdana"/>
              </a:rPr>
              <a:t> </a:t>
            </a:r>
            <a:r>
              <a:rPr sz="1600" spc="80" dirty="0">
                <a:latin typeface="Verdana"/>
                <a:cs typeface="Verdana"/>
              </a:rPr>
              <a:t>e</a:t>
            </a:r>
            <a:r>
              <a:rPr sz="1600" spc="-45" dirty="0">
                <a:latin typeface="Verdana"/>
                <a:cs typeface="Verdana"/>
              </a:rPr>
              <a:t>n</a:t>
            </a:r>
            <a:r>
              <a:rPr sz="1600" spc="-235" dirty="0">
                <a:latin typeface="Verdana"/>
                <a:cs typeface="Verdana"/>
              </a:rPr>
              <a:t>j</a:t>
            </a:r>
            <a:r>
              <a:rPr sz="1600" spc="75" dirty="0">
                <a:latin typeface="Verdana"/>
                <a:cs typeface="Verdana"/>
              </a:rPr>
              <a:t>o</a:t>
            </a:r>
            <a:r>
              <a:rPr sz="1600" spc="-85" dirty="0">
                <a:latin typeface="Verdana"/>
                <a:cs typeface="Verdana"/>
              </a:rPr>
              <a:t>y</a:t>
            </a:r>
            <a:r>
              <a:rPr sz="1600" spc="120" dirty="0">
                <a:latin typeface="Verdana"/>
                <a:cs typeface="Verdana"/>
              </a:rPr>
              <a:t>a</a:t>
            </a:r>
            <a:r>
              <a:rPr sz="1600" spc="85" dirty="0">
                <a:latin typeface="Verdana"/>
                <a:cs typeface="Verdana"/>
              </a:rPr>
              <a:t>b</a:t>
            </a:r>
            <a:r>
              <a:rPr sz="1600" spc="-114" dirty="0">
                <a:latin typeface="Verdana"/>
                <a:cs typeface="Verdana"/>
              </a:rPr>
              <a:t>l</a:t>
            </a:r>
            <a:r>
              <a:rPr sz="1600" spc="60" dirty="0">
                <a:latin typeface="Verdana"/>
                <a:cs typeface="Verdana"/>
              </a:rPr>
              <a:t>e  </a:t>
            </a:r>
            <a:r>
              <a:rPr sz="1600" spc="55" dirty="0">
                <a:latin typeface="Verdana"/>
                <a:cs typeface="Verdana"/>
              </a:rPr>
              <a:t>and</a:t>
            </a:r>
            <a:r>
              <a:rPr sz="1600" spc="-130" dirty="0">
                <a:latin typeface="Verdana"/>
                <a:cs typeface="Verdana"/>
              </a:rPr>
              <a:t> </a:t>
            </a:r>
            <a:r>
              <a:rPr sz="1600" spc="-5" dirty="0">
                <a:latin typeface="Verdana"/>
                <a:cs typeface="Verdana"/>
              </a:rPr>
              <a:t>active.</a:t>
            </a:r>
            <a:endParaRPr sz="1600" dirty="0">
              <a:latin typeface="Verdana"/>
              <a:cs typeface="Verdana"/>
            </a:endParaRPr>
          </a:p>
          <a:p>
            <a:pPr algn="ctr">
              <a:lnSpc>
                <a:spcPts val="1814"/>
              </a:lnSpc>
            </a:pPr>
            <a:r>
              <a:rPr sz="1600" spc="-245" dirty="0">
                <a:latin typeface="Verdana"/>
                <a:cs typeface="Verdana"/>
              </a:rPr>
              <a:t>S</a:t>
            </a:r>
            <a:r>
              <a:rPr sz="1600" spc="-150" dirty="0">
                <a:latin typeface="Verdana"/>
                <a:cs typeface="Verdana"/>
              </a:rPr>
              <a:t>t</a:t>
            </a:r>
            <a:r>
              <a:rPr sz="1600" spc="125" dirty="0">
                <a:latin typeface="Verdana"/>
                <a:cs typeface="Verdana"/>
              </a:rPr>
              <a:t>a</a:t>
            </a:r>
            <a:r>
              <a:rPr sz="1600" spc="-200" dirty="0">
                <a:latin typeface="Verdana"/>
                <a:cs typeface="Verdana"/>
              </a:rPr>
              <a:t>r</a:t>
            </a:r>
            <a:r>
              <a:rPr sz="1600" spc="-90" dirty="0">
                <a:latin typeface="Verdana"/>
                <a:cs typeface="Verdana"/>
              </a:rPr>
              <a:t>t</a:t>
            </a:r>
            <a:r>
              <a:rPr sz="1600" spc="-135" dirty="0">
                <a:latin typeface="Verdana"/>
                <a:cs typeface="Verdana"/>
              </a:rPr>
              <a:t> </a:t>
            </a:r>
            <a:r>
              <a:rPr sz="1600" spc="15" dirty="0">
                <a:latin typeface="Verdana"/>
                <a:cs typeface="Verdana"/>
              </a:rPr>
              <a:t>w</a:t>
            </a:r>
            <a:r>
              <a:rPr sz="1600" spc="-120" dirty="0">
                <a:latin typeface="Verdana"/>
                <a:cs typeface="Verdana"/>
              </a:rPr>
              <a:t>i</a:t>
            </a:r>
            <a:r>
              <a:rPr sz="1600" spc="-95" dirty="0">
                <a:latin typeface="Verdana"/>
                <a:cs typeface="Verdana"/>
              </a:rPr>
              <a:t>t</a:t>
            </a:r>
            <a:r>
              <a:rPr sz="1600" spc="-40" dirty="0">
                <a:latin typeface="Verdana"/>
                <a:cs typeface="Verdana"/>
              </a:rPr>
              <a:t>h</a:t>
            </a:r>
            <a:r>
              <a:rPr sz="1600" spc="-130" dirty="0">
                <a:latin typeface="Verdana"/>
                <a:cs typeface="Verdana"/>
              </a:rPr>
              <a:t> </a:t>
            </a:r>
            <a:r>
              <a:rPr sz="1600" spc="-215" dirty="0">
                <a:latin typeface="Verdana"/>
                <a:cs typeface="Verdana"/>
              </a:rPr>
              <a:t>s</a:t>
            </a:r>
            <a:r>
              <a:rPr sz="1600" spc="-65" dirty="0">
                <a:latin typeface="Verdana"/>
                <a:cs typeface="Verdana"/>
              </a:rPr>
              <a:t>m</a:t>
            </a:r>
            <a:r>
              <a:rPr sz="1600" spc="125" dirty="0">
                <a:latin typeface="Verdana"/>
                <a:cs typeface="Verdana"/>
              </a:rPr>
              <a:t>a</a:t>
            </a:r>
            <a:r>
              <a:rPr sz="1600" spc="-120" dirty="0">
                <a:latin typeface="Verdana"/>
                <a:cs typeface="Verdana"/>
              </a:rPr>
              <a:t>ll</a:t>
            </a:r>
            <a:r>
              <a:rPr sz="1600" spc="-125" dirty="0">
                <a:latin typeface="Verdana"/>
                <a:cs typeface="Verdana"/>
              </a:rPr>
              <a:t> </a:t>
            </a:r>
            <a:r>
              <a:rPr sz="1600" spc="-215" dirty="0">
                <a:latin typeface="Verdana"/>
                <a:cs typeface="Verdana"/>
              </a:rPr>
              <a:t>s</a:t>
            </a:r>
            <a:r>
              <a:rPr sz="1600" spc="-120" dirty="0">
                <a:latin typeface="Verdana"/>
                <a:cs typeface="Verdana"/>
              </a:rPr>
              <a:t>i</a:t>
            </a:r>
            <a:r>
              <a:rPr sz="1600" spc="95" dirty="0">
                <a:latin typeface="Verdana"/>
                <a:cs typeface="Verdana"/>
              </a:rPr>
              <a:t>d</a:t>
            </a:r>
            <a:r>
              <a:rPr sz="1600" spc="80" dirty="0">
                <a:latin typeface="Verdana"/>
                <a:cs typeface="Verdana"/>
              </a:rPr>
              <a:t>e</a:t>
            </a:r>
            <a:r>
              <a:rPr sz="1600" spc="95" dirty="0">
                <a:latin typeface="Verdana"/>
                <a:cs typeface="Verdana"/>
              </a:rPr>
              <a:t>d</a:t>
            </a:r>
            <a:r>
              <a:rPr sz="1600" spc="-125" dirty="0">
                <a:latin typeface="Verdana"/>
                <a:cs typeface="Verdana"/>
              </a:rPr>
              <a:t> </a:t>
            </a:r>
            <a:r>
              <a:rPr sz="1600" spc="70" dirty="0">
                <a:latin typeface="Verdana"/>
                <a:cs typeface="Verdana"/>
              </a:rPr>
              <a:t>g</a:t>
            </a:r>
            <a:r>
              <a:rPr sz="1600" spc="125" dirty="0">
                <a:latin typeface="Verdana"/>
                <a:cs typeface="Verdana"/>
              </a:rPr>
              <a:t>a</a:t>
            </a:r>
            <a:r>
              <a:rPr sz="1600" spc="-65" dirty="0">
                <a:latin typeface="Verdana"/>
                <a:cs typeface="Verdana"/>
              </a:rPr>
              <a:t>m</a:t>
            </a:r>
            <a:r>
              <a:rPr sz="1600" spc="80" dirty="0">
                <a:latin typeface="Verdana"/>
                <a:cs typeface="Verdana"/>
              </a:rPr>
              <a:t>e</a:t>
            </a:r>
            <a:r>
              <a:rPr sz="1600" spc="-215" dirty="0">
                <a:latin typeface="Verdana"/>
                <a:cs typeface="Verdana"/>
              </a:rPr>
              <a:t>s</a:t>
            </a:r>
            <a:r>
              <a:rPr sz="1600" spc="-125" dirty="0">
                <a:latin typeface="Verdana"/>
                <a:cs typeface="Verdana"/>
              </a:rPr>
              <a:t> </a:t>
            </a:r>
            <a:endParaRPr sz="1600" dirty="0">
              <a:latin typeface="Verdana"/>
              <a:cs typeface="Verdana"/>
            </a:endParaRPr>
          </a:p>
        </p:txBody>
      </p:sp>
      <p:sp>
        <p:nvSpPr>
          <p:cNvPr id="7" name="object 7"/>
          <p:cNvSpPr txBox="1"/>
          <p:nvPr/>
        </p:nvSpPr>
        <p:spPr>
          <a:xfrm>
            <a:off x="4068015" y="5563108"/>
            <a:ext cx="3660140" cy="751205"/>
          </a:xfrm>
          <a:prstGeom prst="rect">
            <a:avLst/>
          </a:prstGeom>
        </p:spPr>
        <p:txBody>
          <a:bodyPr vert="horz" wrap="square" lIns="0" tIns="22860" rIns="0" bIns="0" rtlCol="0">
            <a:spAutoFit/>
          </a:bodyPr>
          <a:lstStyle/>
          <a:p>
            <a:pPr marL="12700" marR="5080" indent="-635" algn="ctr">
              <a:lnSpc>
                <a:spcPts val="1900"/>
              </a:lnSpc>
              <a:spcBef>
                <a:spcPts val="180"/>
              </a:spcBef>
            </a:pPr>
            <a:r>
              <a:rPr sz="1600" spc="-25" dirty="0">
                <a:latin typeface="Verdana"/>
                <a:cs typeface="Verdana"/>
              </a:rPr>
              <a:t>A</a:t>
            </a:r>
            <a:r>
              <a:rPr sz="1600" spc="-5" dirty="0">
                <a:latin typeface="Verdana"/>
                <a:cs typeface="Verdana"/>
              </a:rPr>
              <a:t>l</a:t>
            </a:r>
            <a:r>
              <a:rPr sz="1600" spc="-120" dirty="0">
                <a:latin typeface="Verdana"/>
                <a:cs typeface="Verdana"/>
              </a:rPr>
              <a:t>l</a:t>
            </a:r>
            <a:r>
              <a:rPr sz="1600" spc="-125" dirty="0">
                <a:latin typeface="Verdana"/>
                <a:cs typeface="Verdana"/>
              </a:rPr>
              <a:t> </a:t>
            </a:r>
            <a:r>
              <a:rPr sz="1600" spc="-60" dirty="0">
                <a:latin typeface="Verdana"/>
                <a:cs typeface="Verdana"/>
              </a:rPr>
              <a:t>s</a:t>
            </a:r>
            <a:r>
              <a:rPr sz="1600" spc="-75" dirty="0">
                <a:latin typeface="Verdana"/>
                <a:cs typeface="Verdana"/>
              </a:rPr>
              <a:t>e</a:t>
            </a:r>
            <a:r>
              <a:rPr sz="1600" spc="-185" dirty="0">
                <a:latin typeface="Verdana"/>
                <a:cs typeface="Verdana"/>
              </a:rPr>
              <a:t>ssi</a:t>
            </a:r>
            <a:r>
              <a:rPr sz="1600" spc="75" dirty="0">
                <a:latin typeface="Verdana"/>
                <a:cs typeface="Verdana"/>
              </a:rPr>
              <a:t>o</a:t>
            </a:r>
            <a:r>
              <a:rPr sz="1600" spc="-45" dirty="0">
                <a:latin typeface="Verdana"/>
                <a:cs typeface="Verdana"/>
              </a:rPr>
              <a:t>n</a:t>
            </a:r>
            <a:r>
              <a:rPr sz="1600" spc="-215" dirty="0">
                <a:latin typeface="Verdana"/>
                <a:cs typeface="Verdana"/>
              </a:rPr>
              <a:t>s</a:t>
            </a:r>
            <a:r>
              <a:rPr sz="1600" spc="-125" dirty="0">
                <a:latin typeface="Verdana"/>
                <a:cs typeface="Verdana"/>
              </a:rPr>
              <a:t> </a:t>
            </a:r>
            <a:r>
              <a:rPr sz="1600" spc="-114" dirty="0">
                <a:latin typeface="Verdana"/>
                <a:cs typeface="Verdana"/>
              </a:rPr>
              <a:t>s</a:t>
            </a:r>
            <a:r>
              <a:rPr sz="1600" spc="-145" dirty="0">
                <a:latin typeface="Verdana"/>
                <a:cs typeface="Verdana"/>
              </a:rPr>
              <a:t>h</a:t>
            </a:r>
            <a:r>
              <a:rPr sz="1600" spc="75" dirty="0">
                <a:latin typeface="Verdana"/>
                <a:cs typeface="Verdana"/>
              </a:rPr>
              <a:t>o</a:t>
            </a:r>
            <a:r>
              <a:rPr sz="1600" spc="-40" dirty="0">
                <a:latin typeface="Verdana"/>
                <a:cs typeface="Verdana"/>
              </a:rPr>
              <a:t>u</a:t>
            </a:r>
            <a:r>
              <a:rPr sz="1600" spc="-120" dirty="0">
                <a:latin typeface="Verdana"/>
                <a:cs typeface="Verdana"/>
              </a:rPr>
              <a:t>l</a:t>
            </a:r>
            <a:r>
              <a:rPr sz="1600" spc="95" dirty="0">
                <a:latin typeface="Verdana"/>
                <a:cs typeface="Verdana"/>
              </a:rPr>
              <a:t>d</a:t>
            </a:r>
            <a:r>
              <a:rPr sz="1600" spc="-125" dirty="0">
                <a:latin typeface="Verdana"/>
                <a:cs typeface="Verdana"/>
              </a:rPr>
              <a:t> </a:t>
            </a:r>
            <a:r>
              <a:rPr sz="1600" spc="85" dirty="0">
                <a:latin typeface="Verdana"/>
                <a:cs typeface="Verdana"/>
              </a:rPr>
              <a:t>be</a:t>
            </a:r>
            <a:r>
              <a:rPr sz="1600" spc="-130" dirty="0">
                <a:latin typeface="Verdana"/>
                <a:cs typeface="Verdana"/>
              </a:rPr>
              <a:t> </a:t>
            </a:r>
            <a:r>
              <a:rPr sz="1600" spc="120" dirty="0">
                <a:latin typeface="Verdana"/>
                <a:cs typeface="Verdana"/>
              </a:rPr>
              <a:t>a</a:t>
            </a:r>
            <a:r>
              <a:rPr sz="1600" spc="-215" dirty="0">
                <a:latin typeface="Verdana"/>
                <a:cs typeface="Verdana"/>
              </a:rPr>
              <a:t>s</a:t>
            </a:r>
            <a:r>
              <a:rPr sz="1600" spc="-125" dirty="0">
                <a:latin typeface="Verdana"/>
                <a:cs typeface="Verdana"/>
              </a:rPr>
              <a:t> </a:t>
            </a:r>
            <a:r>
              <a:rPr sz="1600" spc="200" dirty="0">
                <a:latin typeface="Verdana"/>
                <a:cs typeface="Verdana"/>
              </a:rPr>
              <a:t>c</a:t>
            </a:r>
            <a:r>
              <a:rPr sz="1600" spc="-120" dirty="0">
                <a:latin typeface="Verdana"/>
                <a:cs typeface="Verdana"/>
              </a:rPr>
              <a:t>l</a:t>
            </a:r>
            <a:r>
              <a:rPr sz="1600" spc="75" dirty="0">
                <a:latin typeface="Verdana"/>
                <a:cs typeface="Verdana"/>
              </a:rPr>
              <a:t>o</a:t>
            </a:r>
            <a:r>
              <a:rPr sz="1600" spc="-65" dirty="0">
                <a:latin typeface="Verdana"/>
                <a:cs typeface="Verdana"/>
              </a:rPr>
              <a:t>se</a:t>
            </a:r>
            <a:r>
              <a:rPr sz="1600" spc="-130"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60" dirty="0">
                <a:latin typeface="Verdana"/>
                <a:cs typeface="Verdana"/>
              </a:rPr>
              <a:t>e  </a:t>
            </a:r>
            <a:r>
              <a:rPr sz="1600" spc="55" dirty="0">
                <a:latin typeface="Verdana"/>
                <a:cs typeface="Verdana"/>
              </a:rPr>
              <a:t>game</a:t>
            </a:r>
            <a:r>
              <a:rPr sz="1600" spc="-130" dirty="0">
                <a:latin typeface="Verdana"/>
                <a:cs typeface="Verdana"/>
              </a:rPr>
              <a:t> </a:t>
            </a:r>
            <a:r>
              <a:rPr sz="1600" spc="-50" dirty="0">
                <a:latin typeface="Verdana"/>
                <a:cs typeface="Verdana"/>
              </a:rPr>
              <a:t>as</a:t>
            </a:r>
            <a:r>
              <a:rPr sz="1600" spc="-125" dirty="0">
                <a:latin typeface="Verdana"/>
                <a:cs typeface="Verdana"/>
              </a:rPr>
              <a:t> </a:t>
            </a:r>
            <a:r>
              <a:rPr sz="1600" spc="-55" dirty="0">
                <a:latin typeface="Verdana"/>
                <a:cs typeface="Verdana"/>
              </a:rPr>
              <a:t>possible.</a:t>
            </a:r>
            <a:r>
              <a:rPr sz="1600" spc="-130" dirty="0">
                <a:latin typeface="Verdana"/>
                <a:cs typeface="Verdana"/>
              </a:rPr>
              <a:t> </a:t>
            </a:r>
            <a:r>
              <a:rPr sz="1600" spc="-95" dirty="0">
                <a:latin typeface="Verdana"/>
                <a:cs typeface="Verdana"/>
              </a:rPr>
              <a:t>Ensure</a:t>
            </a:r>
            <a:r>
              <a:rPr sz="1600" spc="-130" dirty="0">
                <a:latin typeface="Verdana"/>
                <a:cs typeface="Verdana"/>
              </a:rPr>
              <a:t> </a:t>
            </a:r>
            <a:r>
              <a:rPr sz="1600" spc="-40" dirty="0">
                <a:latin typeface="Verdana"/>
                <a:cs typeface="Verdana"/>
              </a:rPr>
              <a:t>all</a:t>
            </a:r>
            <a:r>
              <a:rPr sz="1600" spc="-125" dirty="0">
                <a:latin typeface="Verdana"/>
                <a:cs typeface="Verdana"/>
              </a:rPr>
              <a:t> </a:t>
            </a:r>
            <a:r>
              <a:rPr sz="1600" spc="-45" dirty="0">
                <a:latin typeface="Verdana"/>
                <a:cs typeface="Verdana"/>
              </a:rPr>
              <a:t>activities </a:t>
            </a:r>
            <a:r>
              <a:rPr sz="1600" spc="-545" dirty="0">
                <a:latin typeface="Verdana"/>
                <a:cs typeface="Verdana"/>
              </a:rPr>
              <a:t> </a:t>
            </a:r>
            <a:r>
              <a:rPr sz="1600" spc="-55" dirty="0">
                <a:latin typeface="Verdana"/>
                <a:cs typeface="Verdana"/>
              </a:rPr>
              <a:t>a</a:t>
            </a:r>
            <a:r>
              <a:rPr sz="1600" spc="-25" dirty="0">
                <a:latin typeface="Verdana"/>
                <a:cs typeface="Verdana"/>
              </a:rPr>
              <a:t>r</a:t>
            </a:r>
            <a:r>
              <a:rPr sz="1600" spc="85" dirty="0">
                <a:latin typeface="Verdana"/>
                <a:cs typeface="Verdana"/>
              </a:rPr>
              <a:t>e</a:t>
            </a:r>
            <a:r>
              <a:rPr sz="1600" spc="-130" dirty="0">
                <a:latin typeface="Verdana"/>
                <a:cs typeface="Verdana"/>
              </a:rPr>
              <a:t> </a:t>
            </a:r>
            <a:r>
              <a:rPr sz="1600" spc="-70" dirty="0">
                <a:latin typeface="Verdana"/>
                <a:cs typeface="Verdana"/>
              </a:rPr>
              <a:t>f</a:t>
            </a:r>
            <a:r>
              <a:rPr sz="1600" spc="-40" dirty="0">
                <a:latin typeface="Verdana"/>
                <a:cs typeface="Verdana"/>
              </a:rPr>
              <a:t>un</a:t>
            </a:r>
            <a:r>
              <a:rPr sz="1600" spc="-125"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120" dirty="0">
                <a:latin typeface="Verdana"/>
                <a:cs typeface="Verdana"/>
              </a:rPr>
              <a:t>i</a:t>
            </a:r>
            <a:r>
              <a:rPr sz="1600" spc="-45" dirty="0">
                <a:latin typeface="Verdana"/>
                <a:cs typeface="Verdana"/>
              </a:rPr>
              <a:t>n</a:t>
            </a:r>
            <a:r>
              <a:rPr sz="1600" spc="200" dirty="0">
                <a:latin typeface="Verdana"/>
                <a:cs typeface="Verdana"/>
              </a:rPr>
              <a:t>c</a:t>
            </a:r>
            <a:r>
              <a:rPr sz="1600" spc="-120" dirty="0">
                <a:latin typeface="Verdana"/>
                <a:cs typeface="Verdana"/>
              </a:rPr>
              <a:t>l</a:t>
            </a:r>
            <a:r>
              <a:rPr sz="1600" spc="-40" dirty="0">
                <a:latin typeface="Verdana"/>
                <a:cs typeface="Verdana"/>
              </a:rPr>
              <a:t>u</a:t>
            </a:r>
            <a:r>
              <a:rPr sz="1600" spc="95" dirty="0">
                <a:latin typeface="Verdana"/>
                <a:cs typeface="Verdana"/>
              </a:rPr>
              <a:t>d</a:t>
            </a:r>
            <a:r>
              <a:rPr sz="1600" spc="85" dirty="0">
                <a:latin typeface="Verdana"/>
                <a:cs typeface="Verdana"/>
              </a:rPr>
              <a:t>e</a:t>
            </a:r>
            <a:r>
              <a:rPr sz="1600" spc="-130" dirty="0">
                <a:latin typeface="Verdana"/>
                <a:cs typeface="Verdana"/>
              </a:rPr>
              <a:t> </a:t>
            </a:r>
            <a:r>
              <a:rPr sz="1600" spc="-60" dirty="0">
                <a:latin typeface="Verdana"/>
                <a:cs typeface="Verdana"/>
              </a:rPr>
              <a:t>t</a:t>
            </a:r>
            <a:r>
              <a:rPr sz="1600" spc="-85" dirty="0">
                <a:latin typeface="Verdana"/>
                <a:cs typeface="Verdana"/>
              </a:rPr>
              <a:t>h</a:t>
            </a:r>
            <a:r>
              <a:rPr sz="1600" spc="85" dirty="0">
                <a:latin typeface="Verdana"/>
                <a:cs typeface="Verdana"/>
              </a:rPr>
              <a:t>e</a:t>
            </a:r>
            <a:r>
              <a:rPr sz="1600" spc="-130" dirty="0">
                <a:latin typeface="Verdana"/>
                <a:cs typeface="Verdana"/>
              </a:rPr>
              <a:t> </a:t>
            </a:r>
            <a:r>
              <a:rPr sz="1600" spc="85" dirty="0">
                <a:latin typeface="Verdana"/>
                <a:cs typeface="Verdana"/>
              </a:rPr>
              <a:t>b</a:t>
            </a:r>
            <a:r>
              <a:rPr sz="1600" spc="-5" dirty="0">
                <a:latin typeface="Verdana"/>
                <a:cs typeface="Verdana"/>
              </a:rPr>
              <a:t>a</a:t>
            </a:r>
            <a:r>
              <a:rPr sz="1600" dirty="0">
                <a:latin typeface="Verdana"/>
                <a:cs typeface="Verdana"/>
              </a:rPr>
              <a:t>l</a:t>
            </a:r>
            <a:r>
              <a:rPr sz="1600" spc="-120" dirty="0">
                <a:latin typeface="Verdana"/>
                <a:cs typeface="Verdana"/>
              </a:rPr>
              <a:t>l</a:t>
            </a:r>
            <a:r>
              <a:rPr sz="1600" spc="-140" dirty="0">
                <a:latin typeface="Verdana"/>
                <a:cs typeface="Verdana"/>
              </a:rPr>
              <a:t>.</a:t>
            </a:r>
            <a:endParaRPr sz="1600">
              <a:latin typeface="Verdana"/>
              <a:cs typeface="Verdana"/>
            </a:endParaRPr>
          </a:p>
        </p:txBody>
      </p:sp>
      <p:sp>
        <p:nvSpPr>
          <p:cNvPr id="8" name="object 8"/>
          <p:cNvSpPr txBox="1"/>
          <p:nvPr/>
        </p:nvSpPr>
        <p:spPr>
          <a:xfrm>
            <a:off x="3956865" y="1960371"/>
            <a:ext cx="3882390" cy="1729739"/>
          </a:xfrm>
          <a:prstGeom prst="rect">
            <a:avLst/>
          </a:prstGeom>
        </p:spPr>
        <p:txBody>
          <a:bodyPr vert="horz" wrap="square" lIns="0" tIns="22860" rIns="0" bIns="0" rtlCol="0">
            <a:spAutoFit/>
          </a:bodyPr>
          <a:lstStyle/>
          <a:p>
            <a:pPr marL="67945" marR="59690" indent="-1270" algn="ctr">
              <a:lnSpc>
                <a:spcPts val="1900"/>
              </a:lnSpc>
              <a:spcBef>
                <a:spcPts val="180"/>
              </a:spcBef>
            </a:pPr>
            <a:r>
              <a:rPr sz="1600" spc="-30" dirty="0">
                <a:latin typeface="Verdana"/>
                <a:cs typeface="Verdana"/>
              </a:rPr>
              <a:t>R</a:t>
            </a:r>
            <a:r>
              <a:rPr sz="1600" spc="-35" dirty="0">
                <a:latin typeface="Verdana"/>
                <a:cs typeface="Verdana"/>
              </a:rPr>
              <a:t>e</a:t>
            </a:r>
            <a:r>
              <a:rPr sz="1600" spc="-55" dirty="0">
                <a:latin typeface="Verdana"/>
                <a:cs typeface="Verdana"/>
              </a:rPr>
              <a:t>s</a:t>
            </a:r>
            <a:r>
              <a:rPr sz="1600" spc="-70" dirty="0">
                <a:latin typeface="Verdana"/>
                <a:cs typeface="Verdana"/>
              </a:rPr>
              <a:t>p</a:t>
            </a:r>
            <a:r>
              <a:rPr sz="1600" spc="80" dirty="0">
                <a:latin typeface="Verdana"/>
                <a:cs typeface="Verdana"/>
              </a:rPr>
              <a:t>e</a:t>
            </a:r>
            <a:r>
              <a:rPr sz="1600" spc="200" dirty="0">
                <a:latin typeface="Verdana"/>
                <a:cs typeface="Verdana"/>
              </a:rPr>
              <a:t>c</a:t>
            </a:r>
            <a:r>
              <a:rPr sz="1600" spc="-90" dirty="0">
                <a:latin typeface="Verdana"/>
                <a:cs typeface="Verdana"/>
              </a:rPr>
              <a:t>t</a:t>
            </a:r>
            <a:r>
              <a:rPr sz="1600" spc="-135" dirty="0">
                <a:latin typeface="Verdana"/>
                <a:cs typeface="Verdana"/>
              </a:rPr>
              <a:t> </a:t>
            </a:r>
            <a:r>
              <a:rPr sz="1600" spc="80" dirty="0">
                <a:latin typeface="Verdana"/>
                <a:cs typeface="Verdana"/>
              </a:rPr>
              <a:t>e</a:t>
            </a:r>
            <a:r>
              <a:rPr sz="1600" spc="120" dirty="0">
                <a:latin typeface="Verdana"/>
                <a:cs typeface="Verdana"/>
              </a:rPr>
              <a:t>a</a:t>
            </a:r>
            <a:r>
              <a:rPr sz="1600" spc="200" dirty="0">
                <a:latin typeface="Verdana"/>
                <a:cs typeface="Verdana"/>
              </a:rPr>
              <a:t>c</a:t>
            </a:r>
            <a:r>
              <a:rPr sz="1600" spc="-40" dirty="0">
                <a:latin typeface="Verdana"/>
                <a:cs typeface="Verdana"/>
              </a:rPr>
              <a:t>h</a:t>
            </a:r>
            <a:r>
              <a:rPr sz="1600" spc="-130" dirty="0">
                <a:latin typeface="Verdana"/>
                <a:cs typeface="Verdana"/>
              </a:rPr>
              <a:t> </a:t>
            </a:r>
            <a:r>
              <a:rPr sz="1600" spc="200" dirty="0">
                <a:latin typeface="Verdana"/>
                <a:cs typeface="Verdana"/>
              </a:rPr>
              <a:t>c</a:t>
            </a:r>
            <a:r>
              <a:rPr sz="1600" spc="-45" dirty="0">
                <a:latin typeface="Verdana"/>
                <a:cs typeface="Verdana"/>
              </a:rPr>
              <a:t>h</a:t>
            </a:r>
            <a:r>
              <a:rPr sz="1600" spc="-114" dirty="0">
                <a:latin typeface="Verdana"/>
                <a:cs typeface="Verdana"/>
              </a:rPr>
              <a:t>il</a:t>
            </a:r>
            <a:r>
              <a:rPr sz="1600" spc="95" dirty="0">
                <a:latin typeface="Verdana"/>
                <a:cs typeface="Verdana"/>
              </a:rPr>
              <a:t>d</a:t>
            </a:r>
            <a:r>
              <a:rPr sz="1600" spc="-125" dirty="0">
                <a:latin typeface="Verdana"/>
                <a:cs typeface="Verdana"/>
              </a:rPr>
              <a:t> </a:t>
            </a:r>
            <a:r>
              <a:rPr sz="1600" spc="120" dirty="0">
                <a:latin typeface="Verdana"/>
                <a:cs typeface="Verdana"/>
              </a:rPr>
              <a:t>a</a:t>
            </a:r>
            <a:r>
              <a:rPr sz="1600" spc="-215" dirty="0">
                <a:latin typeface="Verdana"/>
                <a:cs typeface="Verdana"/>
              </a:rPr>
              <a:t>s</a:t>
            </a:r>
            <a:r>
              <a:rPr sz="1600" spc="-125" dirty="0">
                <a:latin typeface="Verdana"/>
                <a:cs typeface="Verdana"/>
              </a:rPr>
              <a:t> </a:t>
            </a:r>
            <a:r>
              <a:rPr sz="1600" spc="120" dirty="0">
                <a:latin typeface="Verdana"/>
                <a:cs typeface="Verdana"/>
              </a:rPr>
              <a:t>a</a:t>
            </a:r>
            <a:r>
              <a:rPr sz="1600" spc="-40" dirty="0">
                <a:latin typeface="Verdana"/>
                <a:cs typeface="Verdana"/>
              </a:rPr>
              <a:t>n</a:t>
            </a:r>
            <a:r>
              <a:rPr sz="1600" spc="-130" dirty="0">
                <a:latin typeface="Verdana"/>
                <a:cs typeface="Verdana"/>
              </a:rPr>
              <a:t> </a:t>
            </a:r>
            <a:r>
              <a:rPr sz="1600" spc="-114" dirty="0">
                <a:latin typeface="Verdana"/>
                <a:cs typeface="Verdana"/>
              </a:rPr>
              <a:t>i</a:t>
            </a:r>
            <a:r>
              <a:rPr sz="1600" spc="-45" dirty="0">
                <a:latin typeface="Verdana"/>
                <a:cs typeface="Verdana"/>
              </a:rPr>
              <a:t>n</a:t>
            </a:r>
            <a:r>
              <a:rPr sz="1600" spc="-15" dirty="0">
                <a:latin typeface="Verdana"/>
                <a:cs typeface="Verdana"/>
              </a:rPr>
              <a:t>d</a:t>
            </a:r>
            <a:r>
              <a:rPr sz="1600" spc="-5" dirty="0">
                <a:latin typeface="Verdana"/>
                <a:cs typeface="Verdana"/>
              </a:rPr>
              <a:t>i</a:t>
            </a:r>
            <a:r>
              <a:rPr sz="1600" spc="-65" dirty="0">
                <a:latin typeface="Verdana"/>
                <a:cs typeface="Verdana"/>
              </a:rPr>
              <a:t>v</a:t>
            </a:r>
            <a:r>
              <a:rPr sz="1600" spc="-114" dirty="0">
                <a:latin typeface="Verdana"/>
                <a:cs typeface="Verdana"/>
              </a:rPr>
              <a:t>i</a:t>
            </a:r>
            <a:r>
              <a:rPr sz="1600" spc="25" dirty="0">
                <a:latin typeface="Verdana"/>
                <a:cs typeface="Verdana"/>
              </a:rPr>
              <a:t>du</a:t>
            </a:r>
            <a:r>
              <a:rPr sz="1600" spc="120" dirty="0">
                <a:latin typeface="Verdana"/>
                <a:cs typeface="Verdana"/>
              </a:rPr>
              <a:t>a</a:t>
            </a:r>
            <a:r>
              <a:rPr sz="1600" spc="-145" dirty="0">
                <a:latin typeface="Verdana"/>
                <a:cs typeface="Verdana"/>
              </a:rPr>
              <a:t>l  </a:t>
            </a:r>
            <a:r>
              <a:rPr sz="1600" spc="55" dirty="0">
                <a:latin typeface="Verdana"/>
                <a:cs typeface="Verdana"/>
              </a:rPr>
              <a:t>and</a:t>
            </a:r>
            <a:r>
              <a:rPr sz="1600" spc="-125" dirty="0">
                <a:latin typeface="Verdana"/>
                <a:cs typeface="Verdana"/>
              </a:rPr>
              <a:t> </a:t>
            </a:r>
            <a:r>
              <a:rPr sz="1600" spc="65" dirty="0">
                <a:latin typeface="Verdana"/>
                <a:cs typeface="Verdana"/>
              </a:rPr>
              <a:t>adapt</a:t>
            </a:r>
            <a:r>
              <a:rPr sz="1600" spc="-130" dirty="0">
                <a:latin typeface="Verdana"/>
                <a:cs typeface="Verdana"/>
              </a:rPr>
              <a:t> </a:t>
            </a:r>
            <a:r>
              <a:rPr sz="1600" spc="-20" dirty="0">
                <a:latin typeface="Verdana"/>
                <a:cs typeface="Verdana"/>
              </a:rPr>
              <a:t>the</a:t>
            </a:r>
            <a:r>
              <a:rPr sz="1600" spc="-130" dirty="0">
                <a:latin typeface="Verdana"/>
                <a:cs typeface="Verdana"/>
              </a:rPr>
              <a:t> </a:t>
            </a:r>
            <a:r>
              <a:rPr sz="1600" spc="-95" dirty="0">
                <a:latin typeface="Verdana"/>
                <a:cs typeface="Verdana"/>
              </a:rPr>
              <a:t>session</a:t>
            </a:r>
            <a:r>
              <a:rPr sz="1600" spc="-125" dirty="0">
                <a:latin typeface="Verdana"/>
                <a:cs typeface="Verdana"/>
              </a:rPr>
              <a:t> </a:t>
            </a:r>
            <a:r>
              <a:rPr sz="1600" spc="-65" dirty="0">
                <a:latin typeface="Verdana"/>
                <a:cs typeface="Verdana"/>
              </a:rPr>
              <a:t>or</a:t>
            </a:r>
            <a:r>
              <a:rPr sz="1600" spc="-120" dirty="0">
                <a:latin typeface="Verdana"/>
                <a:cs typeface="Verdana"/>
              </a:rPr>
              <a:t> </a:t>
            </a:r>
            <a:r>
              <a:rPr sz="1600" spc="25" dirty="0">
                <a:latin typeface="Verdana"/>
                <a:cs typeface="Verdana"/>
              </a:rPr>
              <a:t>challenge</a:t>
            </a:r>
            <a:r>
              <a:rPr sz="1600" spc="-130" dirty="0">
                <a:latin typeface="Verdana"/>
                <a:cs typeface="Verdana"/>
              </a:rPr>
              <a:t> </a:t>
            </a:r>
            <a:r>
              <a:rPr sz="1600" spc="-20" dirty="0">
                <a:latin typeface="Verdana"/>
                <a:cs typeface="Verdana"/>
              </a:rPr>
              <a:t>to </a:t>
            </a:r>
            <a:r>
              <a:rPr sz="1600" spc="-545" dirty="0">
                <a:latin typeface="Verdana"/>
                <a:cs typeface="Verdana"/>
              </a:rPr>
              <a:t> </a:t>
            </a:r>
            <a:r>
              <a:rPr sz="1600" spc="10" dirty="0">
                <a:latin typeface="Verdana"/>
                <a:cs typeface="Verdana"/>
              </a:rPr>
              <a:t>me</a:t>
            </a:r>
            <a:r>
              <a:rPr sz="1600" spc="80" dirty="0">
                <a:latin typeface="Verdana"/>
                <a:cs typeface="Verdana"/>
              </a:rPr>
              <a:t>e</a:t>
            </a:r>
            <a:r>
              <a:rPr sz="1600" spc="-90" dirty="0">
                <a:latin typeface="Verdana"/>
                <a:cs typeface="Verdana"/>
              </a:rPr>
              <a:t>t</a:t>
            </a:r>
            <a:r>
              <a:rPr sz="1600" spc="-135" dirty="0">
                <a:latin typeface="Verdana"/>
                <a:cs typeface="Verdana"/>
              </a:rPr>
              <a:t> </a:t>
            </a:r>
            <a:r>
              <a:rPr sz="1600" spc="-100" dirty="0">
                <a:latin typeface="Verdana"/>
                <a:cs typeface="Verdana"/>
              </a:rPr>
              <a:t>t</a:t>
            </a:r>
            <a:r>
              <a:rPr sz="1600" spc="20" dirty="0">
                <a:latin typeface="Verdana"/>
                <a:cs typeface="Verdana"/>
              </a:rPr>
              <a:t>he</a:t>
            </a:r>
            <a:r>
              <a:rPr sz="1600" spc="-114" dirty="0">
                <a:latin typeface="Verdana"/>
                <a:cs typeface="Verdana"/>
              </a:rPr>
              <a:t>i</a:t>
            </a:r>
            <a:r>
              <a:rPr sz="1600" spc="-204" dirty="0">
                <a:latin typeface="Verdana"/>
                <a:cs typeface="Verdana"/>
              </a:rPr>
              <a:t>r</a:t>
            </a:r>
            <a:r>
              <a:rPr sz="1600" spc="-120" dirty="0">
                <a:latin typeface="Verdana"/>
                <a:cs typeface="Verdana"/>
              </a:rPr>
              <a:t> </a:t>
            </a:r>
            <a:r>
              <a:rPr sz="1600" spc="120" dirty="0">
                <a:latin typeface="Verdana"/>
                <a:cs typeface="Verdana"/>
              </a:rPr>
              <a:t>a</a:t>
            </a:r>
            <a:r>
              <a:rPr sz="1600" spc="85" dirty="0">
                <a:latin typeface="Verdana"/>
                <a:cs typeface="Verdana"/>
              </a:rPr>
              <a:t>b</a:t>
            </a:r>
            <a:r>
              <a:rPr sz="1600" spc="-114" dirty="0">
                <a:latin typeface="Verdana"/>
                <a:cs typeface="Verdana"/>
              </a:rPr>
              <a:t>ili</a:t>
            </a:r>
            <a:r>
              <a:rPr sz="1600" spc="-100" dirty="0">
                <a:latin typeface="Verdana"/>
                <a:cs typeface="Verdana"/>
              </a:rPr>
              <a:t>t</a:t>
            </a:r>
            <a:r>
              <a:rPr sz="1600" spc="-90" dirty="0">
                <a:latin typeface="Verdana"/>
                <a:cs typeface="Verdana"/>
              </a:rPr>
              <a:t>y</a:t>
            </a:r>
            <a:r>
              <a:rPr sz="1600" spc="-120" dirty="0">
                <a:latin typeface="Verdana"/>
                <a:cs typeface="Verdana"/>
              </a:rPr>
              <a:t> </a:t>
            </a:r>
            <a:r>
              <a:rPr sz="1600" spc="-114" dirty="0">
                <a:latin typeface="Verdana"/>
                <a:cs typeface="Verdana"/>
              </a:rPr>
              <a:t>l</a:t>
            </a:r>
            <a:r>
              <a:rPr sz="1600" spc="80" dirty="0">
                <a:latin typeface="Verdana"/>
                <a:cs typeface="Verdana"/>
              </a:rPr>
              <a:t>e</a:t>
            </a:r>
            <a:r>
              <a:rPr sz="1600" spc="-65" dirty="0">
                <a:latin typeface="Verdana"/>
                <a:cs typeface="Verdana"/>
              </a:rPr>
              <a:t>v</a:t>
            </a:r>
            <a:r>
              <a:rPr sz="1600" spc="80" dirty="0">
                <a:latin typeface="Verdana"/>
                <a:cs typeface="Verdana"/>
              </a:rPr>
              <a:t>e</a:t>
            </a:r>
            <a:r>
              <a:rPr sz="1600" spc="-114" dirty="0">
                <a:latin typeface="Verdana"/>
                <a:cs typeface="Verdana"/>
              </a:rPr>
              <a:t>l</a:t>
            </a:r>
            <a:r>
              <a:rPr sz="1600" spc="-140" dirty="0">
                <a:latin typeface="Verdana"/>
                <a:cs typeface="Verdana"/>
              </a:rPr>
              <a:t>.</a:t>
            </a:r>
            <a:endParaRPr sz="1600">
              <a:latin typeface="Verdana"/>
              <a:cs typeface="Verdana"/>
            </a:endParaRPr>
          </a:p>
          <a:p>
            <a:pPr marL="635" algn="ctr">
              <a:lnSpc>
                <a:spcPts val="1814"/>
              </a:lnSpc>
            </a:pPr>
            <a:r>
              <a:rPr sz="1600" spc="-165" dirty="0">
                <a:latin typeface="Verdana"/>
                <a:cs typeface="Verdana"/>
              </a:rPr>
              <a:t>T</a:t>
            </a:r>
            <a:r>
              <a:rPr sz="1600" spc="-180" dirty="0">
                <a:latin typeface="Verdana"/>
                <a:cs typeface="Verdana"/>
              </a:rPr>
              <a:t>h</a:t>
            </a:r>
            <a:r>
              <a:rPr sz="1600" spc="-50" dirty="0">
                <a:latin typeface="Verdana"/>
                <a:cs typeface="Verdana"/>
              </a:rPr>
              <a:t>r</a:t>
            </a:r>
            <a:r>
              <a:rPr sz="1600" spc="-75" dirty="0">
                <a:latin typeface="Verdana"/>
                <a:cs typeface="Verdana"/>
              </a:rPr>
              <a:t>o</a:t>
            </a:r>
            <a:r>
              <a:rPr sz="1600" spc="-40" dirty="0">
                <a:latin typeface="Verdana"/>
                <a:cs typeface="Verdana"/>
              </a:rPr>
              <a:t>u</a:t>
            </a:r>
            <a:r>
              <a:rPr sz="1600" spc="70" dirty="0">
                <a:latin typeface="Verdana"/>
                <a:cs typeface="Verdana"/>
              </a:rPr>
              <a:t>g</a:t>
            </a:r>
            <a:r>
              <a:rPr sz="1600" spc="-45" dirty="0">
                <a:latin typeface="Verdana"/>
                <a:cs typeface="Verdana"/>
              </a:rPr>
              <a:t>h</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0" dirty="0">
                <a:latin typeface="Verdana"/>
                <a:cs typeface="Verdana"/>
              </a:rPr>
              <a:t> </a:t>
            </a:r>
            <a:r>
              <a:rPr sz="1600" spc="-100"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0" dirty="0">
                <a:latin typeface="Verdana"/>
                <a:cs typeface="Verdana"/>
              </a:rPr>
              <a:t>e</a:t>
            </a:r>
            <a:r>
              <a:rPr sz="1600" spc="120" dirty="0">
                <a:latin typeface="Verdana"/>
                <a:cs typeface="Verdana"/>
              </a:rPr>
              <a:t>a</a:t>
            </a:r>
            <a:r>
              <a:rPr sz="1600" spc="-215" dirty="0">
                <a:latin typeface="Verdana"/>
                <a:cs typeface="Verdana"/>
              </a:rPr>
              <a:t>s</a:t>
            </a:r>
            <a:r>
              <a:rPr sz="1600" spc="75" dirty="0">
                <a:latin typeface="Verdana"/>
                <a:cs typeface="Verdana"/>
              </a:rPr>
              <a:t>o</a:t>
            </a:r>
            <a:r>
              <a:rPr sz="1600" spc="-40" dirty="0">
                <a:latin typeface="Verdana"/>
                <a:cs typeface="Verdana"/>
              </a:rPr>
              <a:t>n</a:t>
            </a:r>
            <a:r>
              <a:rPr sz="1600" spc="-125" dirty="0">
                <a:latin typeface="Verdana"/>
                <a:cs typeface="Verdana"/>
              </a:rPr>
              <a:t> </a:t>
            </a:r>
            <a:r>
              <a:rPr sz="1600" spc="-100" dirty="0">
                <a:latin typeface="Verdana"/>
                <a:cs typeface="Verdana"/>
              </a:rPr>
              <a:t>t</a:t>
            </a:r>
            <a:r>
              <a:rPr sz="1600" spc="-120" dirty="0">
                <a:latin typeface="Verdana"/>
                <a:cs typeface="Verdana"/>
              </a:rPr>
              <a:t>r</a:t>
            </a:r>
            <a:r>
              <a:rPr sz="1600" spc="-170" dirty="0">
                <a:latin typeface="Verdana"/>
                <a:cs typeface="Verdana"/>
              </a:rPr>
              <a:t>y</a:t>
            </a:r>
            <a:r>
              <a:rPr sz="1600" spc="-120" dirty="0">
                <a:latin typeface="Verdana"/>
                <a:cs typeface="Verdana"/>
              </a:rPr>
              <a:t> </a:t>
            </a:r>
            <a:r>
              <a:rPr sz="1600" spc="-100" dirty="0">
                <a:latin typeface="Verdana"/>
                <a:cs typeface="Verdana"/>
              </a:rPr>
              <a:t>t</a:t>
            </a:r>
            <a:r>
              <a:rPr sz="1600" spc="75" dirty="0">
                <a:latin typeface="Verdana"/>
                <a:cs typeface="Verdana"/>
              </a:rPr>
              <a:t>o</a:t>
            </a:r>
            <a:r>
              <a:rPr sz="1600" spc="-125" dirty="0">
                <a:latin typeface="Verdana"/>
                <a:cs typeface="Verdana"/>
              </a:rPr>
              <a:t> </a:t>
            </a:r>
            <a:r>
              <a:rPr sz="1600" spc="85" dirty="0">
                <a:latin typeface="Verdana"/>
                <a:cs typeface="Verdana"/>
              </a:rPr>
              <a:t>p</a:t>
            </a:r>
            <a:r>
              <a:rPr sz="1600" spc="120" dirty="0">
                <a:latin typeface="Verdana"/>
                <a:cs typeface="Verdana"/>
              </a:rPr>
              <a:t>a</a:t>
            </a:r>
            <a:r>
              <a:rPr sz="1600" spc="-120" dirty="0">
                <a:latin typeface="Verdana"/>
                <a:cs typeface="Verdana"/>
              </a:rPr>
              <a:t>i</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204" dirty="0">
                <a:latin typeface="Verdana"/>
                <a:cs typeface="Verdana"/>
              </a:rPr>
              <a:t>r</a:t>
            </a:r>
            <a:endParaRPr sz="1600">
              <a:latin typeface="Verdana"/>
              <a:cs typeface="Verdana"/>
            </a:endParaRPr>
          </a:p>
          <a:p>
            <a:pPr marL="635" algn="ctr">
              <a:lnSpc>
                <a:spcPts val="1910"/>
              </a:lnSpc>
            </a:pPr>
            <a:r>
              <a:rPr sz="1600" spc="-80" dirty="0">
                <a:latin typeface="Verdana"/>
                <a:cs typeface="Verdana"/>
              </a:rPr>
              <a:t>g</a:t>
            </a:r>
            <a:r>
              <a:rPr sz="1600" spc="-45"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95" dirty="0">
                <a:latin typeface="Verdana"/>
                <a:cs typeface="Verdana"/>
              </a:rPr>
              <a:t>t</a:t>
            </a:r>
            <a:r>
              <a:rPr sz="1600" spc="75" dirty="0">
                <a:latin typeface="Verdana"/>
                <a:cs typeface="Verdana"/>
              </a:rPr>
              <a:t>oge</a:t>
            </a:r>
            <a:r>
              <a:rPr sz="1600" spc="-95" dirty="0">
                <a:latin typeface="Verdana"/>
                <a:cs typeface="Verdana"/>
              </a:rPr>
              <a:t>t</a:t>
            </a:r>
            <a:r>
              <a:rPr sz="1600" spc="-40" dirty="0">
                <a:latin typeface="Verdana"/>
                <a:cs typeface="Verdana"/>
              </a:rPr>
              <a:t>h</a:t>
            </a:r>
            <a:r>
              <a:rPr sz="1600" spc="80" dirty="0">
                <a:latin typeface="Verdana"/>
                <a:cs typeface="Verdana"/>
              </a:rPr>
              <a:t>e</a:t>
            </a:r>
            <a:r>
              <a:rPr sz="1600" spc="-204" dirty="0">
                <a:latin typeface="Verdana"/>
                <a:cs typeface="Verdana"/>
              </a:rPr>
              <a:t>r</a:t>
            </a:r>
            <a:r>
              <a:rPr sz="1600" spc="-120" dirty="0">
                <a:latin typeface="Verdana"/>
                <a:cs typeface="Verdana"/>
              </a:rPr>
              <a:t> </a:t>
            </a:r>
            <a:r>
              <a:rPr sz="1600" dirty="0">
                <a:latin typeface="Verdana"/>
                <a:cs typeface="Verdana"/>
              </a:rPr>
              <a:t>f</a:t>
            </a:r>
            <a:r>
              <a:rPr sz="1600" spc="10" dirty="0">
                <a:latin typeface="Verdana"/>
                <a:cs typeface="Verdana"/>
              </a:rPr>
              <a:t>o</a:t>
            </a:r>
            <a:r>
              <a:rPr sz="1600" spc="-204" dirty="0">
                <a:latin typeface="Verdana"/>
                <a:cs typeface="Verdana"/>
              </a:rPr>
              <a:t>r</a:t>
            </a:r>
            <a:r>
              <a:rPr sz="1600" spc="-120" dirty="0">
                <a:latin typeface="Verdana"/>
                <a:cs typeface="Verdana"/>
              </a:rPr>
              <a:t> </a:t>
            </a:r>
            <a:r>
              <a:rPr sz="1600" spc="95" dirty="0">
                <a:latin typeface="Verdana"/>
                <a:cs typeface="Verdana"/>
              </a:rPr>
              <a:t>d</a:t>
            </a:r>
            <a:r>
              <a:rPr sz="1600" spc="-120" dirty="0">
                <a:latin typeface="Verdana"/>
                <a:cs typeface="Verdana"/>
              </a:rPr>
              <a:t>i</a:t>
            </a:r>
            <a:r>
              <a:rPr sz="1600" spc="-20" dirty="0">
                <a:latin typeface="Verdana"/>
                <a:cs typeface="Verdana"/>
              </a:rPr>
              <a:t>ffe</a:t>
            </a:r>
            <a:r>
              <a:rPr sz="1600" spc="-200" dirty="0">
                <a:latin typeface="Verdana"/>
                <a:cs typeface="Verdana"/>
              </a:rPr>
              <a:t>r</a:t>
            </a:r>
            <a:r>
              <a:rPr sz="1600" spc="80" dirty="0">
                <a:latin typeface="Verdana"/>
                <a:cs typeface="Verdana"/>
              </a:rPr>
              <a:t>e</a:t>
            </a:r>
            <a:r>
              <a:rPr sz="1600" spc="-40" dirty="0">
                <a:latin typeface="Verdana"/>
                <a:cs typeface="Verdana"/>
              </a:rPr>
              <a:t>n</a:t>
            </a:r>
            <a:r>
              <a:rPr sz="1600" spc="-90" dirty="0">
                <a:latin typeface="Verdana"/>
                <a:cs typeface="Verdana"/>
              </a:rPr>
              <a:t>t</a:t>
            </a:r>
            <a:endParaRPr sz="1600">
              <a:latin typeface="Verdana"/>
              <a:cs typeface="Verdana"/>
            </a:endParaRPr>
          </a:p>
          <a:p>
            <a:pPr marL="12700" marR="5080" algn="ctr">
              <a:lnSpc>
                <a:spcPts val="1900"/>
              </a:lnSpc>
              <a:spcBef>
                <a:spcPts val="175"/>
              </a:spcBef>
            </a:pPr>
            <a:r>
              <a:rPr sz="1600" spc="-20" dirty="0">
                <a:latin typeface="Verdana"/>
                <a:cs typeface="Verdana"/>
              </a:rPr>
              <a:t>out</a:t>
            </a:r>
            <a:r>
              <a:rPr sz="1600" spc="55" dirty="0">
                <a:latin typeface="Verdana"/>
                <a:cs typeface="Verdana"/>
              </a:rPr>
              <a:t>co</a:t>
            </a:r>
            <a:r>
              <a:rPr sz="1600" spc="95" dirty="0">
                <a:latin typeface="Verdana"/>
                <a:cs typeface="Verdana"/>
              </a:rPr>
              <a:t>m</a:t>
            </a:r>
            <a:r>
              <a:rPr sz="1600" spc="80" dirty="0">
                <a:latin typeface="Verdana"/>
                <a:cs typeface="Verdana"/>
              </a:rPr>
              <a:t>e</a:t>
            </a:r>
            <a:r>
              <a:rPr sz="1600" spc="-215" dirty="0">
                <a:latin typeface="Verdana"/>
                <a:cs typeface="Verdana"/>
              </a:rPr>
              <a:t>s</a:t>
            </a:r>
            <a:r>
              <a:rPr sz="1600" spc="-125" dirty="0">
                <a:latin typeface="Verdana"/>
                <a:cs typeface="Verdana"/>
              </a:rPr>
              <a:t> </a:t>
            </a:r>
            <a:r>
              <a:rPr sz="1600" spc="-215" dirty="0">
                <a:latin typeface="Verdana"/>
                <a:cs typeface="Verdana"/>
              </a:rPr>
              <a:t>s</a:t>
            </a:r>
            <a:r>
              <a:rPr sz="1600" spc="75" dirty="0">
                <a:latin typeface="Verdana"/>
                <a:cs typeface="Verdana"/>
              </a:rPr>
              <a:t>o</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120" dirty="0">
                <a:latin typeface="Verdana"/>
                <a:cs typeface="Verdana"/>
              </a:rPr>
              <a:t>a</a:t>
            </a:r>
            <a:r>
              <a:rPr sz="1600" spc="-90" dirty="0">
                <a:latin typeface="Verdana"/>
                <a:cs typeface="Verdana"/>
              </a:rPr>
              <a:t>t</a:t>
            </a:r>
            <a:r>
              <a:rPr sz="1600" spc="-130" dirty="0">
                <a:latin typeface="Verdana"/>
                <a:cs typeface="Verdana"/>
              </a:rPr>
              <a:t> </a:t>
            </a:r>
            <a:r>
              <a:rPr sz="1600" spc="-95" dirty="0">
                <a:latin typeface="Verdana"/>
                <a:cs typeface="Verdana"/>
              </a:rPr>
              <a:t>t</a:t>
            </a:r>
            <a:r>
              <a:rPr sz="1600" spc="-45" dirty="0">
                <a:latin typeface="Verdana"/>
                <a:cs typeface="Verdana"/>
              </a:rPr>
              <a:t>h</a:t>
            </a:r>
            <a:r>
              <a:rPr sz="1600" spc="80" dirty="0">
                <a:latin typeface="Verdana"/>
                <a:cs typeface="Verdana"/>
              </a:rPr>
              <a:t>e</a:t>
            </a:r>
            <a:r>
              <a:rPr sz="1600" spc="-114" dirty="0">
                <a:latin typeface="Verdana"/>
                <a:cs typeface="Verdana"/>
              </a:rPr>
              <a:t>i</a:t>
            </a:r>
            <a:r>
              <a:rPr sz="1600" spc="-204" dirty="0">
                <a:latin typeface="Verdana"/>
                <a:cs typeface="Verdana"/>
              </a:rPr>
              <a:t>r</a:t>
            </a:r>
            <a:r>
              <a:rPr sz="1600" spc="-120" dirty="0">
                <a:latin typeface="Verdana"/>
                <a:cs typeface="Verdana"/>
              </a:rPr>
              <a:t> </a:t>
            </a:r>
            <a:r>
              <a:rPr sz="1600" spc="-114" dirty="0">
                <a:latin typeface="Verdana"/>
                <a:cs typeface="Verdana"/>
              </a:rPr>
              <a:t>i</a:t>
            </a:r>
            <a:r>
              <a:rPr sz="1600" spc="-45" dirty="0">
                <a:latin typeface="Verdana"/>
                <a:cs typeface="Verdana"/>
              </a:rPr>
              <a:t>n</a:t>
            </a:r>
            <a:r>
              <a:rPr sz="1600" spc="95" dirty="0">
                <a:latin typeface="Verdana"/>
                <a:cs typeface="Verdana"/>
              </a:rPr>
              <a:t>d</a:t>
            </a:r>
            <a:r>
              <a:rPr sz="1600" spc="-114" dirty="0">
                <a:latin typeface="Verdana"/>
                <a:cs typeface="Verdana"/>
              </a:rPr>
              <a:t>i</a:t>
            </a:r>
            <a:r>
              <a:rPr sz="1600" spc="-65" dirty="0">
                <a:latin typeface="Verdana"/>
                <a:cs typeface="Verdana"/>
              </a:rPr>
              <a:t>v</a:t>
            </a:r>
            <a:r>
              <a:rPr sz="1600" spc="-114" dirty="0">
                <a:latin typeface="Verdana"/>
                <a:cs typeface="Verdana"/>
              </a:rPr>
              <a:t>i</a:t>
            </a:r>
            <a:r>
              <a:rPr sz="1600" spc="95" dirty="0">
                <a:latin typeface="Verdana"/>
                <a:cs typeface="Verdana"/>
              </a:rPr>
              <a:t>d</a:t>
            </a:r>
            <a:r>
              <a:rPr sz="1600" spc="45" dirty="0">
                <a:latin typeface="Verdana"/>
                <a:cs typeface="Verdana"/>
              </a:rPr>
              <a:t>u</a:t>
            </a:r>
            <a:r>
              <a:rPr sz="1600" spc="30" dirty="0">
                <a:latin typeface="Verdana"/>
                <a:cs typeface="Verdana"/>
              </a:rPr>
              <a:t>a</a:t>
            </a:r>
            <a:r>
              <a:rPr sz="1600" spc="-120" dirty="0">
                <a:latin typeface="Verdana"/>
                <a:cs typeface="Verdana"/>
              </a:rPr>
              <a:t>l</a:t>
            </a:r>
            <a:r>
              <a:rPr sz="1600" spc="-125" dirty="0">
                <a:latin typeface="Verdana"/>
                <a:cs typeface="Verdana"/>
              </a:rPr>
              <a:t> </a:t>
            </a:r>
            <a:r>
              <a:rPr sz="1600" spc="-45" dirty="0">
                <a:latin typeface="Verdana"/>
                <a:cs typeface="Verdana"/>
              </a:rPr>
              <a:t>n</a:t>
            </a:r>
            <a:r>
              <a:rPr sz="1600" spc="80" dirty="0">
                <a:latin typeface="Verdana"/>
                <a:cs typeface="Verdana"/>
              </a:rPr>
              <a:t>ee</a:t>
            </a:r>
            <a:r>
              <a:rPr sz="1600" spc="95" dirty="0">
                <a:latin typeface="Verdana"/>
                <a:cs typeface="Verdana"/>
              </a:rPr>
              <a:t>d</a:t>
            </a:r>
            <a:r>
              <a:rPr sz="1600" spc="-170" dirty="0">
                <a:latin typeface="Verdana"/>
                <a:cs typeface="Verdana"/>
              </a:rPr>
              <a:t>s  </a:t>
            </a:r>
            <a:r>
              <a:rPr sz="1600" spc="-55" dirty="0">
                <a:latin typeface="Verdana"/>
                <a:cs typeface="Verdana"/>
              </a:rPr>
              <a:t>a</a:t>
            </a:r>
            <a:r>
              <a:rPr sz="1600" spc="-25" dirty="0">
                <a:latin typeface="Verdana"/>
                <a:cs typeface="Verdana"/>
              </a:rPr>
              <a:t>r</a:t>
            </a:r>
            <a:r>
              <a:rPr sz="1600" spc="85" dirty="0">
                <a:latin typeface="Verdana"/>
                <a:cs typeface="Verdana"/>
              </a:rPr>
              <a:t>e</a:t>
            </a:r>
            <a:r>
              <a:rPr sz="1600" spc="-130" dirty="0">
                <a:latin typeface="Verdana"/>
                <a:cs typeface="Verdana"/>
              </a:rPr>
              <a:t> </a:t>
            </a:r>
            <a:r>
              <a:rPr sz="1600" spc="-65" dirty="0">
                <a:latin typeface="Verdana"/>
                <a:cs typeface="Verdana"/>
              </a:rPr>
              <a:t>m</a:t>
            </a:r>
            <a:r>
              <a:rPr sz="1600" spc="80" dirty="0">
                <a:latin typeface="Verdana"/>
                <a:cs typeface="Verdana"/>
              </a:rPr>
              <a:t>e</a:t>
            </a:r>
            <a:r>
              <a:rPr sz="1600" spc="-90" dirty="0">
                <a:latin typeface="Verdana"/>
                <a:cs typeface="Verdana"/>
              </a:rPr>
              <a:t>t</a:t>
            </a:r>
            <a:r>
              <a:rPr sz="1600" spc="-130" dirty="0">
                <a:latin typeface="Verdana"/>
                <a:cs typeface="Verdana"/>
              </a:rPr>
              <a:t> </a:t>
            </a:r>
            <a:r>
              <a:rPr sz="1600" spc="-65" dirty="0">
                <a:latin typeface="Verdana"/>
                <a:cs typeface="Verdana"/>
              </a:rPr>
              <a:t>m</a:t>
            </a:r>
            <a:r>
              <a:rPr sz="1600" spc="75" dirty="0">
                <a:latin typeface="Verdana"/>
                <a:cs typeface="Verdana"/>
              </a:rPr>
              <a:t>o</a:t>
            </a:r>
            <a:r>
              <a:rPr sz="1600" spc="-200" dirty="0">
                <a:latin typeface="Verdana"/>
                <a:cs typeface="Verdana"/>
              </a:rPr>
              <a:t>r</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70" dirty="0">
                <a:latin typeface="Verdana"/>
                <a:cs typeface="Verdana"/>
              </a:rPr>
              <a:t>f</a:t>
            </a:r>
            <a:r>
              <a:rPr sz="1600" spc="-15" dirty="0">
                <a:latin typeface="Verdana"/>
                <a:cs typeface="Verdana"/>
              </a:rPr>
              <a:t>t</a:t>
            </a:r>
            <a:r>
              <a:rPr sz="1600" spc="-10" dirty="0">
                <a:latin typeface="Verdana"/>
                <a:cs typeface="Verdana"/>
              </a:rPr>
              <a:t>e</a:t>
            </a:r>
            <a:r>
              <a:rPr sz="1600" spc="-45" dirty="0">
                <a:latin typeface="Verdana"/>
                <a:cs typeface="Verdana"/>
              </a:rPr>
              <a:t>n</a:t>
            </a:r>
            <a:r>
              <a:rPr sz="1600" spc="-140" dirty="0">
                <a:latin typeface="Verdana"/>
                <a:cs typeface="Verdana"/>
              </a:rPr>
              <a:t>.</a:t>
            </a:r>
            <a:endParaRPr sz="1600">
              <a:latin typeface="Verdana"/>
              <a:cs typeface="Verdana"/>
            </a:endParaRPr>
          </a:p>
        </p:txBody>
      </p:sp>
      <p:sp>
        <p:nvSpPr>
          <p:cNvPr id="9" name="object 9"/>
          <p:cNvSpPr txBox="1">
            <a:spLocks noGrp="1"/>
          </p:cNvSpPr>
          <p:nvPr>
            <p:ph type="title"/>
          </p:nvPr>
        </p:nvSpPr>
        <p:spPr>
          <a:xfrm>
            <a:off x="3094456" y="1024635"/>
            <a:ext cx="5688965" cy="452120"/>
          </a:xfrm>
          <a:prstGeom prst="rect">
            <a:avLst/>
          </a:prstGeom>
        </p:spPr>
        <p:txBody>
          <a:bodyPr vert="horz" wrap="square" lIns="0" tIns="12700" rIns="0" bIns="0" rtlCol="0">
            <a:spAutoFit/>
          </a:bodyPr>
          <a:lstStyle/>
          <a:p>
            <a:pPr marL="12700">
              <a:lnSpc>
                <a:spcPct val="100000"/>
              </a:lnSpc>
              <a:spcBef>
                <a:spcPts val="100"/>
              </a:spcBef>
            </a:pPr>
            <a:r>
              <a:rPr sz="2800" b="1" u="sng" spc="-490" dirty="0">
                <a:solidFill>
                  <a:schemeClr val="tx1"/>
                </a:solidFill>
                <a:uFill>
                  <a:solidFill>
                    <a:srgbClr val="FFFFFF"/>
                  </a:solidFill>
                </a:uFill>
                <a:latin typeface="Verdana"/>
                <a:cs typeface="Verdana"/>
              </a:rPr>
              <a:t>GETTIN</a:t>
            </a:r>
            <a:r>
              <a:rPr sz="2800" b="1" u="sng" spc="80" dirty="0">
                <a:solidFill>
                  <a:schemeClr val="tx1"/>
                </a:solidFill>
                <a:uFill>
                  <a:solidFill>
                    <a:srgbClr val="FFFFFF"/>
                  </a:solidFill>
                </a:uFill>
                <a:latin typeface="Verdana"/>
                <a:cs typeface="Verdana"/>
              </a:rPr>
              <a:t>G</a:t>
            </a:r>
            <a:r>
              <a:rPr sz="2800" b="1" u="sng" spc="-175" dirty="0">
                <a:solidFill>
                  <a:schemeClr val="tx1"/>
                </a:solidFill>
                <a:uFill>
                  <a:solidFill>
                    <a:srgbClr val="FFFFFF"/>
                  </a:solidFill>
                </a:uFill>
                <a:latin typeface="Verdana"/>
                <a:cs typeface="Verdana"/>
              </a:rPr>
              <a:t> </a:t>
            </a:r>
            <a:r>
              <a:rPr sz="2800" b="1" u="sng" spc="-420" dirty="0">
                <a:solidFill>
                  <a:schemeClr val="tx1"/>
                </a:solidFill>
                <a:uFill>
                  <a:solidFill>
                    <a:srgbClr val="FFFFFF"/>
                  </a:solidFill>
                </a:uFill>
                <a:latin typeface="Verdana"/>
                <a:cs typeface="Verdana"/>
              </a:rPr>
              <a:t>PLAYER</a:t>
            </a:r>
            <a:r>
              <a:rPr sz="2800" b="1" u="sng" spc="-535" dirty="0">
                <a:solidFill>
                  <a:schemeClr val="tx1"/>
                </a:solidFill>
                <a:uFill>
                  <a:solidFill>
                    <a:srgbClr val="FFFFFF"/>
                  </a:solidFill>
                </a:uFill>
                <a:latin typeface="Verdana"/>
                <a:cs typeface="Verdana"/>
              </a:rPr>
              <a:t>S</a:t>
            </a:r>
            <a:r>
              <a:rPr sz="2800" b="1" u="sng" spc="-175" dirty="0">
                <a:solidFill>
                  <a:schemeClr val="tx1"/>
                </a:solidFill>
                <a:uFill>
                  <a:solidFill>
                    <a:srgbClr val="FFFFFF"/>
                  </a:solidFill>
                </a:uFill>
                <a:latin typeface="Verdana"/>
                <a:cs typeface="Verdana"/>
              </a:rPr>
              <a:t> </a:t>
            </a:r>
            <a:r>
              <a:rPr sz="2800" b="1" u="sng" spc="-380" dirty="0">
                <a:solidFill>
                  <a:schemeClr val="tx1"/>
                </a:solidFill>
                <a:uFill>
                  <a:solidFill>
                    <a:srgbClr val="FFFFFF"/>
                  </a:solidFill>
                </a:uFill>
                <a:latin typeface="Verdana"/>
                <a:cs typeface="Verdana"/>
              </a:rPr>
              <a:t>READ</a:t>
            </a:r>
            <a:r>
              <a:rPr sz="2800" b="1" u="sng" spc="-330" dirty="0">
                <a:solidFill>
                  <a:schemeClr val="tx1"/>
                </a:solidFill>
                <a:uFill>
                  <a:solidFill>
                    <a:srgbClr val="FFFFFF"/>
                  </a:solidFill>
                </a:uFill>
                <a:latin typeface="Verdana"/>
                <a:cs typeface="Verdana"/>
              </a:rPr>
              <a:t>Y</a:t>
            </a:r>
            <a:r>
              <a:rPr sz="2800" b="1" u="sng" spc="-170" dirty="0">
                <a:solidFill>
                  <a:schemeClr val="tx1"/>
                </a:solidFill>
                <a:uFill>
                  <a:solidFill>
                    <a:srgbClr val="FFFFFF"/>
                  </a:solidFill>
                </a:uFill>
                <a:latin typeface="Verdana"/>
                <a:cs typeface="Verdana"/>
              </a:rPr>
              <a:t> </a:t>
            </a:r>
            <a:r>
              <a:rPr sz="2800" b="1" u="sng" spc="-740" dirty="0">
                <a:solidFill>
                  <a:schemeClr val="tx1"/>
                </a:solidFill>
                <a:uFill>
                  <a:solidFill>
                    <a:srgbClr val="FFFFFF"/>
                  </a:solidFill>
                </a:uFill>
                <a:latin typeface="Verdana"/>
                <a:cs typeface="Verdana"/>
              </a:rPr>
              <a:t>T</a:t>
            </a:r>
            <a:r>
              <a:rPr sz="2800" b="1" u="sng" spc="-30" dirty="0">
                <a:solidFill>
                  <a:schemeClr val="tx1"/>
                </a:solidFill>
                <a:uFill>
                  <a:solidFill>
                    <a:srgbClr val="FFFFFF"/>
                  </a:solidFill>
                </a:uFill>
                <a:latin typeface="Verdana"/>
                <a:cs typeface="Verdana"/>
              </a:rPr>
              <a:t>O</a:t>
            </a:r>
            <a:r>
              <a:rPr sz="2800" b="1" u="sng" spc="-175" dirty="0">
                <a:solidFill>
                  <a:schemeClr val="tx1"/>
                </a:solidFill>
                <a:uFill>
                  <a:solidFill>
                    <a:srgbClr val="FFFFFF"/>
                  </a:solidFill>
                </a:uFill>
                <a:latin typeface="Verdana"/>
                <a:cs typeface="Verdana"/>
              </a:rPr>
              <a:t> </a:t>
            </a:r>
            <a:r>
              <a:rPr sz="2800" b="1" u="sng" spc="-375" dirty="0">
                <a:solidFill>
                  <a:schemeClr val="tx1"/>
                </a:solidFill>
                <a:uFill>
                  <a:solidFill>
                    <a:srgbClr val="FFFFFF"/>
                  </a:solidFill>
                </a:uFill>
                <a:latin typeface="Verdana"/>
                <a:cs typeface="Verdana"/>
              </a:rPr>
              <a:t>PLAY</a:t>
            </a:r>
            <a:endParaRPr sz="2800">
              <a:solidFill>
                <a:schemeClr val="tx1"/>
              </a:solidFill>
              <a:latin typeface="Verdana"/>
              <a:cs typeface="Verdana"/>
            </a:endParaRPr>
          </a:p>
        </p:txBody>
      </p:sp>
      <p:sp>
        <p:nvSpPr>
          <p:cNvPr id="10" name="object 10"/>
          <p:cNvSpPr txBox="1"/>
          <p:nvPr/>
        </p:nvSpPr>
        <p:spPr>
          <a:xfrm>
            <a:off x="3790948" y="4276852"/>
            <a:ext cx="4215130" cy="754380"/>
          </a:xfrm>
          <a:prstGeom prst="rect">
            <a:avLst/>
          </a:prstGeom>
        </p:spPr>
        <p:txBody>
          <a:bodyPr vert="horz" wrap="square" lIns="0" tIns="13970" rIns="0" bIns="0" rtlCol="0">
            <a:spAutoFit/>
          </a:bodyPr>
          <a:lstStyle/>
          <a:p>
            <a:pPr marL="12700" marR="5080" indent="-635" algn="ctr">
              <a:lnSpc>
                <a:spcPct val="99400"/>
              </a:lnSpc>
              <a:spcBef>
                <a:spcPts val="110"/>
              </a:spcBef>
            </a:pPr>
            <a:r>
              <a:rPr sz="1600" spc="-25" dirty="0">
                <a:latin typeface="Verdana"/>
                <a:cs typeface="Verdana"/>
              </a:rPr>
              <a:t>A</a:t>
            </a:r>
            <a:r>
              <a:rPr sz="1600" spc="-5" dirty="0">
                <a:latin typeface="Verdana"/>
                <a:cs typeface="Verdana"/>
              </a:rPr>
              <a:t>l</a:t>
            </a:r>
            <a:r>
              <a:rPr sz="1600" spc="-120" dirty="0">
                <a:latin typeface="Verdana"/>
                <a:cs typeface="Verdana"/>
              </a:rPr>
              <a:t>l</a:t>
            </a:r>
            <a:r>
              <a:rPr sz="1600" spc="75" dirty="0">
                <a:latin typeface="Verdana"/>
                <a:cs typeface="Verdana"/>
              </a:rPr>
              <a:t>o</a:t>
            </a:r>
            <a:r>
              <a:rPr sz="1600" spc="20" dirty="0">
                <a:latin typeface="Verdana"/>
                <a:cs typeface="Verdana"/>
              </a:rPr>
              <a:t>w</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20" dirty="0">
                <a:latin typeface="Verdana"/>
                <a:cs typeface="Verdana"/>
              </a:rPr>
              <a:t>a</a:t>
            </a:r>
            <a:r>
              <a:rPr sz="1600" spc="-9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25" dirty="0">
                <a:latin typeface="Verdana"/>
                <a:cs typeface="Verdana"/>
              </a:rPr>
              <a:t> </a:t>
            </a:r>
            <a:r>
              <a:rPr sz="1600" spc="-95" dirty="0">
                <a:latin typeface="Verdana"/>
                <a:cs typeface="Verdana"/>
              </a:rPr>
              <a:t>t</a:t>
            </a:r>
            <a:r>
              <a:rPr sz="1600" spc="-45" dirty="0">
                <a:latin typeface="Verdana"/>
                <a:cs typeface="Verdana"/>
              </a:rPr>
              <a:t>h</a:t>
            </a:r>
            <a:r>
              <a:rPr sz="1600" spc="85" dirty="0">
                <a:latin typeface="Verdana"/>
                <a:cs typeface="Verdana"/>
              </a:rPr>
              <a:t>e</a:t>
            </a:r>
            <a:r>
              <a:rPr sz="1600" spc="-130" dirty="0">
                <a:latin typeface="Verdana"/>
                <a:cs typeface="Verdana"/>
              </a:rPr>
              <a:t> </a:t>
            </a:r>
            <a:r>
              <a:rPr sz="1600" spc="75" dirty="0">
                <a:latin typeface="Verdana"/>
                <a:cs typeface="Verdana"/>
              </a:rPr>
              <a:t>o</a:t>
            </a:r>
            <a:r>
              <a:rPr sz="1600" spc="85" dirty="0">
                <a:latin typeface="Verdana"/>
                <a:cs typeface="Verdana"/>
              </a:rPr>
              <a:t>pp</a:t>
            </a:r>
            <a:r>
              <a:rPr sz="1600" spc="75" dirty="0">
                <a:latin typeface="Verdana"/>
                <a:cs typeface="Verdana"/>
              </a:rPr>
              <a:t>o</a:t>
            </a:r>
            <a:r>
              <a:rPr sz="1600" spc="-200" dirty="0">
                <a:latin typeface="Verdana"/>
                <a:cs typeface="Verdana"/>
              </a:rPr>
              <a:t>r</a:t>
            </a:r>
            <a:r>
              <a:rPr sz="1600" spc="-95" dirty="0">
                <a:latin typeface="Verdana"/>
                <a:cs typeface="Verdana"/>
              </a:rPr>
              <a:t>t</a:t>
            </a:r>
            <a:r>
              <a:rPr sz="1600" spc="-40" dirty="0">
                <a:latin typeface="Verdana"/>
                <a:cs typeface="Verdana"/>
              </a:rPr>
              <a:t>u</a:t>
            </a:r>
            <a:r>
              <a:rPr sz="1600" spc="-45" dirty="0">
                <a:latin typeface="Verdana"/>
                <a:cs typeface="Verdana"/>
              </a:rPr>
              <a:t>n</a:t>
            </a:r>
            <a:r>
              <a:rPr sz="1600" spc="-120" dirty="0">
                <a:latin typeface="Verdana"/>
                <a:cs typeface="Verdana"/>
              </a:rPr>
              <a:t>i</a:t>
            </a:r>
            <a:r>
              <a:rPr sz="1600" spc="-95" dirty="0">
                <a:latin typeface="Verdana"/>
                <a:cs typeface="Verdana"/>
              </a:rPr>
              <a:t>t</a:t>
            </a:r>
            <a:r>
              <a:rPr sz="1600" spc="-90" dirty="0">
                <a:latin typeface="Verdana"/>
                <a:cs typeface="Verdana"/>
              </a:rPr>
              <a:t>y</a:t>
            </a:r>
            <a:r>
              <a:rPr sz="1600" spc="-125" dirty="0">
                <a:latin typeface="Verdana"/>
                <a:cs typeface="Verdana"/>
              </a:rPr>
              <a:t> </a:t>
            </a:r>
            <a:r>
              <a:rPr sz="1600" spc="-95" dirty="0">
                <a:latin typeface="Verdana"/>
                <a:cs typeface="Verdana"/>
              </a:rPr>
              <a:t>t</a:t>
            </a:r>
            <a:r>
              <a:rPr sz="1600" spc="75" dirty="0">
                <a:latin typeface="Verdana"/>
                <a:cs typeface="Verdana"/>
              </a:rPr>
              <a:t>o</a:t>
            </a:r>
            <a:r>
              <a:rPr sz="1600" spc="-125" dirty="0">
                <a:latin typeface="Verdana"/>
                <a:cs typeface="Verdana"/>
              </a:rPr>
              <a:t> </a:t>
            </a:r>
            <a:r>
              <a:rPr sz="1600" spc="-120" dirty="0">
                <a:latin typeface="Verdana"/>
                <a:cs typeface="Verdana"/>
              </a:rPr>
              <a:t>l</a:t>
            </a:r>
            <a:r>
              <a:rPr sz="1600" spc="80" dirty="0">
                <a:latin typeface="Verdana"/>
                <a:cs typeface="Verdana"/>
              </a:rPr>
              <a:t>e</a:t>
            </a:r>
            <a:r>
              <a:rPr sz="1600" spc="120" dirty="0">
                <a:latin typeface="Verdana"/>
                <a:cs typeface="Verdana"/>
              </a:rPr>
              <a:t>a</a:t>
            </a:r>
            <a:r>
              <a:rPr sz="1600" spc="-200" dirty="0">
                <a:latin typeface="Verdana"/>
                <a:cs typeface="Verdana"/>
              </a:rPr>
              <a:t>r</a:t>
            </a:r>
            <a:r>
              <a:rPr sz="1600" spc="-30" dirty="0">
                <a:latin typeface="Verdana"/>
                <a:cs typeface="Verdana"/>
              </a:rPr>
              <a:t>n  </a:t>
            </a:r>
            <a:r>
              <a:rPr sz="1600" spc="-40" dirty="0">
                <a:latin typeface="Verdana"/>
                <a:cs typeface="Verdana"/>
              </a:rPr>
              <a:t>through</a:t>
            </a:r>
            <a:r>
              <a:rPr sz="1600" spc="-130" dirty="0">
                <a:latin typeface="Verdana"/>
                <a:cs typeface="Verdana"/>
              </a:rPr>
              <a:t> </a:t>
            </a:r>
            <a:r>
              <a:rPr sz="1600" spc="30" dirty="0">
                <a:latin typeface="Verdana"/>
                <a:cs typeface="Verdana"/>
              </a:rPr>
              <a:t>guided</a:t>
            </a:r>
            <a:r>
              <a:rPr sz="1600" spc="-120" dirty="0">
                <a:latin typeface="Verdana"/>
                <a:cs typeface="Verdana"/>
              </a:rPr>
              <a:t> </a:t>
            </a:r>
            <a:r>
              <a:rPr sz="1600" spc="-40" dirty="0">
                <a:latin typeface="Verdana"/>
                <a:cs typeface="Verdana"/>
              </a:rPr>
              <a:t>discovery,</a:t>
            </a:r>
            <a:r>
              <a:rPr sz="1600" spc="-130" dirty="0">
                <a:latin typeface="Verdana"/>
                <a:cs typeface="Verdana"/>
              </a:rPr>
              <a:t> </a:t>
            </a:r>
            <a:r>
              <a:rPr sz="1600" spc="-70" dirty="0">
                <a:latin typeface="Verdana"/>
                <a:cs typeface="Verdana"/>
              </a:rPr>
              <a:t>using</a:t>
            </a:r>
            <a:r>
              <a:rPr sz="1600" spc="-125" dirty="0">
                <a:latin typeface="Verdana"/>
                <a:cs typeface="Verdana"/>
              </a:rPr>
              <a:t> </a:t>
            </a:r>
            <a:r>
              <a:rPr sz="1600" spc="-55" dirty="0">
                <a:latin typeface="Verdana"/>
                <a:cs typeface="Verdana"/>
              </a:rPr>
              <a:t>key</a:t>
            </a:r>
            <a:r>
              <a:rPr sz="1600" spc="-120" dirty="0">
                <a:latin typeface="Verdana"/>
                <a:cs typeface="Verdana"/>
              </a:rPr>
              <a:t> </a:t>
            </a:r>
            <a:r>
              <a:rPr sz="1600" spc="-45" dirty="0">
                <a:latin typeface="Verdana"/>
                <a:cs typeface="Verdana"/>
              </a:rPr>
              <a:t>words </a:t>
            </a:r>
            <a:r>
              <a:rPr sz="1600" spc="-545" dirty="0">
                <a:latin typeface="Verdana"/>
                <a:cs typeface="Verdana"/>
              </a:rPr>
              <a:t> </a:t>
            </a:r>
            <a:r>
              <a:rPr sz="1600" spc="55" dirty="0">
                <a:latin typeface="Verdana"/>
                <a:cs typeface="Verdana"/>
              </a:rPr>
              <a:t>and</a:t>
            </a:r>
            <a:r>
              <a:rPr sz="1600" spc="-130" dirty="0">
                <a:latin typeface="Verdana"/>
                <a:cs typeface="Verdana"/>
              </a:rPr>
              <a:t> </a:t>
            </a:r>
            <a:r>
              <a:rPr sz="1600" spc="30" dirty="0">
                <a:latin typeface="Verdana"/>
                <a:cs typeface="Verdana"/>
              </a:rPr>
              <a:t>guided</a:t>
            </a:r>
            <a:r>
              <a:rPr sz="1600" spc="-125" dirty="0">
                <a:latin typeface="Verdana"/>
                <a:cs typeface="Verdana"/>
              </a:rPr>
              <a:t> </a:t>
            </a:r>
            <a:r>
              <a:rPr sz="1600" spc="-65" dirty="0">
                <a:latin typeface="Verdana"/>
                <a:cs typeface="Verdana"/>
              </a:rPr>
              <a:t>questions.</a:t>
            </a:r>
            <a:endParaRPr sz="1600">
              <a:latin typeface="Verdana"/>
              <a:cs typeface="Verdan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48996" y="681601"/>
            <a:ext cx="6617970" cy="5614357"/>
          </a:xfrm>
          <a:prstGeom prst="rect">
            <a:avLst/>
          </a:prstGeom>
        </p:spPr>
        <p:txBody>
          <a:bodyPr vert="horz" wrap="square" lIns="0" tIns="12700" rIns="0" bIns="0" rtlCol="0">
            <a:spAutoFit/>
          </a:bodyPr>
          <a:lstStyle/>
          <a:p>
            <a:r>
              <a:rPr lang="en-US" sz="1300" b="1" dirty="0"/>
              <a:t>OBJECTIVE: </a:t>
            </a:r>
            <a:r>
              <a:rPr lang="en-US" sz="1300" dirty="0"/>
              <a:t>Protect the goals from opponents trying to score </a:t>
            </a:r>
          </a:p>
          <a:p>
            <a:endParaRPr lang="en-US" sz="1300" b="1" dirty="0"/>
          </a:p>
          <a:p>
            <a:r>
              <a:rPr lang="en-US" sz="1300" b="1" dirty="0"/>
              <a:t>PLAYER ACTIONS: </a:t>
            </a:r>
            <a:r>
              <a:rPr lang="en-US" sz="1300" dirty="0"/>
              <a:t>Protect your goal, Steal the ball </a:t>
            </a:r>
          </a:p>
          <a:p>
            <a:endParaRPr lang="en-US" sz="1300" b="1" dirty="0"/>
          </a:p>
          <a:p>
            <a:r>
              <a:rPr lang="en-US" sz="1300" b="1" dirty="0"/>
              <a:t>ORGANIZATION: </a:t>
            </a:r>
            <a:r>
              <a:rPr lang="en-US" sz="1300" dirty="0"/>
              <a:t>In a 25Wx35L grid, with several 3-yard triangular shaped goals, the coach will select enough defenders so there is 1 less defender than goals. The rest of the players have a partner &amp; a soccer ball to share. The players with soccer balls try to dribble or pass into or through as many goals as they can in 1 minute. The defenders must guard all the goals &amp; tackle the ball away if a team tries to score. </a:t>
            </a:r>
          </a:p>
          <a:p>
            <a:endParaRPr lang="en-US" sz="1300" b="1" dirty="0"/>
          </a:p>
          <a:p>
            <a:r>
              <a:rPr lang="en-US" sz="1300" b="1" dirty="0"/>
              <a:t>Rules: </a:t>
            </a:r>
            <a:r>
              <a:rPr lang="en-US" sz="1300" dirty="0"/>
              <a:t>Defenders cannot enter the triangles. If an attacking team can stop the ball with a triangle, they can stop to rest or plan where to attack next. If a defender steals their ball, the attacking team loses all their goals and must start counting over again. </a:t>
            </a:r>
          </a:p>
          <a:p>
            <a:endParaRPr lang="en-US" sz="1300" b="1" dirty="0"/>
          </a:p>
          <a:p>
            <a:r>
              <a:rPr lang="en-US" sz="1300" b="1" dirty="0"/>
              <a:t>KEY WORDS: </a:t>
            </a:r>
            <a:r>
              <a:rPr lang="en-US" sz="1300" dirty="0"/>
              <a:t>block your goal, win the ball</a:t>
            </a:r>
            <a:br>
              <a:rPr lang="en-US" sz="1300" dirty="0"/>
            </a:br>
            <a:endParaRPr lang="en-US" sz="1300" dirty="0"/>
          </a:p>
          <a:p>
            <a:r>
              <a:rPr lang="en-US" sz="1300" b="1" dirty="0"/>
              <a:t>GUIDED QUESTIONS: </a:t>
            </a:r>
            <a:r>
              <a:rPr lang="en-US" sz="1300" dirty="0"/>
              <a:t>how do you know where the attackers are? Where can you move to if you see your goal is safe, </a:t>
            </a:r>
          </a:p>
          <a:p>
            <a:r>
              <a:rPr lang="en-US" sz="1300" dirty="0"/>
              <a:t>but another goal is not protected? How do tackle the ball away from the attacker? </a:t>
            </a:r>
          </a:p>
          <a:p>
            <a:endParaRPr lang="en-US" sz="1300" b="1" dirty="0"/>
          </a:p>
          <a:p>
            <a:r>
              <a:rPr lang="en-US" sz="1300" b="1" dirty="0"/>
              <a:t>ANSWERS: </a:t>
            </a:r>
            <a:r>
              <a:rPr lang="en-US" sz="1300" dirty="0"/>
              <a:t>If helps to keep your head up &amp; look around to see if an attacker is coming toward your goal. Try to move your body so you are between the attacker with the ball &amp; the goal he/she is trying to score in. Get close the attacker then either poke the ball away with your toe or put your foot in front of the ball to keep it from going forward. </a:t>
            </a:r>
          </a:p>
          <a:p>
            <a:endParaRPr lang="en-US" sz="1300" b="1" dirty="0"/>
          </a:p>
          <a:p>
            <a:r>
              <a:rPr lang="en-US" sz="1300" b="1" dirty="0"/>
              <a:t>Note: </a:t>
            </a:r>
            <a:r>
              <a:rPr lang="en-US" sz="1300" dirty="0"/>
              <a:t>Remember to focus on the defending players. If a team stops in a triangle, they can no longer score until they come out. What can the defenders to protect a different goal when they do come out? </a:t>
            </a:r>
          </a:p>
        </p:txBody>
      </p:sp>
      <p:pic>
        <p:nvPicPr>
          <p:cNvPr id="4" name="Picture 3">
            <a:extLst>
              <a:ext uri="{FF2B5EF4-FFF2-40B4-BE49-F238E27FC236}">
                <a16:creationId xmlns:a16="http://schemas.microsoft.com/office/drawing/2014/main" id="{9FCC0415-E3B4-E8D9-2DAD-E645658C1016}"/>
              </a:ext>
            </a:extLst>
          </p:cNvPr>
          <p:cNvPicPr>
            <a:picLocks noChangeAspect="1"/>
          </p:cNvPicPr>
          <p:nvPr/>
        </p:nvPicPr>
        <p:blipFill>
          <a:blip r:embed="rId2"/>
          <a:stretch>
            <a:fillRect/>
          </a:stretch>
        </p:blipFill>
        <p:spPr>
          <a:xfrm>
            <a:off x="7162800" y="681600"/>
            <a:ext cx="4935528" cy="5398915"/>
          </a:xfrm>
          <a:prstGeom prst="rect">
            <a:avLst/>
          </a:prstGeom>
        </p:spPr>
      </p:pic>
    </p:spTree>
    <p:extLst>
      <p:ext uri="{BB962C8B-B14F-4D97-AF65-F5344CB8AC3E}">
        <p14:creationId xmlns:p14="http://schemas.microsoft.com/office/powerpoint/2010/main" val="2613583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346039" y="484708"/>
            <a:ext cx="6218555" cy="6347892"/>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Protect the goals from opponents trying to score </a:t>
            </a:r>
          </a:p>
          <a:p>
            <a:endParaRPr lang="en-US" sz="1300" b="1" dirty="0">
              <a:solidFill>
                <a:srgbClr val="FFC000"/>
              </a:solidFill>
            </a:endParaRPr>
          </a:p>
          <a:p>
            <a:r>
              <a:rPr lang="en-US" sz="1300" b="1" dirty="0">
                <a:solidFill>
                  <a:srgbClr val="FFC000"/>
                </a:solidFill>
              </a:rPr>
              <a:t>PLAYER ACTIONS: </a:t>
            </a:r>
            <a:r>
              <a:rPr lang="en-US" sz="1300" dirty="0"/>
              <a:t>Protect your goal </a:t>
            </a:r>
          </a:p>
          <a:p>
            <a:endParaRPr lang="en-US" sz="1300" b="1" dirty="0">
              <a:solidFill>
                <a:srgbClr val="FFC000"/>
              </a:solidFill>
            </a:endParaRPr>
          </a:p>
          <a:p>
            <a:r>
              <a:rPr lang="en-US" sz="1300" b="1" dirty="0">
                <a:solidFill>
                  <a:srgbClr val="FFC000"/>
                </a:solidFill>
              </a:rPr>
              <a:t>ORGANIZATION: </a:t>
            </a:r>
            <a:r>
              <a:rPr lang="en-US" sz="1300" dirty="0"/>
              <a:t>In a 25Wx35L grid, with two x 3-yard triangular shaped goals, the coach will select 2 defenders to guard the goals; 1 defender guards each goal. The rest of the players have a partner &amp; a soccer ball to share. The players with soccer balls try to dribble or pass into or through as many goals as they can in 1 minute. The defenders must guard all the goals &amp; can poke the ball away or simply tag the attacker with the ball. </a:t>
            </a:r>
          </a:p>
          <a:p>
            <a:endParaRPr lang="en-US" sz="1300" b="1" dirty="0">
              <a:solidFill>
                <a:srgbClr val="FFC000"/>
              </a:solidFill>
            </a:endParaRPr>
          </a:p>
          <a:p>
            <a:r>
              <a:rPr lang="en-US" sz="1300" b="1" dirty="0">
                <a:solidFill>
                  <a:srgbClr val="FFC000"/>
                </a:solidFill>
              </a:rPr>
              <a:t>Rules: </a:t>
            </a:r>
            <a:r>
              <a:rPr lang="en-US" sz="1300" dirty="0"/>
              <a:t>Defenders cannot enter the triangles. If an attacking team can stop the ball with a triangle, they can stop to rest or plan where to attack next. If a defender pokes the ball away from the attackers or can tag the player with the ball, the attacking team loses all their goals and must start counting over again. </a:t>
            </a:r>
          </a:p>
          <a:p>
            <a:endParaRPr lang="en-US" sz="1300" dirty="0"/>
          </a:p>
          <a:p>
            <a:r>
              <a:rPr lang="en-US" sz="1300" b="1" dirty="0">
                <a:solidFill>
                  <a:srgbClr val="FFC000"/>
                </a:solidFill>
              </a:rPr>
              <a:t>KEY WORDS: </a:t>
            </a:r>
            <a:r>
              <a:rPr lang="en-US" sz="1300" dirty="0"/>
              <a:t>block your goal, poke the ball away</a:t>
            </a:r>
            <a:br>
              <a:rPr lang="en-US" sz="1300" dirty="0"/>
            </a:br>
            <a:endParaRPr lang="en-US" sz="1300" dirty="0"/>
          </a:p>
          <a:p>
            <a:r>
              <a:rPr lang="en-US" sz="1300" b="1" dirty="0">
                <a:solidFill>
                  <a:srgbClr val="FFC000"/>
                </a:solidFill>
              </a:rPr>
              <a:t>GUIDED QUESTIONS: </a:t>
            </a:r>
            <a:r>
              <a:rPr lang="en-US" sz="1300" dirty="0"/>
              <a:t>When should you stay close to your goal? What can you do if the attacking player kicks </a:t>
            </a:r>
          </a:p>
          <a:p>
            <a:r>
              <a:rPr lang="en-US" sz="1300" dirty="0"/>
              <a:t>the ball too far in front of them &amp; you think you can get to it first? How do tackle the ball away from the attacker? </a:t>
            </a:r>
          </a:p>
          <a:p>
            <a:endParaRPr lang="en-US" sz="1300" b="1" dirty="0">
              <a:solidFill>
                <a:srgbClr val="FFC000"/>
              </a:solidFill>
            </a:endParaRPr>
          </a:p>
          <a:p>
            <a:r>
              <a:rPr lang="en-US" sz="1300" b="1" dirty="0">
                <a:solidFill>
                  <a:srgbClr val="FFC000"/>
                </a:solidFill>
              </a:rPr>
              <a:t>ANSWERS: </a:t>
            </a:r>
            <a:r>
              <a:rPr lang="en-US" sz="1300" dirty="0"/>
              <a:t>If the attackers start to get close to your goal, stay back to block your goal. If an attacker kicks the ball too far in front of them, step closer to it to poke the ball away. Get close the attacker then either poke the ball away with your toe or put your foot in front of the ball to keep it from going forward. </a:t>
            </a:r>
          </a:p>
          <a:p>
            <a:endParaRPr lang="en-US" sz="1300" b="1" dirty="0">
              <a:solidFill>
                <a:srgbClr val="FFC000"/>
              </a:solidFill>
            </a:endParaRPr>
          </a:p>
          <a:p>
            <a:r>
              <a:rPr lang="en-US" sz="1300" b="1" dirty="0">
                <a:solidFill>
                  <a:srgbClr val="FFC000"/>
                </a:solidFill>
              </a:rPr>
              <a:t>Note: </a:t>
            </a:r>
            <a:r>
              <a:rPr lang="en-US" sz="1300" dirty="0"/>
              <a:t>Remember to focus on the defending players. If a team stops in a triangle, they can no longer score until they come out. What can the defenders to protect a different goal when they do come out? Coaches can partner with an attacking player if need be but allow the players to take on the role of defenders. </a:t>
            </a:r>
          </a:p>
        </p:txBody>
      </p:sp>
      <p:pic>
        <p:nvPicPr>
          <p:cNvPr id="3" name="Picture 2">
            <a:extLst>
              <a:ext uri="{FF2B5EF4-FFF2-40B4-BE49-F238E27FC236}">
                <a16:creationId xmlns:a16="http://schemas.microsoft.com/office/drawing/2014/main" id="{3FBD154A-96B4-7B1D-6B56-A10728B51619}"/>
              </a:ext>
            </a:extLst>
          </p:cNvPr>
          <p:cNvPicPr>
            <a:picLocks noChangeAspect="1"/>
          </p:cNvPicPr>
          <p:nvPr/>
        </p:nvPicPr>
        <p:blipFill>
          <a:blip r:embed="rId2"/>
          <a:stretch>
            <a:fillRect/>
          </a:stretch>
        </p:blipFill>
        <p:spPr>
          <a:xfrm>
            <a:off x="6706090" y="661044"/>
            <a:ext cx="5365750" cy="5535911"/>
          </a:xfrm>
          <a:prstGeom prst="rect">
            <a:avLst/>
          </a:prstGeom>
        </p:spPr>
      </p:pic>
    </p:spTree>
    <p:extLst>
      <p:ext uri="{BB962C8B-B14F-4D97-AF65-F5344CB8AC3E}">
        <p14:creationId xmlns:p14="http://schemas.microsoft.com/office/powerpoint/2010/main" val="1517951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855647"/>
            <a:ext cx="5883910" cy="5586145"/>
          </a:xfrm>
          <a:prstGeom prst="rect">
            <a:avLst/>
          </a:prstGeom>
        </p:spPr>
        <p:txBody>
          <a:bodyPr vert="horz" wrap="square" lIns="0" tIns="45720" rIns="0" bIns="0" rtlCol="0">
            <a:spAutoFit/>
          </a:bodyPr>
          <a:lstStyle/>
          <a:p>
            <a:r>
              <a:rPr lang="en-US" sz="1200" b="1" dirty="0">
                <a:solidFill>
                  <a:srgbClr val="00B0F0"/>
                </a:solidFill>
              </a:rPr>
              <a:t>OBJECTIVE: </a:t>
            </a:r>
            <a:r>
              <a:rPr lang="en-US" sz="1200" dirty="0"/>
              <a:t>Protect the goal from opponents trying to score </a:t>
            </a:r>
          </a:p>
          <a:p>
            <a:endParaRPr lang="en-US" sz="1200" b="1" dirty="0">
              <a:solidFill>
                <a:srgbClr val="00B0F0"/>
              </a:solidFill>
            </a:endParaRPr>
          </a:p>
          <a:p>
            <a:r>
              <a:rPr lang="en-US" sz="1200" b="1" dirty="0">
                <a:solidFill>
                  <a:srgbClr val="00B0F0"/>
                </a:solidFill>
              </a:rPr>
              <a:t>PLAYER ACTIONS: </a:t>
            </a:r>
            <a:r>
              <a:rPr lang="en-US" sz="1200" dirty="0"/>
              <a:t>Protect your goal, Steal the ball </a:t>
            </a:r>
          </a:p>
          <a:p>
            <a:endParaRPr lang="en-US" sz="1200" b="1" dirty="0">
              <a:solidFill>
                <a:srgbClr val="00B0F0"/>
              </a:solidFill>
            </a:endParaRPr>
          </a:p>
          <a:p>
            <a:r>
              <a:rPr lang="en-US" sz="1200" b="1" dirty="0">
                <a:solidFill>
                  <a:srgbClr val="00B0F0"/>
                </a:solidFill>
              </a:rPr>
              <a:t>ORGANIZATION: </a:t>
            </a:r>
            <a:r>
              <a:rPr lang="en-US" sz="1200" dirty="0"/>
              <a:t>In a 25Wx35L grid, with two x 3-yard triangular shaped goals; 1 in each half of the field, the coach will select 2 teams of 3 players each. Each team scores in 1 goal &amp; defends the other. The team with the ball tries to score by passing or dribbling through the opponent’s goal. If the team without the ball steals the ball, they will attack the goal on the other end of the field. </a:t>
            </a:r>
          </a:p>
          <a:p>
            <a:endParaRPr lang="en-US" sz="1200" b="1" dirty="0">
              <a:solidFill>
                <a:srgbClr val="00B0F0"/>
              </a:solidFill>
            </a:endParaRPr>
          </a:p>
          <a:p>
            <a:r>
              <a:rPr lang="en-US" sz="1200" b="1" dirty="0">
                <a:solidFill>
                  <a:srgbClr val="00B0F0"/>
                </a:solidFill>
              </a:rPr>
              <a:t>Rules: </a:t>
            </a:r>
            <a:r>
              <a:rPr lang="en-US" sz="1200" dirty="0"/>
              <a:t>Defending team cannot enter the triangular goal they are defending. If a team scores, they leave the soccer ball for the opponents, drop back and protect their goal &amp; meanwhile, the attacking team can try to score before they set up </a:t>
            </a:r>
          </a:p>
          <a:p>
            <a:endParaRPr lang="en-US" sz="1200" b="1" dirty="0">
              <a:solidFill>
                <a:srgbClr val="00B0F0"/>
              </a:solidFill>
            </a:endParaRPr>
          </a:p>
          <a:p>
            <a:r>
              <a:rPr lang="en-US" sz="1200" b="1" dirty="0">
                <a:solidFill>
                  <a:srgbClr val="00B0F0"/>
                </a:solidFill>
              </a:rPr>
              <a:t>KEY WORDS: </a:t>
            </a:r>
            <a:r>
              <a:rPr lang="en-US" sz="1200" dirty="0"/>
              <a:t>block your goal, win the ball</a:t>
            </a:r>
            <a:br>
              <a:rPr lang="en-US" sz="1200" dirty="0"/>
            </a:br>
            <a:endParaRPr lang="en-US" sz="1200" dirty="0"/>
          </a:p>
          <a:p>
            <a:r>
              <a:rPr lang="en-US" sz="1200" b="1" dirty="0">
                <a:solidFill>
                  <a:srgbClr val="00B0F0"/>
                </a:solidFill>
              </a:rPr>
              <a:t>GUIDED QUESTIONS: </a:t>
            </a:r>
            <a:r>
              <a:rPr lang="en-US" sz="1200" dirty="0"/>
              <a:t>When should 2 defenders be close together? Where should the 3rd defending player go if </a:t>
            </a:r>
          </a:p>
          <a:p>
            <a:r>
              <a:rPr lang="en-US" sz="1200" dirty="0"/>
              <a:t>his/her teammates are already protecting the goal? How do tackle the ball away from the attacker? </a:t>
            </a:r>
          </a:p>
          <a:p>
            <a:endParaRPr lang="en-US" sz="1200" b="1" dirty="0">
              <a:solidFill>
                <a:srgbClr val="00B0F0"/>
              </a:solidFill>
            </a:endParaRPr>
          </a:p>
          <a:p>
            <a:r>
              <a:rPr lang="en-US" sz="1200" b="1" dirty="0">
                <a:solidFill>
                  <a:srgbClr val="00B0F0"/>
                </a:solidFill>
              </a:rPr>
              <a:t>ANSWERS</a:t>
            </a:r>
            <a:r>
              <a:rPr lang="en-US" sz="1200" b="1" dirty="0"/>
              <a:t>: </a:t>
            </a:r>
            <a:r>
              <a:rPr lang="en-US" sz="1200" dirty="0"/>
              <a:t>If the attacking team has more players in one area of the field, the defending team may want to send another player over to help. If 2 of your teammates are close to the ball, try to find another opening either to the goal or to an opponent to close. Try to win the ball if they try to play it through the opening. Get close the attacker then either poke the ball away with your toe or put your foot in front of the ball to keep it from going forward. </a:t>
            </a:r>
          </a:p>
          <a:p>
            <a:endParaRPr lang="en-US" sz="1200" b="1" dirty="0">
              <a:solidFill>
                <a:srgbClr val="00B0F0"/>
              </a:solidFill>
            </a:endParaRPr>
          </a:p>
          <a:p>
            <a:r>
              <a:rPr lang="en-US" sz="1200" b="1" dirty="0">
                <a:solidFill>
                  <a:srgbClr val="00B0F0"/>
                </a:solidFill>
              </a:rPr>
              <a:t>Note: </a:t>
            </a:r>
            <a:r>
              <a:rPr lang="en-US" sz="1200" dirty="0"/>
              <a:t>Remember to focus on the defending players. Help the team without the ball identify moments to protect their goal or steal the ball. U8 players could struggle to remain focused when they do not have the ball so encourage them to stay alert so they can steal the ball. </a:t>
            </a:r>
            <a:endParaRPr lang="en-US" sz="1200" dirty="0">
              <a:effectLst/>
            </a:endParaRPr>
          </a:p>
        </p:txBody>
      </p:sp>
      <p:pic>
        <p:nvPicPr>
          <p:cNvPr id="3" name="Picture 2">
            <a:extLst>
              <a:ext uri="{FF2B5EF4-FFF2-40B4-BE49-F238E27FC236}">
                <a16:creationId xmlns:a16="http://schemas.microsoft.com/office/drawing/2014/main" id="{DE7BC746-0D59-1CB4-AC6F-774F03EFDB9E}"/>
              </a:ext>
            </a:extLst>
          </p:cNvPr>
          <p:cNvPicPr>
            <a:picLocks noChangeAspect="1"/>
          </p:cNvPicPr>
          <p:nvPr/>
        </p:nvPicPr>
        <p:blipFill>
          <a:blip r:embed="rId2"/>
          <a:stretch>
            <a:fillRect/>
          </a:stretch>
        </p:blipFill>
        <p:spPr>
          <a:xfrm>
            <a:off x="6474911" y="855647"/>
            <a:ext cx="5518898" cy="5752750"/>
          </a:xfrm>
          <a:prstGeom prst="rect">
            <a:avLst/>
          </a:prstGeom>
        </p:spPr>
      </p:pic>
    </p:spTree>
    <p:extLst>
      <p:ext uri="{BB962C8B-B14F-4D97-AF65-F5344CB8AC3E}">
        <p14:creationId xmlns:p14="http://schemas.microsoft.com/office/powerpoint/2010/main" val="3771095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4190600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Six</a:t>
            </a:r>
          </a:p>
        </p:txBody>
      </p:sp>
    </p:spTree>
    <p:extLst>
      <p:ext uri="{BB962C8B-B14F-4D97-AF65-F5344CB8AC3E}">
        <p14:creationId xmlns:p14="http://schemas.microsoft.com/office/powerpoint/2010/main" val="3050378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58E51D55-A469-BB52-3978-966487AF64E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686921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86807" y="880050"/>
            <a:ext cx="6617970" cy="5214248"/>
          </a:xfrm>
          <a:prstGeom prst="rect">
            <a:avLst/>
          </a:prstGeom>
        </p:spPr>
        <p:txBody>
          <a:bodyPr vert="horz" wrap="square" lIns="0" tIns="12700" rIns="0" bIns="0" rtlCol="0">
            <a:spAutoFit/>
          </a:bodyPr>
          <a:lstStyle/>
          <a:p>
            <a:r>
              <a:rPr lang="en-US" sz="1300" b="1" dirty="0"/>
              <a:t>OBJECTIVE</a:t>
            </a:r>
            <a:r>
              <a:rPr lang="en-US" sz="1300" dirty="0"/>
              <a:t>: To deny the opponent’s ability to create scoring chances or score goals. </a:t>
            </a:r>
          </a:p>
          <a:p>
            <a:endParaRPr lang="en-US" sz="1300" b="1" dirty="0"/>
          </a:p>
          <a:p>
            <a:r>
              <a:rPr lang="en-US" sz="1300" b="1" dirty="0"/>
              <a:t>PLAYER ACTIONS: </a:t>
            </a:r>
            <a:r>
              <a:rPr lang="en-US" sz="1300" dirty="0"/>
              <a:t>Protect the goal, Steal the ball </a:t>
            </a:r>
          </a:p>
          <a:p>
            <a:endParaRPr lang="en-US" sz="1300" b="1" dirty="0"/>
          </a:p>
          <a:p>
            <a:r>
              <a:rPr lang="en-US" sz="1300" b="1" dirty="0"/>
              <a:t>ORGANIZATION: </a:t>
            </a:r>
            <a:r>
              <a:rPr lang="en-US" sz="1300" dirty="0"/>
              <a:t>On your 25W x 35L game field, set up a 13W x 20L field with a goal on each end line. If you have more players, set up 2 fields. Divide the team into 2 groups. Each group starts at opposite ends &amp; divided equally between the 2 corners of their end line. The coach starts outside the center line with all the soccer balls. The game starts when the coach serves a ball onto the field. 1 player from each corner enters the field to play 2v2. The game is over when either team scores or the ball leaves the field of play. Once the game is over, all players leave the field &amp; the coach serves another ball for the next players to play. </a:t>
            </a:r>
          </a:p>
          <a:p>
            <a:endParaRPr lang="en-US" sz="1300" b="1" dirty="0"/>
          </a:p>
          <a:p>
            <a:r>
              <a:rPr lang="en-US" sz="1300" b="1" dirty="0"/>
              <a:t>Rules: </a:t>
            </a:r>
            <a:r>
              <a:rPr lang="en-US" sz="1300" dirty="0"/>
              <a:t>Players cannot enter the field before a new ball is served in. </a:t>
            </a:r>
          </a:p>
          <a:p>
            <a:endParaRPr lang="en-US" sz="1300" b="1" dirty="0"/>
          </a:p>
          <a:p>
            <a:r>
              <a:rPr lang="en-US" sz="1300" b="1" dirty="0"/>
              <a:t>KEY WORDS: </a:t>
            </a:r>
            <a:r>
              <a:rPr lang="en-US" sz="1300" dirty="0"/>
              <a:t>block your goal, get back</a:t>
            </a:r>
            <a:br>
              <a:rPr lang="en-US" sz="1300" dirty="0"/>
            </a:br>
            <a:endParaRPr lang="en-US" sz="1300" dirty="0"/>
          </a:p>
          <a:p>
            <a:r>
              <a:rPr lang="en-US" sz="1300" b="1" dirty="0"/>
              <a:t>GUIDED QUESTIONS: </a:t>
            </a:r>
            <a:r>
              <a:rPr lang="en-US" sz="1300" dirty="0"/>
              <a:t>What should you do if your team does not have the ball? Where should you go if the </a:t>
            </a:r>
          </a:p>
          <a:p>
            <a:r>
              <a:rPr lang="en-US" sz="1300" dirty="0"/>
              <a:t>attacker gets past you? How do you tackle the ball? </a:t>
            </a:r>
          </a:p>
          <a:p>
            <a:endParaRPr lang="en-US" sz="1300" b="1" dirty="0"/>
          </a:p>
          <a:p>
            <a:r>
              <a:rPr lang="en-US" sz="1300" b="1" dirty="0"/>
              <a:t>ANSWERS: </a:t>
            </a:r>
            <a:r>
              <a:rPr lang="en-US" sz="1300" dirty="0"/>
              <a:t>One of you should try to steal the ball and one of you should help by getting close to your teammate and block the goal at the same time. Get back to your goal to protect it. Step close to the ball and poke it away or block it from going to the goal. </a:t>
            </a:r>
          </a:p>
          <a:p>
            <a:endParaRPr lang="en-US" sz="1300" b="1" dirty="0"/>
          </a:p>
          <a:p>
            <a:r>
              <a:rPr lang="en-US" sz="1300" b="1" dirty="0"/>
              <a:t>NOTES: </a:t>
            </a:r>
            <a:r>
              <a:rPr lang="en-US" sz="1300" dirty="0"/>
              <a:t>Try to serve the ball to the player who has not been involved in the play as much. All serves should favor 1 team or the other instead of down the middle. </a:t>
            </a:r>
          </a:p>
        </p:txBody>
      </p:sp>
      <p:pic>
        <p:nvPicPr>
          <p:cNvPr id="6" name="Picture 5">
            <a:extLst>
              <a:ext uri="{FF2B5EF4-FFF2-40B4-BE49-F238E27FC236}">
                <a16:creationId xmlns:a16="http://schemas.microsoft.com/office/drawing/2014/main" id="{EBD6D7FB-F91F-735C-87A0-DCD34AE27EF7}"/>
              </a:ext>
            </a:extLst>
          </p:cNvPr>
          <p:cNvPicPr>
            <a:picLocks noChangeAspect="1"/>
          </p:cNvPicPr>
          <p:nvPr/>
        </p:nvPicPr>
        <p:blipFill>
          <a:blip r:embed="rId2"/>
          <a:stretch>
            <a:fillRect/>
          </a:stretch>
        </p:blipFill>
        <p:spPr>
          <a:xfrm>
            <a:off x="7162800" y="797949"/>
            <a:ext cx="4871177" cy="5378450"/>
          </a:xfrm>
          <a:prstGeom prst="rect">
            <a:avLst/>
          </a:prstGeom>
        </p:spPr>
      </p:pic>
    </p:spTree>
    <p:extLst>
      <p:ext uri="{BB962C8B-B14F-4D97-AF65-F5344CB8AC3E}">
        <p14:creationId xmlns:p14="http://schemas.microsoft.com/office/powerpoint/2010/main" val="1382313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303937" y="897406"/>
            <a:ext cx="6218555" cy="5547673"/>
          </a:xfrm>
          <a:prstGeom prst="rect">
            <a:avLst/>
          </a:prstGeom>
        </p:spPr>
        <p:txBody>
          <a:bodyPr vert="horz" wrap="square" lIns="0" tIns="144780" rIns="0" bIns="0" rtlCol="0">
            <a:spAutoFit/>
          </a:bodyPr>
          <a:lstStyle/>
          <a:p>
            <a:r>
              <a:rPr lang="en-US" sz="1300" b="1" dirty="0">
                <a:solidFill>
                  <a:srgbClr val="FFC000"/>
                </a:solidFill>
              </a:rPr>
              <a:t>OBJECTIVE</a:t>
            </a:r>
            <a:r>
              <a:rPr lang="en-US" sz="1300" dirty="0">
                <a:solidFill>
                  <a:srgbClr val="FFC000"/>
                </a:solidFill>
              </a:rPr>
              <a:t>: </a:t>
            </a:r>
            <a:r>
              <a:rPr lang="en-US" sz="1300" dirty="0"/>
              <a:t>To deny the opponent’s ability to create scoring chances or score goals. </a:t>
            </a:r>
          </a:p>
          <a:p>
            <a:endParaRPr lang="en-US" sz="1300" b="1" dirty="0">
              <a:solidFill>
                <a:srgbClr val="FFC000"/>
              </a:solidFill>
            </a:endParaRPr>
          </a:p>
          <a:p>
            <a:r>
              <a:rPr lang="en-US" sz="1300" b="1" dirty="0">
                <a:solidFill>
                  <a:srgbClr val="FFC000"/>
                </a:solidFill>
              </a:rPr>
              <a:t>PLAYER ACTIONS</a:t>
            </a:r>
            <a:r>
              <a:rPr lang="en-US" sz="1300" b="1" dirty="0"/>
              <a:t>: </a:t>
            </a:r>
            <a:r>
              <a:rPr lang="en-US" sz="1300" dirty="0"/>
              <a:t>Protect the goal, Steal the ball </a:t>
            </a:r>
          </a:p>
          <a:p>
            <a:endParaRPr lang="en-US" sz="1300" b="1" dirty="0">
              <a:solidFill>
                <a:srgbClr val="FFC000"/>
              </a:solidFill>
            </a:endParaRPr>
          </a:p>
          <a:p>
            <a:r>
              <a:rPr lang="en-US" sz="1300" b="1" dirty="0">
                <a:solidFill>
                  <a:srgbClr val="FFC000"/>
                </a:solidFill>
              </a:rPr>
              <a:t>ORGANIZATION: </a:t>
            </a:r>
            <a:r>
              <a:rPr lang="en-US" sz="1300" dirty="0"/>
              <a:t>On your 25W x 35L game field, set up a 13W x 20L field with a goal on each end line. If you have more players, set up 2 fields. Divide the team into 2 groups. Each group starts at opposite ends &amp; divided equally between the 2 corners of their end line. The coach starts outside the center line with all the soccer balls. The game starts when the coach serves a ball onto the field. Whichever side the coach serves the ball can have 1 player join the game. The team who does not get the ball can have 2 players join the game: play 1v2. The game is over when either team scores or the ball leaves the field of play. Once the game is over, all players leave the field &amp; the coach serves another ball for the next players to play. </a:t>
            </a:r>
          </a:p>
          <a:p>
            <a:endParaRPr lang="en-US" sz="1300" b="1" dirty="0">
              <a:solidFill>
                <a:srgbClr val="FFC000"/>
              </a:solidFill>
            </a:endParaRPr>
          </a:p>
          <a:p>
            <a:r>
              <a:rPr lang="en-US" sz="1300" b="1" dirty="0">
                <a:solidFill>
                  <a:srgbClr val="FFC000"/>
                </a:solidFill>
              </a:rPr>
              <a:t>Rules: </a:t>
            </a:r>
            <a:r>
              <a:rPr lang="en-US" sz="1300" dirty="0"/>
              <a:t>Players cannot enter the field before a new ball is served in. </a:t>
            </a:r>
          </a:p>
          <a:p>
            <a:endParaRPr lang="en-US" sz="1300" b="1" dirty="0">
              <a:solidFill>
                <a:srgbClr val="FFC000"/>
              </a:solidFill>
            </a:endParaRPr>
          </a:p>
          <a:p>
            <a:r>
              <a:rPr lang="en-US" sz="1300" b="1" dirty="0">
                <a:solidFill>
                  <a:srgbClr val="FFC000"/>
                </a:solidFill>
              </a:rPr>
              <a:t>KEY WORDS: </a:t>
            </a:r>
            <a:r>
              <a:rPr lang="en-US" sz="1300" dirty="0"/>
              <a:t>block your goal, step to the ball</a:t>
            </a:r>
            <a:br>
              <a:rPr lang="en-US" sz="1300" dirty="0"/>
            </a:br>
            <a:endParaRPr lang="en-US" sz="1300" dirty="0"/>
          </a:p>
          <a:p>
            <a:r>
              <a:rPr lang="en-US" sz="1300" b="1" dirty="0">
                <a:solidFill>
                  <a:srgbClr val="FFC000"/>
                </a:solidFill>
              </a:rPr>
              <a:t>GUIDED QUESTIONS: </a:t>
            </a:r>
            <a:r>
              <a:rPr lang="en-US" sz="1300" dirty="0"/>
              <a:t>What should you do if your team does not have the ball? Where should you go if the </a:t>
            </a:r>
          </a:p>
          <a:p>
            <a:r>
              <a:rPr lang="en-US" sz="1300" dirty="0"/>
              <a:t>attacker gets past you? How do you tackle the ball? </a:t>
            </a:r>
          </a:p>
          <a:p>
            <a:endParaRPr lang="en-US" sz="1300" b="1" dirty="0">
              <a:solidFill>
                <a:srgbClr val="FFC000"/>
              </a:solidFill>
            </a:endParaRPr>
          </a:p>
          <a:p>
            <a:r>
              <a:rPr lang="en-US" sz="1300" b="1" dirty="0">
                <a:solidFill>
                  <a:srgbClr val="FFC000"/>
                </a:solidFill>
              </a:rPr>
              <a:t>ANSWERS: </a:t>
            </a:r>
            <a:r>
              <a:rPr lang="en-US" sz="1300" dirty="0"/>
              <a:t>One of you should try to steal the ball and one of you should help by getting close to your teammate and block the goal at the same time. Get back to your goal to protect it. Step close to the ball and poke it away or block it from going to the goal. </a:t>
            </a:r>
          </a:p>
          <a:p>
            <a:endParaRPr lang="en-US" sz="1300" b="1" dirty="0">
              <a:solidFill>
                <a:srgbClr val="FFC000"/>
              </a:solidFill>
            </a:endParaRPr>
          </a:p>
          <a:p>
            <a:r>
              <a:rPr lang="en-US" sz="1300" b="1" dirty="0">
                <a:solidFill>
                  <a:srgbClr val="FFC000"/>
                </a:solidFill>
              </a:rPr>
              <a:t>NOTES: </a:t>
            </a:r>
            <a:r>
              <a:rPr lang="en-US" sz="1300" dirty="0"/>
              <a:t>Try to serve the ball to the player who has not been involved in the play as much. All serves should favor 1 team or the other instead of down the middle. </a:t>
            </a:r>
          </a:p>
        </p:txBody>
      </p:sp>
      <p:pic>
        <p:nvPicPr>
          <p:cNvPr id="6" name="Picture 5">
            <a:extLst>
              <a:ext uri="{FF2B5EF4-FFF2-40B4-BE49-F238E27FC236}">
                <a16:creationId xmlns:a16="http://schemas.microsoft.com/office/drawing/2014/main" id="{D07C1AB6-87B8-EB4E-F838-3F20A2578147}"/>
              </a:ext>
            </a:extLst>
          </p:cNvPr>
          <p:cNvPicPr>
            <a:picLocks noChangeAspect="1"/>
          </p:cNvPicPr>
          <p:nvPr/>
        </p:nvPicPr>
        <p:blipFill>
          <a:blip r:embed="rId2"/>
          <a:stretch>
            <a:fillRect/>
          </a:stretch>
        </p:blipFill>
        <p:spPr>
          <a:xfrm>
            <a:off x="6668091" y="973525"/>
            <a:ext cx="5435653" cy="5492750"/>
          </a:xfrm>
          <a:prstGeom prst="rect">
            <a:avLst/>
          </a:prstGeom>
        </p:spPr>
      </p:pic>
    </p:spTree>
    <p:extLst>
      <p:ext uri="{BB962C8B-B14F-4D97-AF65-F5344CB8AC3E}">
        <p14:creationId xmlns:p14="http://schemas.microsoft.com/office/powerpoint/2010/main" val="2676442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692728"/>
            <a:ext cx="5883910" cy="5647700"/>
          </a:xfrm>
          <a:prstGeom prst="rect">
            <a:avLst/>
          </a:prstGeom>
        </p:spPr>
        <p:txBody>
          <a:bodyPr vert="horz" wrap="square" lIns="0" tIns="45720" rIns="0" bIns="0" rtlCol="0">
            <a:spAutoFit/>
          </a:bodyPr>
          <a:lstStyle/>
          <a:p>
            <a:r>
              <a:rPr lang="en-US" sz="1300" b="1" dirty="0">
                <a:solidFill>
                  <a:srgbClr val="00B0F0"/>
                </a:solidFill>
              </a:rPr>
              <a:t>OBJECTIVE</a:t>
            </a:r>
            <a:r>
              <a:rPr lang="en-US" sz="1300" dirty="0">
                <a:solidFill>
                  <a:srgbClr val="00B0F0"/>
                </a:solidFill>
              </a:rPr>
              <a:t>: </a:t>
            </a:r>
            <a:r>
              <a:rPr lang="en-US" sz="1300" dirty="0"/>
              <a:t>To deny the opponent’s ability to create scoring chances or score goals. </a:t>
            </a:r>
          </a:p>
          <a:p>
            <a:endParaRPr lang="en-US" sz="1300" b="1" dirty="0">
              <a:solidFill>
                <a:srgbClr val="00B0F0"/>
              </a:solidFill>
            </a:endParaRPr>
          </a:p>
          <a:p>
            <a:r>
              <a:rPr lang="en-US" sz="1300" b="1" dirty="0">
                <a:solidFill>
                  <a:srgbClr val="00B0F0"/>
                </a:solidFill>
              </a:rPr>
              <a:t>PLAYER ACTIONS: </a:t>
            </a:r>
            <a:r>
              <a:rPr lang="en-US" sz="1300" dirty="0"/>
              <a:t>Protect the goal, Steal the ball </a:t>
            </a:r>
          </a:p>
          <a:p>
            <a:endParaRPr lang="en-US" sz="1300" b="1" dirty="0">
              <a:solidFill>
                <a:srgbClr val="00B0F0"/>
              </a:solidFill>
            </a:endParaRPr>
          </a:p>
          <a:p>
            <a:r>
              <a:rPr lang="en-US" sz="1300" b="1" dirty="0">
                <a:solidFill>
                  <a:srgbClr val="00B0F0"/>
                </a:solidFill>
              </a:rPr>
              <a:t>ORGANIZATION: </a:t>
            </a:r>
            <a:r>
              <a:rPr lang="en-US" sz="1300" dirty="0"/>
              <a:t>On your 25W x 35L game field &amp; a goal on each end line, Divide the team into 2 groups. Each group starts at opposite ends &amp; divided equally between the 2 corners of their end line. The coach starts outside the center line with all the soccer balls. The game starts when the coach serves a ball onto the field. Whichever side the coach serves the ball can have 4 players join the game. The team who does not get the ball can have 3 players join the game: play 3v4. The game lasts for 1 minutes. If a ball goes out of play or is scored, a new ball is played in. After 1 minute, all players leave the field and a new round begins.</a:t>
            </a:r>
          </a:p>
          <a:p>
            <a:endParaRPr lang="en-US" sz="1300" dirty="0"/>
          </a:p>
          <a:p>
            <a:r>
              <a:rPr lang="en-US" sz="1300" dirty="0"/>
              <a:t> </a:t>
            </a:r>
            <a:r>
              <a:rPr lang="en-US" sz="1300" b="1" dirty="0">
                <a:solidFill>
                  <a:srgbClr val="00B0F0"/>
                </a:solidFill>
              </a:rPr>
              <a:t>Rules: </a:t>
            </a:r>
            <a:r>
              <a:rPr lang="en-US" sz="1300" dirty="0"/>
              <a:t>Players cannot enter the field before a new ball is served in. </a:t>
            </a:r>
          </a:p>
          <a:p>
            <a:endParaRPr lang="en-US" sz="1300" b="1" dirty="0">
              <a:solidFill>
                <a:srgbClr val="00B0F0"/>
              </a:solidFill>
            </a:endParaRPr>
          </a:p>
          <a:p>
            <a:r>
              <a:rPr lang="en-US" sz="1300" b="1" dirty="0">
                <a:solidFill>
                  <a:srgbClr val="00B0F0"/>
                </a:solidFill>
              </a:rPr>
              <a:t>KEY WORDS: </a:t>
            </a:r>
            <a:r>
              <a:rPr lang="en-US" sz="1300" dirty="0"/>
              <a:t>block your goal, step to the ball</a:t>
            </a:r>
            <a:br>
              <a:rPr lang="en-US" sz="1300" dirty="0"/>
            </a:br>
            <a:endParaRPr lang="en-US" sz="1300" dirty="0"/>
          </a:p>
          <a:p>
            <a:r>
              <a:rPr lang="en-US" sz="1300" b="1" dirty="0">
                <a:solidFill>
                  <a:srgbClr val="00B0F0"/>
                </a:solidFill>
              </a:rPr>
              <a:t>GUIDED QUESTIONS: </a:t>
            </a:r>
            <a:r>
              <a:rPr lang="en-US" sz="1300" dirty="0"/>
              <a:t>What should you do if your team does not have the ball? Where should you go if the </a:t>
            </a:r>
          </a:p>
          <a:p>
            <a:r>
              <a:rPr lang="en-US" sz="1300" dirty="0"/>
              <a:t>attacker gets past you? How do you tackle the ball? </a:t>
            </a:r>
          </a:p>
          <a:p>
            <a:endParaRPr lang="en-US" sz="1300" b="1" dirty="0">
              <a:solidFill>
                <a:srgbClr val="00B0F0"/>
              </a:solidFill>
            </a:endParaRPr>
          </a:p>
          <a:p>
            <a:r>
              <a:rPr lang="en-US" sz="1300" b="1" dirty="0">
                <a:solidFill>
                  <a:srgbClr val="00B0F0"/>
                </a:solidFill>
              </a:rPr>
              <a:t>ANSWERS: </a:t>
            </a:r>
            <a:r>
              <a:rPr lang="en-US" sz="1300" dirty="0"/>
              <a:t>One of you should try to steal the ball and one of you should help by getting close to your teammate and block the goal at the same time. Get back to your goal to protect it. Step close to the ball and poke it away or block it from going to the goal. </a:t>
            </a:r>
          </a:p>
          <a:p>
            <a:endParaRPr lang="en-US" sz="1300" b="1" dirty="0">
              <a:solidFill>
                <a:srgbClr val="00B0F0"/>
              </a:solidFill>
            </a:endParaRPr>
          </a:p>
          <a:p>
            <a:r>
              <a:rPr lang="en-US" sz="1300" b="1" dirty="0">
                <a:solidFill>
                  <a:srgbClr val="00B0F0"/>
                </a:solidFill>
              </a:rPr>
              <a:t>NOTES</a:t>
            </a:r>
            <a:r>
              <a:rPr lang="en-US" sz="1300" b="1" dirty="0"/>
              <a:t>: </a:t>
            </a:r>
            <a:r>
              <a:rPr lang="en-US" sz="1300" dirty="0"/>
              <a:t>Try to serve the ball to the player who has not been involved in the play as much. All serves should favor 1 team or the other instead of down the middle. </a:t>
            </a:r>
            <a:endParaRPr lang="en-US" sz="1300" dirty="0">
              <a:effectLst/>
            </a:endParaRPr>
          </a:p>
        </p:txBody>
      </p:sp>
      <p:pic>
        <p:nvPicPr>
          <p:cNvPr id="6" name="Picture 5">
            <a:extLst>
              <a:ext uri="{FF2B5EF4-FFF2-40B4-BE49-F238E27FC236}">
                <a16:creationId xmlns:a16="http://schemas.microsoft.com/office/drawing/2014/main" id="{3EAA5333-3BAF-72A4-C0B5-8BDE66F335F5}"/>
              </a:ext>
            </a:extLst>
          </p:cNvPr>
          <p:cNvPicPr>
            <a:picLocks noChangeAspect="1"/>
          </p:cNvPicPr>
          <p:nvPr/>
        </p:nvPicPr>
        <p:blipFill>
          <a:blip r:embed="rId2"/>
          <a:stretch>
            <a:fillRect/>
          </a:stretch>
        </p:blipFill>
        <p:spPr>
          <a:xfrm>
            <a:off x="6781800" y="990600"/>
            <a:ext cx="5272201" cy="5149850"/>
          </a:xfrm>
          <a:prstGeom prst="rect">
            <a:avLst/>
          </a:prstGeom>
        </p:spPr>
      </p:pic>
    </p:spTree>
    <p:extLst>
      <p:ext uri="{BB962C8B-B14F-4D97-AF65-F5344CB8AC3E}">
        <p14:creationId xmlns:p14="http://schemas.microsoft.com/office/powerpoint/2010/main" val="1488079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07669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50207A1-5267-15AD-64BB-5A47849F7DA3}"/>
              </a:ext>
            </a:extLst>
          </p:cNvPr>
          <p:cNvSpPr txBox="1"/>
          <p:nvPr/>
        </p:nvSpPr>
        <p:spPr>
          <a:xfrm>
            <a:off x="3733800" y="2286000"/>
            <a:ext cx="5029200" cy="1015663"/>
          </a:xfrm>
          <a:prstGeom prst="rect">
            <a:avLst/>
          </a:prstGeom>
          <a:noFill/>
        </p:spPr>
        <p:txBody>
          <a:bodyPr wrap="square" rtlCol="0">
            <a:spAutoFit/>
          </a:bodyPr>
          <a:lstStyle/>
          <a:p>
            <a:r>
              <a:rPr lang="en-US" sz="6000" dirty="0"/>
              <a:t>Week 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914127" y="2554805"/>
            <a:ext cx="5029200" cy="1015663"/>
          </a:xfrm>
          <a:prstGeom prst="rect">
            <a:avLst/>
          </a:prstGeom>
          <a:noFill/>
        </p:spPr>
        <p:txBody>
          <a:bodyPr wrap="square" rtlCol="0">
            <a:spAutoFit/>
          </a:bodyPr>
          <a:lstStyle/>
          <a:p>
            <a:r>
              <a:rPr lang="en-US" sz="6000" dirty="0"/>
              <a:t>Week Seven</a:t>
            </a:r>
          </a:p>
        </p:txBody>
      </p:sp>
    </p:spTree>
    <p:extLst>
      <p:ext uri="{BB962C8B-B14F-4D97-AF65-F5344CB8AC3E}">
        <p14:creationId xmlns:p14="http://schemas.microsoft.com/office/powerpoint/2010/main" val="2199381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2E7F0853-FA45-89C3-C831-4BEB7D8F8CC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255782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48996" y="681601"/>
            <a:ext cx="6617970" cy="6014467"/>
          </a:xfrm>
          <a:prstGeom prst="rect">
            <a:avLst/>
          </a:prstGeom>
        </p:spPr>
        <p:txBody>
          <a:bodyPr vert="horz" wrap="square" lIns="0" tIns="12700" rIns="0" bIns="0" rtlCol="0">
            <a:spAutoFit/>
          </a:bodyPr>
          <a:lstStyle/>
          <a:p>
            <a:r>
              <a:rPr lang="en-US" sz="1300" b="1" dirty="0"/>
              <a:t>OBJECTIVE: </a:t>
            </a:r>
            <a:r>
              <a:rPr lang="en-US" sz="1300" dirty="0"/>
              <a:t>Protect the goals from opponents trying to score </a:t>
            </a:r>
          </a:p>
          <a:p>
            <a:endParaRPr lang="en-US" sz="1300" b="1" dirty="0"/>
          </a:p>
          <a:p>
            <a:r>
              <a:rPr lang="en-US" sz="1300" b="1" dirty="0"/>
              <a:t>PLAYER ACTIONS: </a:t>
            </a:r>
            <a:r>
              <a:rPr lang="en-US" sz="1300" dirty="0"/>
              <a:t>Protect your goal, Steal the ball </a:t>
            </a:r>
          </a:p>
          <a:p>
            <a:endParaRPr lang="en-US" sz="1300" b="1" dirty="0"/>
          </a:p>
          <a:p>
            <a:r>
              <a:rPr lang="en-US" sz="1300" b="1" dirty="0"/>
              <a:t>ORGANIZATION: </a:t>
            </a:r>
            <a:r>
              <a:rPr lang="en-US" sz="1300" dirty="0"/>
              <a:t>Divide your 15Wx25L grid, with 3 small goals on one end line and 1 goal on the other, play a 2v2 game. Half the team starts on one end line and half on the other. The team defending the single goal starts with the ball. 2 players from the attacking team enter the field. As soon as they enter, 2 players from the opposite end also enter the field. The team who starts with the ball can attack any of the 3 goals on their opponent’s end line. If the defending team wins the ball, they can attack the single goal.</a:t>
            </a:r>
          </a:p>
          <a:p>
            <a:endParaRPr lang="en-US" sz="1300" dirty="0"/>
          </a:p>
          <a:p>
            <a:r>
              <a:rPr lang="en-US" sz="1300" dirty="0"/>
              <a:t> </a:t>
            </a:r>
            <a:r>
              <a:rPr lang="en-US" sz="1300" b="1" dirty="0"/>
              <a:t>RULES: </a:t>
            </a:r>
            <a:r>
              <a:rPr lang="en-US" sz="1300" dirty="0"/>
              <a:t>defending team cannot enter the field until the attacking team takes their first touch on the soccer ball. Game last for 1 minute. Coach can serve another ball onto the field if the game ball leaves the field or is scored. Multiple goals can be scored within 1 minute. After 1 minute, switch the players on the field and play again. </a:t>
            </a:r>
          </a:p>
          <a:p>
            <a:endParaRPr lang="en-US" sz="1300" b="1" dirty="0"/>
          </a:p>
          <a:p>
            <a:r>
              <a:rPr lang="en-US" sz="1300" b="1" dirty="0"/>
              <a:t>KEY WORDS: </a:t>
            </a:r>
            <a:r>
              <a:rPr lang="en-US" sz="1300" dirty="0"/>
              <a:t>block your goal, win the ball</a:t>
            </a:r>
            <a:br>
              <a:rPr lang="en-US" sz="1300" dirty="0"/>
            </a:br>
            <a:endParaRPr lang="en-US" sz="1300" dirty="0"/>
          </a:p>
          <a:p>
            <a:r>
              <a:rPr lang="en-US" sz="1300" b="1" dirty="0"/>
              <a:t>GUIDED QUESTIONS: </a:t>
            </a:r>
            <a:r>
              <a:rPr lang="en-US" sz="1300" dirty="0"/>
              <a:t>Which of the 3 goals is most dangerous? Where should a defender be if a goal is dangerous? </a:t>
            </a:r>
          </a:p>
          <a:p>
            <a:r>
              <a:rPr lang="en-US" sz="1300" dirty="0"/>
              <a:t>What should you do if the attacker kicks the ball too far in front of him/her? </a:t>
            </a:r>
          </a:p>
          <a:p>
            <a:endParaRPr lang="en-US" sz="1300" b="1" dirty="0"/>
          </a:p>
          <a:p>
            <a:r>
              <a:rPr lang="en-US" sz="1300" b="1" dirty="0"/>
              <a:t>ANSWERS: </a:t>
            </a:r>
            <a:r>
              <a:rPr lang="en-US" sz="1300" dirty="0"/>
              <a:t>The goal closest to the ball is the most dangerous. Someone should try to block the goal so the attacker can’t score. Step closer to the ball and try to poke tackle the ball away from the attacker. </a:t>
            </a:r>
          </a:p>
          <a:p>
            <a:endParaRPr lang="en-US" sz="1300" b="1" dirty="0"/>
          </a:p>
          <a:p>
            <a:r>
              <a:rPr lang="en-US" sz="1300" b="1" dirty="0"/>
              <a:t>Note: </a:t>
            </a:r>
            <a:r>
              <a:rPr lang="en-US" sz="1300" dirty="0"/>
              <a:t>Remember to focus on the defending players. If a team stops in a triangle, they can no longer score until they come out. What can the defenders to protect a different goal when they do come out? Coaches can partner with an attacking player if need be but allow the players to take on the role of defenders. </a:t>
            </a:r>
          </a:p>
        </p:txBody>
      </p:sp>
      <p:pic>
        <p:nvPicPr>
          <p:cNvPr id="4" name="Picture 3">
            <a:extLst>
              <a:ext uri="{FF2B5EF4-FFF2-40B4-BE49-F238E27FC236}">
                <a16:creationId xmlns:a16="http://schemas.microsoft.com/office/drawing/2014/main" id="{56717423-2942-7AEC-C167-A4D8AC2FF3DE}"/>
              </a:ext>
            </a:extLst>
          </p:cNvPr>
          <p:cNvPicPr>
            <a:picLocks noChangeAspect="1"/>
          </p:cNvPicPr>
          <p:nvPr/>
        </p:nvPicPr>
        <p:blipFill>
          <a:blip r:embed="rId2"/>
          <a:stretch>
            <a:fillRect/>
          </a:stretch>
        </p:blipFill>
        <p:spPr>
          <a:xfrm>
            <a:off x="6978238" y="1158359"/>
            <a:ext cx="5213762" cy="5060950"/>
          </a:xfrm>
          <a:prstGeom prst="rect">
            <a:avLst/>
          </a:prstGeom>
        </p:spPr>
      </p:pic>
    </p:spTree>
    <p:extLst>
      <p:ext uri="{BB962C8B-B14F-4D97-AF65-F5344CB8AC3E}">
        <p14:creationId xmlns:p14="http://schemas.microsoft.com/office/powerpoint/2010/main" val="2634618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379568" y="723544"/>
            <a:ext cx="6218555" cy="6147837"/>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Protect the goals from opponents trying to score </a:t>
            </a:r>
          </a:p>
          <a:p>
            <a:endParaRPr lang="en-US" sz="1300" b="1" dirty="0">
              <a:solidFill>
                <a:srgbClr val="FFC000"/>
              </a:solidFill>
            </a:endParaRPr>
          </a:p>
          <a:p>
            <a:r>
              <a:rPr lang="en-US" sz="1300" b="1" dirty="0">
                <a:solidFill>
                  <a:srgbClr val="FFC000"/>
                </a:solidFill>
              </a:rPr>
              <a:t>PLAYER ACTIONS: </a:t>
            </a:r>
            <a:r>
              <a:rPr lang="en-US" sz="1300" dirty="0"/>
              <a:t>Protect your goal, Steal the ball </a:t>
            </a:r>
          </a:p>
          <a:p>
            <a:endParaRPr lang="en-US" sz="1300" b="1" dirty="0">
              <a:solidFill>
                <a:srgbClr val="FFC000"/>
              </a:solidFill>
            </a:endParaRPr>
          </a:p>
          <a:p>
            <a:r>
              <a:rPr lang="en-US" sz="1300" b="1" dirty="0">
                <a:solidFill>
                  <a:srgbClr val="FFC000"/>
                </a:solidFill>
              </a:rPr>
              <a:t>ORGANIZATION: </a:t>
            </a:r>
            <a:r>
              <a:rPr lang="en-US" sz="1300" dirty="0"/>
              <a:t>Divide your 15Wx25L grid, with 3 small goals on one end line and 1 goal on the other, play a 1v2 game. Half the team starts on one end line and half on the other. The team defending the single goal starts with the ball. 1 player from the attacking team enter the field. As soon as he/she touches the soccer ball, 2 players from the opposite end also enter the field. The team who starts with the ball can attack any of the 3 goals on their opponent’s end line. If the defending team wins the ball, they can attack the single goal. </a:t>
            </a:r>
          </a:p>
          <a:p>
            <a:endParaRPr lang="en-US" sz="1300" b="1" dirty="0">
              <a:solidFill>
                <a:srgbClr val="FFC000"/>
              </a:solidFill>
            </a:endParaRPr>
          </a:p>
          <a:p>
            <a:r>
              <a:rPr lang="en-US" sz="1300" b="1" dirty="0">
                <a:solidFill>
                  <a:srgbClr val="FFC000"/>
                </a:solidFill>
              </a:rPr>
              <a:t>RULES: </a:t>
            </a:r>
            <a:r>
              <a:rPr lang="en-US" sz="1300" dirty="0"/>
              <a:t>defending team cannot enter the field until the attacking team takes their first touch on the soccer ball. Game last for 30 seconds or until a goal is scored or the ball leaves the playing area. Once the game is over, all players exit the field &amp; a new round begins with new players. </a:t>
            </a:r>
          </a:p>
          <a:p>
            <a:endParaRPr lang="en-US" sz="1300" b="1" dirty="0">
              <a:solidFill>
                <a:srgbClr val="FFC000"/>
              </a:solidFill>
            </a:endParaRPr>
          </a:p>
          <a:p>
            <a:r>
              <a:rPr lang="en-US" sz="1300" b="1" dirty="0">
                <a:solidFill>
                  <a:srgbClr val="FFC000"/>
                </a:solidFill>
              </a:rPr>
              <a:t>KEY WORDS: </a:t>
            </a:r>
            <a:r>
              <a:rPr lang="en-US" sz="1300" dirty="0"/>
              <a:t>block your goal, win the ball</a:t>
            </a:r>
            <a:br>
              <a:rPr lang="en-US" sz="1300" dirty="0"/>
            </a:br>
            <a:endParaRPr lang="en-US" sz="1300" dirty="0"/>
          </a:p>
          <a:p>
            <a:r>
              <a:rPr lang="en-US" sz="1300" b="1" dirty="0">
                <a:solidFill>
                  <a:srgbClr val="FFC000"/>
                </a:solidFill>
              </a:rPr>
              <a:t>GUIDED QUESTIONS: </a:t>
            </a:r>
            <a:r>
              <a:rPr lang="en-US" sz="1300" dirty="0"/>
              <a:t>Which of the 3 goals is most dangerous? Where should a defender be if a goal is dangerous? </a:t>
            </a:r>
          </a:p>
          <a:p>
            <a:r>
              <a:rPr lang="en-US" sz="1300" dirty="0"/>
              <a:t>What should you do if the attacker kicks the ball too far in front of him/her? </a:t>
            </a:r>
          </a:p>
          <a:p>
            <a:endParaRPr lang="en-US" sz="1300" b="1" dirty="0">
              <a:solidFill>
                <a:srgbClr val="FFC000"/>
              </a:solidFill>
            </a:endParaRPr>
          </a:p>
          <a:p>
            <a:r>
              <a:rPr lang="en-US" sz="1300" b="1" dirty="0">
                <a:solidFill>
                  <a:srgbClr val="FFC000"/>
                </a:solidFill>
              </a:rPr>
              <a:t>ANSWERS: </a:t>
            </a:r>
            <a:r>
              <a:rPr lang="en-US" sz="1300" dirty="0"/>
              <a:t>The goal closest to the ball is the most dangerous. Someone should try to block the goal so the attacker can’t score. Step closer to the ball and try to poke tackle the ball away from the attacker. </a:t>
            </a:r>
          </a:p>
          <a:p>
            <a:endParaRPr lang="en-US" sz="1300" b="1" dirty="0">
              <a:solidFill>
                <a:srgbClr val="FFC000"/>
              </a:solidFill>
            </a:endParaRPr>
          </a:p>
          <a:p>
            <a:r>
              <a:rPr lang="en-US" sz="1300" b="1" dirty="0">
                <a:solidFill>
                  <a:srgbClr val="FFC000"/>
                </a:solidFill>
              </a:rPr>
              <a:t>Note: </a:t>
            </a:r>
            <a:r>
              <a:rPr lang="en-US" sz="1300" dirty="0"/>
              <a:t>After several rounds, switch who is attacking and who is defending. A tendency is to coach the attacking player or team since they only have 1. This is a defending session, so the emphasis is on the players who start as defenders. What can they do to cooperate and defend the goals? </a:t>
            </a:r>
          </a:p>
        </p:txBody>
      </p:sp>
      <p:pic>
        <p:nvPicPr>
          <p:cNvPr id="3" name="Picture 2">
            <a:extLst>
              <a:ext uri="{FF2B5EF4-FFF2-40B4-BE49-F238E27FC236}">
                <a16:creationId xmlns:a16="http://schemas.microsoft.com/office/drawing/2014/main" id="{3A3B38F6-8936-9833-5C47-32DC5B3A624E}"/>
              </a:ext>
            </a:extLst>
          </p:cNvPr>
          <p:cNvPicPr>
            <a:picLocks noChangeAspect="1"/>
          </p:cNvPicPr>
          <p:nvPr/>
        </p:nvPicPr>
        <p:blipFill>
          <a:blip r:embed="rId2"/>
          <a:stretch>
            <a:fillRect/>
          </a:stretch>
        </p:blipFill>
        <p:spPr>
          <a:xfrm>
            <a:off x="6598123" y="874991"/>
            <a:ext cx="5599973" cy="5335309"/>
          </a:xfrm>
          <a:prstGeom prst="rect">
            <a:avLst/>
          </a:prstGeom>
        </p:spPr>
      </p:pic>
    </p:spTree>
    <p:extLst>
      <p:ext uri="{BB962C8B-B14F-4D97-AF65-F5344CB8AC3E}">
        <p14:creationId xmlns:p14="http://schemas.microsoft.com/office/powerpoint/2010/main" val="3417236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692728"/>
            <a:ext cx="5883910" cy="5586145"/>
          </a:xfrm>
          <a:prstGeom prst="rect">
            <a:avLst/>
          </a:prstGeom>
        </p:spPr>
        <p:txBody>
          <a:bodyPr vert="horz" wrap="square" lIns="0" tIns="45720" rIns="0" bIns="0" rtlCol="0">
            <a:spAutoFit/>
          </a:bodyPr>
          <a:lstStyle/>
          <a:p>
            <a:r>
              <a:rPr lang="en-US" sz="1200" b="1" dirty="0">
                <a:solidFill>
                  <a:srgbClr val="00B0F0"/>
                </a:solidFill>
              </a:rPr>
              <a:t>OBJECTIVE: </a:t>
            </a:r>
            <a:r>
              <a:rPr lang="en-US" sz="1200" dirty="0"/>
              <a:t>Protect the goals from opponents trying to score </a:t>
            </a:r>
          </a:p>
          <a:p>
            <a:endParaRPr lang="en-US" sz="1200" b="1" dirty="0">
              <a:solidFill>
                <a:srgbClr val="00B0F0"/>
              </a:solidFill>
            </a:endParaRPr>
          </a:p>
          <a:p>
            <a:r>
              <a:rPr lang="en-US" sz="1200" b="1" dirty="0">
                <a:solidFill>
                  <a:srgbClr val="00B0F0"/>
                </a:solidFill>
              </a:rPr>
              <a:t>PLAYER ACTIONS: </a:t>
            </a:r>
            <a:r>
              <a:rPr lang="en-US" sz="1200" dirty="0"/>
              <a:t>Protect your goal, Steal the ball </a:t>
            </a:r>
          </a:p>
          <a:p>
            <a:endParaRPr lang="en-US" sz="1200" b="1" dirty="0">
              <a:solidFill>
                <a:srgbClr val="00B0F0"/>
              </a:solidFill>
            </a:endParaRPr>
          </a:p>
          <a:p>
            <a:r>
              <a:rPr lang="en-US" sz="1200" b="1" dirty="0">
                <a:solidFill>
                  <a:srgbClr val="00B0F0"/>
                </a:solidFill>
              </a:rPr>
              <a:t>ORGANIZATION: </a:t>
            </a:r>
            <a:r>
              <a:rPr lang="en-US" sz="1200" dirty="0"/>
              <a:t>Divide your 15Wx25L grid, with 3 small goals on one end line and 1 goal on the other, play a 2v3 game. Half the team starts on one end line and half on the other. The team defending the single goal starts with the ball. 3 players from the attacking team enter the field. As soon as they enter, 2 players from the opposite end also enter the field. The team who starts with the ball can attack any of the 3 goals on their opponent’s end line. If the defending team wins the ball, they can attack the single goal. </a:t>
            </a:r>
          </a:p>
          <a:p>
            <a:endParaRPr lang="en-US" sz="1200" b="1" dirty="0">
              <a:solidFill>
                <a:srgbClr val="00B0F0"/>
              </a:solidFill>
            </a:endParaRPr>
          </a:p>
          <a:p>
            <a:r>
              <a:rPr lang="en-US" sz="1200" b="1" dirty="0">
                <a:solidFill>
                  <a:srgbClr val="00B0F0"/>
                </a:solidFill>
              </a:rPr>
              <a:t>RULES: </a:t>
            </a:r>
            <a:r>
              <a:rPr lang="en-US" sz="1200" dirty="0"/>
              <a:t>defending team cannot enter the field until the attacking team takes their first touch on the soccer ball. Game last for 1 minute. Coach can serve another ball onto the field if the game ball leaves the field or is scored. Multiple goals can be scored within 1 minute. After 1 minute, switch the players on the field and play again. </a:t>
            </a:r>
          </a:p>
          <a:p>
            <a:endParaRPr lang="en-US" sz="1200" b="1" dirty="0">
              <a:solidFill>
                <a:srgbClr val="00B0F0"/>
              </a:solidFill>
            </a:endParaRPr>
          </a:p>
          <a:p>
            <a:r>
              <a:rPr lang="en-US" sz="1200" b="1" dirty="0">
                <a:solidFill>
                  <a:srgbClr val="00B0F0"/>
                </a:solidFill>
              </a:rPr>
              <a:t>KEY WORDS: </a:t>
            </a:r>
            <a:r>
              <a:rPr lang="en-US" sz="1200" dirty="0"/>
              <a:t>block your goal, win the ball</a:t>
            </a:r>
            <a:br>
              <a:rPr lang="en-US" sz="1200" dirty="0"/>
            </a:br>
            <a:endParaRPr lang="en-US" sz="1200" dirty="0"/>
          </a:p>
          <a:p>
            <a:r>
              <a:rPr lang="en-US" sz="1200" b="1" dirty="0">
                <a:solidFill>
                  <a:srgbClr val="00B0F0"/>
                </a:solidFill>
              </a:rPr>
              <a:t>GUIDED QUESTIONS: </a:t>
            </a:r>
            <a:r>
              <a:rPr lang="en-US" sz="1200" dirty="0"/>
              <a:t>Which of the 3 goals is most dangerous? Where should a defender be if a goal is dangerous? </a:t>
            </a:r>
          </a:p>
          <a:p>
            <a:r>
              <a:rPr lang="en-US" sz="1200" dirty="0"/>
              <a:t>What should you do if the attacker kicks the ball too far in front of him/her? </a:t>
            </a:r>
          </a:p>
          <a:p>
            <a:endParaRPr lang="en-US" sz="1200" b="1" dirty="0">
              <a:solidFill>
                <a:srgbClr val="00B0F0"/>
              </a:solidFill>
            </a:endParaRPr>
          </a:p>
          <a:p>
            <a:r>
              <a:rPr lang="en-US" sz="1200" b="1" dirty="0">
                <a:solidFill>
                  <a:srgbClr val="00B0F0"/>
                </a:solidFill>
              </a:rPr>
              <a:t>ANSWERS</a:t>
            </a:r>
            <a:r>
              <a:rPr lang="en-US" sz="1200" b="1" dirty="0"/>
              <a:t>: </a:t>
            </a:r>
            <a:r>
              <a:rPr lang="en-US" sz="1200" dirty="0"/>
              <a:t>The goal closest to the ball is the most dangerous. Someone should try to block the goal so the attacker can’t score. Step closer to the ball and try to poke tackle the ball away from the attacker. </a:t>
            </a:r>
          </a:p>
          <a:p>
            <a:endParaRPr lang="en-US" sz="1200" b="1" dirty="0">
              <a:solidFill>
                <a:srgbClr val="00B0F0"/>
              </a:solidFill>
            </a:endParaRPr>
          </a:p>
          <a:p>
            <a:r>
              <a:rPr lang="en-US" sz="1200" b="1" dirty="0">
                <a:solidFill>
                  <a:srgbClr val="00B0F0"/>
                </a:solidFill>
              </a:rPr>
              <a:t>Note: </a:t>
            </a:r>
            <a:r>
              <a:rPr lang="en-US" sz="1200" dirty="0"/>
              <a:t>Remember to focus on the defending players. If a team stops in a triangle, they can no longer score until they come out. What can the defenders to protect a different goal when they do come out? Coaches can partner with an attacking player if need be but allow the players to take on the role of defenders. </a:t>
            </a:r>
            <a:endParaRPr lang="en-US" sz="1200" dirty="0">
              <a:effectLst/>
            </a:endParaRPr>
          </a:p>
        </p:txBody>
      </p:sp>
      <p:pic>
        <p:nvPicPr>
          <p:cNvPr id="3" name="Picture 2">
            <a:extLst>
              <a:ext uri="{FF2B5EF4-FFF2-40B4-BE49-F238E27FC236}">
                <a16:creationId xmlns:a16="http://schemas.microsoft.com/office/drawing/2014/main" id="{78DA936D-1366-7801-7802-18C5227B8253}"/>
              </a:ext>
            </a:extLst>
          </p:cNvPr>
          <p:cNvPicPr>
            <a:picLocks noChangeAspect="1"/>
          </p:cNvPicPr>
          <p:nvPr/>
        </p:nvPicPr>
        <p:blipFill>
          <a:blip r:embed="rId2"/>
          <a:stretch>
            <a:fillRect/>
          </a:stretch>
        </p:blipFill>
        <p:spPr>
          <a:xfrm>
            <a:off x="6669530" y="1040307"/>
            <a:ext cx="5314244" cy="5124450"/>
          </a:xfrm>
          <a:prstGeom prst="rect">
            <a:avLst/>
          </a:prstGeom>
        </p:spPr>
      </p:pic>
    </p:spTree>
    <p:extLst>
      <p:ext uri="{BB962C8B-B14F-4D97-AF65-F5344CB8AC3E}">
        <p14:creationId xmlns:p14="http://schemas.microsoft.com/office/powerpoint/2010/main" val="3644747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792010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581400" y="2514600"/>
            <a:ext cx="5029200" cy="1015663"/>
          </a:xfrm>
          <a:prstGeom prst="rect">
            <a:avLst/>
          </a:prstGeom>
          <a:noFill/>
        </p:spPr>
        <p:txBody>
          <a:bodyPr wrap="square" rtlCol="0">
            <a:spAutoFit/>
          </a:bodyPr>
          <a:lstStyle/>
          <a:p>
            <a:r>
              <a:rPr lang="en-US" sz="6000" dirty="0"/>
              <a:t>Week Eight</a:t>
            </a:r>
          </a:p>
        </p:txBody>
      </p:sp>
    </p:spTree>
    <p:extLst>
      <p:ext uri="{BB962C8B-B14F-4D97-AF65-F5344CB8AC3E}">
        <p14:creationId xmlns:p14="http://schemas.microsoft.com/office/powerpoint/2010/main" val="2176022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0C37C94E-356C-27FC-833F-A17C6A22637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175024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204978" y="1134247"/>
            <a:ext cx="6617970" cy="5014193"/>
          </a:xfrm>
          <a:prstGeom prst="rect">
            <a:avLst/>
          </a:prstGeom>
        </p:spPr>
        <p:txBody>
          <a:bodyPr vert="horz" wrap="square" lIns="0" tIns="12700" rIns="0" bIns="0" rtlCol="0">
            <a:spAutoFit/>
          </a:bodyPr>
          <a:lstStyle/>
          <a:p>
            <a:r>
              <a:rPr lang="en-US" sz="1300" b="1" dirty="0"/>
              <a:t>OBJECTIVE</a:t>
            </a:r>
            <a:r>
              <a:rPr lang="en-US" sz="1300" dirty="0"/>
              <a:t>: To deny the opponent’s ability to create scoring chances or score goals. </a:t>
            </a:r>
          </a:p>
          <a:p>
            <a:endParaRPr lang="en-US" sz="1300" b="1" dirty="0"/>
          </a:p>
          <a:p>
            <a:r>
              <a:rPr lang="en-US" sz="1300" b="1" dirty="0"/>
              <a:t>PLAYER ACTIONS: </a:t>
            </a:r>
            <a:r>
              <a:rPr lang="en-US" sz="1300" dirty="0"/>
              <a:t>Protect the goal, Steal the ball </a:t>
            </a:r>
          </a:p>
          <a:p>
            <a:endParaRPr lang="en-US" sz="1300" b="1" dirty="0"/>
          </a:p>
          <a:p>
            <a:r>
              <a:rPr lang="en-US" sz="1300" b="1" dirty="0"/>
              <a:t>ORGANIZATION: </a:t>
            </a:r>
            <a:r>
              <a:rPr lang="en-US" sz="1300" dirty="0"/>
              <a:t>On your 25W x 35L game field with a goal on one end line &amp; a 3 yard end zone on the other, play a 3v3 game. The focus team defends the goal &amp; scores by stopping the ball in the opponent’s end zone. The focus team can enter the end zone with a pass to a teammate or dribbling in. The opposing team scores in the goal. </a:t>
            </a:r>
          </a:p>
          <a:p>
            <a:endParaRPr lang="en-US" sz="1300" b="1" dirty="0"/>
          </a:p>
          <a:p>
            <a:r>
              <a:rPr lang="en-US" sz="1300" b="1" dirty="0"/>
              <a:t>RULES: </a:t>
            </a:r>
            <a:r>
              <a:rPr lang="en-US" sz="1300" dirty="0"/>
              <a:t>the team defending the end zone cannot wait in the end zone but can step in to defend a player trying to score. Play local laws/rules of the game other than scoring. </a:t>
            </a:r>
          </a:p>
          <a:p>
            <a:endParaRPr lang="en-US" sz="1300" b="1" dirty="0"/>
          </a:p>
          <a:p>
            <a:r>
              <a:rPr lang="en-US" sz="1300" b="1" dirty="0"/>
              <a:t>KEY WORDS: </a:t>
            </a:r>
            <a:r>
              <a:rPr lang="en-US" sz="1300" dirty="0"/>
              <a:t>step to the ball, get the ball </a:t>
            </a:r>
          </a:p>
          <a:p>
            <a:endParaRPr lang="en-US" sz="1300" b="1" dirty="0"/>
          </a:p>
          <a:p>
            <a:r>
              <a:rPr lang="en-US" sz="1300" b="1" dirty="0"/>
              <a:t>GUIDED QUESTIONS: </a:t>
            </a:r>
            <a:r>
              <a:rPr lang="en-US" sz="1300" dirty="0"/>
              <a:t>If you are the closest defender to the ball, what should you do? When should you try to steal the ball from the opponent? How can you approach the player with the ball so you can get closer to the ball &amp; protect your goal at the same time? </a:t>
            </a:r>
          </a:p>
          <a:p>
            <a:endParaRPr lang="en-US" sz="1300" b="1" dirty="0"/>
          </a:p>
          <a:p>
            <a:r>
              <a:rPr lang="en-US" sz="1300" b="1" dirty="0"/>
              <a:t>ANSWERS: </a:t>
            </a:r>
            <a:r>
              <a:rPr lang="en-US" sz="1300" dirty="0"/>
              <a:t>Step closer to ball and pressure it. Do not let the player with the ball go straight to goal. If the opponent kicks the ball too far in front of themselves, step closer and try to tackle the ball away. Bend your run so you block the goal on your way to the ball. </a:t>
            </a:r>
          </a:p>
          <a:p>
            <a:endParaRPr lang="en-US" sz="1300" b="1" dirty="0"/>
          </a:p>
          <a:p>
            <a:r>
              <a:rPr lang="en-US" sz="1300" b="1" dirty="0"/>
              <a:t>NOTES: </a:t>
            </a:r>
            <a:r>
              <a:rPr lang="en-US" sz="1300" dirty="0"/>
              <a:t>This is a defending session so the coaching should be directed to the team without the ball &amp; the decisions they need to make in order to pressure the ball &amp; steal the ball while protecting their own goal. </a:t>
            </a:r>
          </a:p>
        </p:txBody>
      </p:sp>
      <p:pic>
        <p:nvPicPr>
          <p:cNvPr id="6" name="Picture 5">
            <a:extLst>
              <a:ext uri="{FF2B5EF4-FFF2-40B4-BE49-F238E27FC236}">
                <a16:creationId xmlns:a16="http://schemas.microsoft.com/office/drawing/2014/main" id="{3E09188D-3642-87CB-DF9B-A5FCC1794161}"/>
              </a:ext>
            </a:extLst>
          </p:cNvPr>
          <p:cNvPicPr>
            <a:picLocks noChangeAspect="1"/>
          </p:cNvPicPr>
          <p:nvPr/>
        </p:nvPicPr>
        <p:blipFill>
          <a:blip r:embed="rId2"/>
          <a:stretch>
            <a:fillRect/>
          </a:stretch>
        </p:blipFill>
        <p:spPr>
          <a:xfrm>
            <a:off x="6966965" y="756001"/>
            <a:ext cx="5103415" cy="5491248"/>
          </a:xfrm>
          <a:prstGeom prst="rect">
            <a:avLst/>
          </a:prstGeom>
        </p:spPr>
      </p:pic>
    </p:spTree>
    <p:extLst>
      <p:ext uri="{BB962C8B-B14F-4D97-AF65-F5344CB8AC3E}">
        <p14:creationId xmlns:p14="http://schemas.microsoft.com/office/powerpoint/2010/main" val="1409288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424879" y="832244"/>
            <a:ext cx="6218555" cy="5347618"/>
          </a:xfrm>
          <a:prstGeom prst="rect">
            <a:avLst/>
          </a:prstGeom>
        </p:spPr>
        <p:txBody>
          <a:bodyPr vert="horz" wrap="square" lIns="0" tIns="144780" rIns="0" bIns="0" rtlCol="0">
            <a:spAutoFit/>
          </a:bodyPr>
          <a:lstStyle/>
          <a:p>
            <a:r>
              <a:rPr lang="en-US" sz="1300" b="1" dirty="0">
                <a:solidFill>
                  <a:srgbClr val="FFC000"/>
                </a:solidFill>
              </a:rPr>
              <a:t>OBJECTIVE</a:t>
            </a:r>
            <a:r>
              <a:rPr lang="en-US" sz="1300" dirty="0">
                <a:solidFill>
                  <a:srgbClr val="FFC000"/>
                </a:solidFill>
              </a:rPr>
              <a:t>: </a:t>
            </a:r>
            <a:r>
              <a:rPr lang="en-US" sz="1300" dirty="0"/>
              <a:t>To deny the opponent’s ability to create scoring chances or score goals. </a:t>
            </a:r>
          </a:p>
          <a:p>
            <a:endParaRPr lang="en-US" sz="1300" b="1" dirty="0">
              <a:solidFill>
                <a:srgbClr val="FFC000"/>
              </a:solidFill>
            </a:endParaRPr>
          </a:p>
          <a:p>
            <a:r>
              <a:rPr lang="en-US" sz="1300" b="1" dirty="0">
                <a:solidFill>
                  <a:srgbClr val="FFC000"/>
                </a:solidFill>
              </a:rPr>
              <a:t>PLAYER ACTIONS: </a:t>
            </a:r>
            <a:r>
              <a:rPr lang="en-US" sz="1300" dirty="0"/>
              <a:t>Protect the goal, Steal the ball </a:t>
            </a:r>
          </a:p>
          <a:p>
            <a:endParaRPr lang="en-US" sz="1300" b="1" dirty="0">
              <a:solidFill>
                <a:srgbClr val="FFC000"/>
              </a:solidFill>
            </a:endParaRPr>
          </a:p>
          <a:p>
            <a:r>
              <a:rPr lang="en-US" sz="1300" b="1" dirty="0">
                <a:solidFill>
                  <a:srgbClr val="FFC000"/>
                </a:solidFill>
              </a:rPr>
              <a:t>ORGANIZATION: </a:t>
            </a:r>
            <a:r>
              <a:rPr lang="en-US" sz="1300" dirty="0"/>
              <a:t>On your 13W x 25L game field with a goal on one end line &amp; a 3 yard end zone on the other, play a 2v3 game. The focus team defends the goal with 3 players &amp; scores by stopping the ball in the opponent’s end zone. The focus team can enter the end zone with a pass to a teammate or dribbling in. The opposing team players with 2 players &amp; scores in the goal</a:t>
            </a:r>
            <a:r>
              <a:rPr lang="en-US" sz="1300" dirty="0">
                <a:solidFill>
                  <a:srgbClr val="FFC000"/>
                </a:solidFill>
              </a:rPr>
              <a:t>. </a:t>
            </a:r>
          </a:p>
          <a:p>
            <a:endParaRPr lang="en-US" sz="1300" b="1" dirty="0">
              <a:solidFill>
                <a:srgbClr val="FFC000"/>
              </a:solidFill>
            </a:endParaRPr>
          </a:p>
          <a:p>
            <a:r>
              <a:rPr lang="en-US" sz="1300" b="1" dirty="0">
                <a:solidFill>
                  <a:srgbClr val="FFC000"/>
                </a:solidFill>
              </a:rPr>
              <a:t>RULES: </a:t>
            </a:r>
            <a:r>
              <a:rPr lang="en-US" sz="1300" dirty="0"/>
              <a:t>the team defending the end zone cannot wait in the end zone but can step in to defend a player trying to score. Play local laws/rules of the game other than scoring. </a:t>
            </a:r>
          </a:p>
          <a:p>
            <a:endParaRPr lang="en-US" sz="1300" b="1" dirty="0">
              <a:solidFill>
                <a:srgbClr val="FFC000"/>
              </a:solidFill>
            </a:endParaRPr>
          </a:p>
          <a:p>
            <a:r>
              <a:rPr lang="en-US" sz="1300" b="1" dirty="0">
                <a:solidFill>
                  <a:srgbClr val="FFC000"/>
                </a:solidFill>
              </a:rPr>
              <a:t>KEY WORDS: </a:t>
            </a:r>
            <a:r>
              <a:rPr lang="en-US" sz="1300" dirty="0"/>
              <a:t>step to the ball, get the ball </a:t>
            </a:r>
          </a:p>
          <a:p>
            <a:endParaRPr lang="en-US" sz="1300" b="1" dirty="0">
              <a:solidFill>
                <a:srgbClr val="FFC000"/>
              </a:solidFill>
            </a:endParaRPr>
          </a:p>
          <a:p>
            <a:r>
              <a:rPr lang="en-US" sz="1300" b="1" dirty="0">
                <a:solidFill>
                  <a:srgbClr val="FFC000"/>
                </a:solidFill>
              </a:rPr>
              <a:t>GUIDED QUESTIONS: </a:t>
            </a:r>
            <a:r>
              <a:rPr lang="en-US" sz="1300" dirty="0"/>
              <a:t>If you are the closest defender to the ball, what should you do? When should you try to steal the ball from the opponent? How can you approach the player with the ball so you can get closer to the ball &amp; protect your goal at the same time? </a:t>
            </a:r>
          </a:p>
          <a:p>
            <a:endParaRPr lang="en-US" sz="1300" b="1" dirty="0">
              <a:solidFill>
                <a:srgbClr val="FFC000"/>
              </a:solidFill>
            </a:endParaRPr>
          </a:p>
          <a:p>
            <a:r>
              <a:rPr lang="en-US" sz="1300" b="1" dirty="0">
                <a:solidFill>
                  <a:srgbClr val="FFC000"/>
                </a:solidFill>
              </a:rPr>
              <a:t>ANSWERS: </a:t>
            </a:r>
            <a:r>
              <a:rPr lang="en-US" sz="1300" dirty="0"/>
              <a:t>Step closer to ball and pressure it. Do not let the player with the ball go straight to goal. If the opponent kicks the ball too far in front of themselves, step closer and try to tackle the ball away. Bend your run so you block the goal on your way to the ball. </a:t>
            </a:r>
          </a:p>
          <a:p>
            <a:endParaRPr lang="en-US" sz="1300" b="1" dirty="0">
              <a:solidFill>
                <a:srgbClr val="FFC000"/>
              </a:solidFill>
            </a:endParaRPr>
          </a:p>
          <a:p>
            <a:r>
              <a:rPr lang="en-US" sz="1300" b="1" dirty="0">
                <a:solidFill>
                  <a:srgbClr val="FFC000"/>
                </a:solidFill>
              </a:rPr>
              <a:t>NOTES: </a:t>
            </a:r>
            <a:r>
              <a:rPr lang="en-US" sz="1300" dirty="0"/>
              <a:t>If needed, 2 fields can be set up; same size as the first play stage. Simply add the end zone to one end. This game can be 3v2 or 2v2. Adjust the numbers based on the session goal &amp; attendance. </a:t>
            </a:r>
          </a:p>
        </p:txBody>
      </p:sp>
      <p:pic>
        <p:nvPicPr>
          <p:cNvPr id="6" name="Picture 5">
            <a:extLst>
              <a:ext uri="{FF2B5EF4-FFF2-40B4-BE49-F238E27FC236}">
                <a16:creationId xmlns:a16="http://schemas.microsoft.com/office/drawing/2014/main" id="{05A3CFDE-85E0-74B6-A943-388AA2D2CD3F}"/>
              </a:ext>
            </a:extLst>
          </p:cNvPr>
          <p:cNvPicPr>
            <a:picLocks noChangeAspect="1"/>
          </p:cNvPicPr>
          <p:nvPr/>
        </p:nvPicPr>
        <p:blipFill>
          <a:blip r:embed="rId2"/>
          <a:stretch>
            <a:fillRect/>
          </a:stretch>
        </p:blipFill>
        <p:spPr>
          <a:xfrm>
            <a:off x="7056121" y="832244"/>
            <a:ext cx="5086815" cy="5257800"/>
          </a:xfrm>
          <a:prstGeom prst="rect">
            <a:avLst/>
          </a:prstGeom>
        </p:spPr>
      </p:pic>
    </p:spTree>
    <p:extLst>
      <p:ext uri="{BB962C8B-B14F-4D97-AF65-F5344CB8AC3E}">
        <p14:creationId xmlns:p14="http://schemas.microsoft.com/office/powerpoint/2010/main" val="46226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3357740" y="403352"/>
            <a:ext cx="738505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1</a:t>
            </a:r>
            <a:r>
              <a:rPr sz="2100" b="1" spc="-130" dirty="0">
                <a:solidFill>
                  <a:schemeClr val="tx1"/>
                </a:solidFill>
                <a:latin typeface="Verdana"/>
                <a:cs typeface="Verdana"/>
              </a:rPr>
              <a:t> </a:t>
            </a:r>
            <a:r>
              <a:rPr lang="en-US" sz="2100" b="1" spc="-130" dirty="0">
                <a:solidFill>
                  <a:schemeClr val="tx1"/>
                </a:solidFill>
                <a:latin typeface="Verdana"/>
                <a:cs typeface="Verdana"/>
              </a:rPr>
              <a:t>–1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6" name="object 6"/>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7" name="Picture 6">
            <a:extLst>
              <a:ext uri="{FF2B5EF4-FFF2-40B4-BE49-F238E27FC236}">
                <a16:creationId xmlns:a16="http://schemas.microsoft.com/office/drawing/2014/main" id="{72CAC003-23E8-1484-FEF8-9EE5EFBFEA21}"/>
              </a:ext>
            </a:extLst>
          </p:cNvPr>
          <p:cNvPicPr>
            <a:picLocks noChangeAspect="1"/>
          </p:cNvPicPr>
          <p:nvPr/>
        </p:nvPicPr>
        <p:blipFill>
          <a:blip r:embed="rId2"/>
          <a:stretch>
            <a:fillRect/>
          </a:stretch>
        </p:blipFill>
        <p:spPr>
          <a:xfrm>
            <a:off x="6248400" y="1524733"/>
            <a:ext cx="4920984" cy="44831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1005259"/>
            <a:ext cx="5883910" cy="4847481"/>
          </a:xfrm>
          <a:prstGeom prst="rect">
            <a:avLst/>
          </a:prstGeom>
        </p:spPr>
        <p:txBody>
          <a:bodyPr vert="horz" wrap="square" lIns="0" tIns="45720" rIns="0" bIns="0" rtlCol="0">
            <a:spAutoFit/>
          </a:bodyPr>
          <a:lstStyle/>
          <a:p>
            <a:r>
              <a:rPr lang="en-US" sz="1300" b="1" dirty="0">
                <a:solidFill>
                  <a:srgbClr val="00B0F0"/>
                </a:solidFill>
              </a:rPr>
              <a:t>OBJECTIVE</a:t>
            </a:r>
            <a:r>
              <a:rPr lang="en-US" sz="1300" dirty="0">
                <a:solidFill>
                  <a:srgbClr val="00B0F0"/>
                </a:solidFill>
              </a:rPr>
              <a:t>: </a:t>
            </a:r>
            <a:r>
              <a:rPr lang="en-US" sz="1300" dirty="0"/>
              <a:t>To deny the opponent’s ability to create scoring chances or score goals. </a:t>
            </a:r>
          </a:p>
          <a:p>
            <a:endParaRPr lang="en-US" sz="1300" b="1" dirty="0">
              <a:solidFill>
                <a:srgbClr val="00B0F0"/>
              </a:solidFill>
            </a:endParaRPr>
          </a:p>
          <a:p>
            <a:r>
              <a:rPr lang="en-US" sz="1300" b="1" dirty="0">
                <a:solidFill>
                  <a:srgbClr val="00B0F0"/>
                </a:solidFill>
              </a:rPr>
              <a:t>PLAYER ACTIONS: </a:t>
            </a:r>
            <a:r>
              <a:rPr lang="en-US" sz="1300" dirty="0"/>
              <a:t>Protect the goal, Steal the ball </a:t>
            </a:r>
          </a:p>
          <a:p>
            <a:endParaRPr lang="en-US" sz="1300" b="1" dirty="0">
              <a:solidFill>
                <a:srgbClr val="00B0F0"/>
              </a:solidFill>
            </a:endParaRPr>
          </a:p>
          <a:p>
            <a:r>
              <a:rPr lang="en-US" sz="1300" b="1" dirty="0">
                <a:solidFill>
                  <a:srgbClr val="00B0F0"/>
                </a:solidFill>
              </a:rPr>
              <a:t>ORGANIZATION: </a:t>
            </a:r>
            <a:r>
              <a:rPr lang="en-US" sz="1300" dirty="0"/>
              <a:t>On your 25W x 35L game field with a goal on each end line, play a 3v4 game. The focus team defends their goal with 3 players &amp; scores in the opponent’s goal. The opposing team players with 4 players &amp; scores in their opponent’s goal. </a:t>
            </a:r>
          </a:p>
          <a:p>
            <a:endParaRPr lang="en-US" sz="1300" b="1" dirty="0">
              <a:solidFill>
                <a:srgbClr val="00B0F0"/>
              </a:solidFill>
            </a:endParaRPr>
          </a:p>
          <a:p>
            <a:r>
              <a:rPr lang="en-US" sz="1300" b="1" dirty="0">
                <a:solidFill>
                  <a:srgbClr val="00B0F0"/>
                </a:solidFill>
              </a:rPr>
              <a:t>RULES: </a:t>
            </a:r>
            <a:r>
              <a:rPr lang="en-US" sz="1300" dirty="0"/>
              <a:t>Play local laws/rules of the game other than scoring. </a:t>
            </a:r>
          </a:p>
          <a:p>
            <a:endParaRPr lang="en-US" sz="1300" b="1" dirty="0">
              <a:solidFill>
                <a:srgbClr val="00B0F0"/>
              </a:solidFill>
            </a:endParaRPr>
          </a:p>
          <a:p>
            <a:r>
              <a:rPr lang="en-US" sz="1300" b="1" dirty="0">
                <a:solidFill>
                  <a:srgbClr val="00B0F0"/>
                </a:solidFill>
              </a:rPr>
              <a:t>KEY WORDS: </a:t>
            </a:r>
            <a:r>
              <a:rPr lang="en-US" sz="1300" dirty="0"/>
              <a:t>step to the ball, get the ball </a:t>
            </a:r>
          </a:p>
          <a:p>
            <a:endParaRPr lang="en-US" sz="1300" b="1" dirty="0">
              <a:solidFill>
                <a:srgbClr val="00B0F0"/>
              </a:solidFill>
            </a:endParaRPr>
          </a:p>
          <a:p>
            <a:r>
              <a:rPr lang="en-US" sz="1300" b="1" dirty="0">
                <a:solidFill>
                  <a:srgbClr val="00B0F0"/>
                </a:solidFill>
              </a:rPr>
              <a:t>GUIDED QUESTIONS: </a:t>
            </a:r>
            <a:r>
              <a:rPr lang="en-US" sz="1300" dirty="0"/>
              <a:t>If you are the closest defender to the ball, what should you do? When should you try to steal the ball from the opponent? How can you approach the player with the ball so you can get closer to the ball &amp; protect your goal at the same time? </a:t>
            </a:r>
          </a:p>
          <a:p>
            <a:endParaRPr lang="en-US" sz="1300" b="1" dirty="0">
              <a:solidFill>
                <a:srgbClr val="00B0F0"/>
              </a:solidFill>
            </a:endParaRPr>
          </a:p>
          <a:p>
            <a:r>
              <a:rPr lang="en-US" sz="1300" b="1" dirty="0">
                <a:solidFill>
                  <a:srgbClr val="00B0F0"/>
                </a:solidFill>
              </a:rPr>
              <a:t>ANSWERS: </a:t>
            </a:r>
            <a:r>
              <a:rPr lang="en-US" sz="1300" dirty="0"/>
              <a:t>Step closer to ball and pressure it. Do not let the player with the ball go straight to goal. If the opponent kicks the ball too far in front of themselves, step closer and try to tackle the ball away. Bend your run so you block the goal on your way to the ball. </a:t>
            </a:r>
          </a:p>
          <a:p>
            <a:endParaRPr lang="en-US" sz="1300" b="1" dirty="0">
              <a:solidFill>
                <a:srgbClr val="00B0F0"/>
              </a:solidFill>
            </a:endParaRPr>
          </a:p>
          <a:p>
            <a:r>
              <a:rPr lang="en-US" sz="1300" b="1" dirty="0">
                <a:solidFill>
                  <a:srgbClr val="00B0F0"/>
                </a:solidFill>
              </a:rPr>
              <a:t>NOTES: </a:t>
            </a:r>
            <a:r>
              <a:rPr lang="en-US" sz="1300" dirty="0"/>
              <a:t>The team without the ball is the team to focus on. How can the cooperate to pressure the ball &amp; steal the ball while protecting their ball. </a:t>
            </a:r>
            <a:endParaRPr lang="en-US" sz="1300" dirty="0">
              <a:effectLst/>
            </a:endParaRPr>
          </a:p>
        </p:txBody>
      </p:sp>
      <p:pic>
        <p:nvPicPr>
          <p:cNvPr id="6" name="Picture 5">
            <a:extLst>
              <a:ext uri="{FF2B5EF4-FFF2-40B4-BE49-F238E27FC236}">
                <a16:creationId xmlns:a16="http://schemas.microsoft.com/office/drawing/2014/main" id="{F5C8E2DE-6068-C28C-AC78-C8737A855688}"/>
              </a:ext>
            </a:extLst>
          </p:cNvPr>
          <p:cNvPicPr>
            <a:picLocks noChangeAspect="1"/>
          </p:cNvPicPr>
          <p:nvPr/>
        </p:nvPicPr>
        <p:blipFill>
          <a:blip r:embed="rId2"/>
          <a:stretch>
            <a:fillRect/>
          </a:stretch>
        </p:blipFill>
        <p:spPr>
          <a:xfrm>
            <a:off x="6364524" y="874776"/>
            <a:ext cx="5739672" cy="5427472"/>
          </a:xfrm>
          <a:prstGeom prst="rect">
            <a:avLst/>
          </a:prstGeom>
        </p:spPr>
      </p:pic>
    </p:spTree>
    <p:extLst>
      <p:ext uri="{BB962C8B-B14F-4D97-AF65-F5344CB8AC3E}">
        <p14:creationId xmlns:p14="http://schemas.microsoft.com/office/powerpoint/2010/main" val="1250416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6321799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3581400" y="2514600"/>
            <a:ext cx="5029200" cy="1015663"/>
          </a:xfrm>
          <a:prstGeom prst="rect">
            <a:avLst/>
          </a:prstGeom>
          <a:noFill/>
        </p:spPr>
        <p:txBody>
          <a:bodyPr wrap="square" rtlCol="0">
            <a:spAutoFit/>
          </a:bodyPr>
          <a:lstStyle/>
          <a:p>
            <a:r>
              <a:rPr lang="en-US" sz="6000" dirty="0"/>
              <a:t>Week Nine</a:t>
            </a:r>
          </a:p>
        </p:txBody>
      </p:sp>
    </p:spTree>
    <p:extLst>
      <p:ext uri="{BB962C8B-B14F-4D97-AF65-F5344CB8AC3E}">
        <p14:creationId xmlns:p14="http://schemas.microsoft.com/office/powerpoint/2010/main" val="490681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
        <p:nvSpPr>
          <p:cNvPr id="3" name="Title 2">
            <a:extLst>
              <a:ext uri="{FF2B5EF4-FFF2-40B4-BE49-F238E27FC236}">
                <a16:creationId xmlns:a16="http://schemas.microsoft.com/office/drawing/2014/main" id="{E6015AD2-8EC7-852A-C07A-CAB2D9C00D2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7106016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413003" y="934191"/>
            <a:ext cx="6617970" cy="5414303"/>
          </a:xfrm>
          <a:prstGeom prst="rect">
            <a:avLst/>
          </a:prstGeom>
        </p:spPr>
        <p:txBody>
          <a:bodyPr vert="horz" wrap="square" lIns="0" tIns="12700" rIns="0" bIns="0" rtlCol="0">
            <a:spAutoFit/>
          </a:bodyPr>
          <a:lstStyle/>
          <a:p>
            <a:r>
              <a:rPr lang="en-US" sz="1300" b="1" dirty="0"/>
              <a:t>OBJECTIVE: </a:t>
            </a:r>
            <a:r>
              <a:rPr lang="en-US" sz="1300" dirty="0"/>
              <a:t>To pass or dribble past an opponent in order to create scoring chances </a:t>
            </a:r>
          </a:p>
          <a:p>
            <a:endParaRPr lang="en-US" sz="1300" b="1" dirty="0"/>
          </a:p>
          <a:p>
            <a:r>
              <a:rPr lang="en-US" sz="1300" b="1" dirty="0"/>
              <a:t>PLAYER ACTIONS: </a:t>
            </a:r>
            <a:r>
              <a:rPr lang="en-US" sz="1300" dirty="0"/>
              <a:t>Shoot, Pass or dribble forward </a:t>
            </a:r>
          </a:p>
          <a:p>
            <a:endParaRPr lang="en-US" sz="1300" b="1" dirty="0"/>
          </a:p>
          <a:p>
            <a:r>
              <a:rPr lang="en-US" sz="1300" b="1" dirty="0"/>
              <a:t>ORGANIZATION: </a:t>
            </a:r>
            <a:r>
              <a:rPr lang="en-US" sz="1300" dirty="0"/>
              <a:t>In a 25Wx35L grid with 3 goals on each end line, the coach will select 2-3 players to defend. All other players have a partner &amp; a soccer ball to share. The teams with a ball can dribble or pass past the defenders &amp; score in any of the 3 goals on an end line. Once they have scored, they can get any soccer ball from the goal or behind the goal &amp; try to score in any of the 3 goals on the opposite end line. Challenge the players to score as many goals as they can in 2 minutes. </a:t>
            </a:r>
          </a:p>
          <a:p>
            <a:endParaRPr lang="en-US" sz="1300" b="1" dirty="0"/>
          </a:p>
          <a:p>
            <a:r>
              <a:rPr lang="en-US" sz="1300" b="1" dirty="0"/>
              <a:t>RULES: </a:t>
            </a:r>
            <a:r>
              <a:rPr lang="en-US" sz="1300" dirty="0"/>
              <a:t>if a defender steals their soccer ball &amp; can play it off the field, the players who lost their ball lose all their points &amp; must begin scoring over. Players can shoot, pass or dribble into a goal. Rotate defenders after each round. </a:t>
            </a:r>
          </a:p>
          <a:p>
            <a:endParaRPr lang="en-US" sz="1300" b="1" dirty="0"/>
          </a:p>
          <a:p>
            <a:r>
              <a:rPr lang="en-US" sz="1300" b="1" dirty="0"/>
              <a:t>KEY WORDS: </a:t>
            </a:r>
            <a:r>
              <a:rPr lang="en-US" sz="1300" dirty="0"/>
              <a:t>look up, move with your teammate </a:t>
            </a:r>
          </a:p>
          <a:p>
            <a:endParaRPr lang="en-US" sz="1300" b="1" dirty="0"/>
          </a:p>
          <a:p>
            <a:r>
              <a:rPr lang="en-US" sz="1300" b="1" dirty="0"/>
              <a:t>GUIDED QUESTIONS: </a:t>
            </a:r>
            <a:r>
              <a:rPr lang="en-US" sz="1300" dirty="0"/>
              <a:t>How do you know where the goal &amp; opponents are? How can the 2 players with a ball beat any 1 defender? Why is it important to turn your body toward your teammate when you are ready to pass the ball? </a:t>
            </a:r>
          </a:p>
          <a:p>
            <a:endParaRPr lang="en-US" sz="1300" b="1" dirty="0"/>
          </a:p>
          <a:p>
            <a:r>
              <a:rPr lang="en-US" sz="1300" b="1" dirty="0"/>
              <a:t>ANSWERS: </a:t>
            </a:r>
            <a:r>
              <a:rPr lang="en-US" sz="1300" dirty="0"/>
              <a:t>Look up to see if you have an opening or if it’s closed. Try to dribble the ball toward a defender to see if he/she follows you then pass to your teammate. Facing my teammate will help me make a more accurate pass. </a:t>
            </a:r>
          </a:p>
          <a:p>
            <a:endParaRPr lang="en-US" sz="1300" b="1" dirty="0"/>
          </a:p>
          <a:p>
            <a:r>
              <a:rPr lang="en-US" sz="1300" b="1" dirty="0"/>
              <a:t>Note</a:t>
            </a:r>
            <a:r>
              <a:rPr lang="en-US" sz="1300" dirty="0"/>
              <a:t>: After 2-3 successful rounds, coaches can have the players switch roles if they steal a ball from the attackers &amp; the game continues. </a:t>
            </a:r>
          </a:p>
        </p:txBody>
      </p:sp>
      <p:pic>
        <p:nvPicPr>
          <p:cNvPr id="4" name="Picture 3">
            <a:extLst>
              <a:ext uri="{FF2B5EF4-FFF2-40B4-BE49-F238E27FC236}">
                <a16:creationId xmlns:a16="http://schemas.microsoft.com/office/drawing/2014/main" id="{0B85FC13-9CCE-FBC7-DCED-15064B5E35C8}"/>
              </a:ext>
            </a:extLst>
          </p:cNvPr>
          <p:cNvPicPr>
            <a:picLocks noChangeAspect="1"/>
          </p:cNvPicPr>
          <p:nvPr/>
        </p:nvPicPr>
        <p:blipFill>
          <a:blip r:embed="rId2"/>
          <a:stretch>
            <a:fillRect/>
          </a:stretch>
        </p:blipFill>
        <p:spPr>
          <a:xfrm>
            <a:off x="7099359" y="1124644"/>
            <a:ext cx="5033399" cy="5033399"/>
          </a:xfrm>
          <a:prstGeom prst="rect">
            <a:avLst/>
          </a:prstGeom>
        </p:spPr>
      </p:pic>
    </p:spTree>
    <p:extLst>
      <p:ext uri="{BB962C8B-B14F-4D97-AF65-F5344CB8AC3E}">
        <p14:creationId xmlns:p14="http://schemas.microsoft.com/office/powerpoint/2010/main" val="31608401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435547" y="594500"/>
            <a:ext cx="6218555" cy="5547673"/>
          </a:xfrm>
          <a:prstGeom prst="rect">
            <a:avLst/>
          </a:prstGeom>
        </p:spPr>
        <p:txBody>
          <a:bodyPr vert="horz" wrap="square" lIns="0" tIns="144780" rIns="0" bIns="0" rtlCol="0">
            <a:spAutoFit/>
          </a:bodyPr>
          <a:lstStyle/>
          <a:p>
            <a:r>
              <a:rPr lang="en-US" sz="1300" b="1" dirty="0">
                <a:solidFill>
                  <a:srgbClr val="FFC000"/>
                </a:solidFill>
              </a:rPr>
              <a:t>OBJECTIVE: </a:t>
            </a:r>
            <a:r>
              <a:rPr lang="en-US" sz="1300" dirty="0"/>
              <a:t>To pass or dribble past an opponent in order to create scoring chances </a:t>
            </a:r>
          </a:p>
          <a:p>
            <a:endParaRPr lang="en-US" sz="1300" b="1" dirty="0">
              <a:solidFill>
                <a:srgbClr val="FFC000"/>
              </a:solidFill>
            </a:endParaRPr>
          </a:p>
          <a:p>
            <a:r>
              <a:rPr lang="en-US" sz="1300" b="1" dirty="0">
                <a:solidFill>
                  <a:srgbClr val="FFC000"/>
                </a:solidFill>
              </a:rPr>
              <a:t>PLAYER ACTIONS: </a:t>
            </a:r>
            <a:r>
              <a:rPr lang="en-US" sz="1300" dirty="0"/>
              <a:t>Pass or dribble forward </a:t>
            </a:r>
          </a:p>
          <a:p>
            <a:endParaRPr lang="en-US" sz="1300" b="1" dirty="0">
              <a:solidFill>
                <a:srgbClr val="FFC000"/>
              </a:solidFill>
            </a:endParaRPr>
          </a:p>
          <a:p>
            <a:r>
              <a:rPr lang="en-US" sz="1300" b="1" dirty="0">
                <a:solidFill>
                  <a:srgbClr val="FFC000"/>
                </a:solidFill>
              </a:rPr>
              <a:t>ORGANIZATION: </a:t>
            </a:r>
            <a:r>
              <a:rPr lang="en-US" sz="1300" dirty="0"/>
              <a:t>In a 25Wx35L grid play groups of 2 vs the coaches to the end lines. The coach will start as defenders. All other players have a partner &amp; a soccer ball to share. The teams with a ball can dribble or pass past the defenders &amp; score by crossing an end line. Once they have scored, they can get any soccer ball from beyond the end line &amp; try to score by crossing the opposite end line. Challenge the players to score as many goals as they can in 2 minutes.</a:t>
            </a:r>
          </a:p>
          <a:p>
            <a:endParaRPr lang="en-US" sz="1300" dirty="0"/>
          </a:p>
          <a:p>
            <a:r>
              <a:rPr lang="en-US" sz="1300" dirty="0"/>
              <a:t> </a:t>
            </a:r>
            <a:r>
              <a:rPr lang="en-US" sz="1300" b="1" dirty="0">
                <a:solidFill>
                  <a:srgbClr val="FFC000"/>
                </a:solidFill>
              </a:rPr>
              <a:t>RULES: </a:t>
            </a:r>
            <a:r>
              <a:rPr lang="en-US" sz="1300" dirty="0"/>
              <a:t>if a defender/coach steals their soccer ball &amp; can play it off the field, the players who lost their ball lose all their points &amp; must begin scoring over. Players can pass to their teammate over the end line or dribble over the end line. </a:t>
            </a:r>
          </a:p>
          <a:p>
            <a:endParaRPr lang="en-US" sz="1300" b="1" dirty="0">
              <a:solidFill>
                <a:srgbClr val="FFC000"/>
              </a:solidFill>
            </a:endParaRPr>
          </a:p>
          <a:p>
            <a:r>
              <a:rPr lang="en-US" sz="1300" b="1" dirty="0">
                <a:solidFill>
                  <a:srgbClr val="FFC000"/>
                </a:solidFill>
              </a:rPr>
              <a:t>KEY WORDS: </a:t>
            </a:r>
            <a:r>
              <a:rPr lang="en-US" sz="1300" dirty="0"/>
              <a:t>look up, move with your teammate </a:t>
            </a:r>
          </a:p>
          <a:p>
            <a:endParaRPr lang="en-US" sz="1300" b="1" dirty="0">
              <a:solidFill>
                <a:srgbClr val="FFC000"/>
              </a:solidFill>
            </a:endParaRPr>
          </a:p>
          <a:p>
            <a:r>
              <a:rPr lang="en-US" sz="1300" b="1" dirty="0">
                <a:solidFill>
                  <a:srgbClr val="FFC000"/>
                </a:solidFill>
              </a:rPr>
              <a:t>GUIDED QUESTIONS: </a:t>
            </a:r>
            <a:r>
              <a:rPr lang="en-US" sz="1300" dirty="0"/>
              <a:t>How do you know where the goal &amp; opponents are? How can the 2 players with a ball beat any 1 defender? Why is it important to turn your body toward your teammate when you are ready to pass the ball? </a:t>
            </a:r>
          </a:p>
          <a:p>
            <a:endParaRPr lang="en-US" sz="1300" b="1" dirty="0">
              <a:solidFill>
                <a:srgbClr val="FFC000"/>
              </a:solidFill>
            </a:endParaRPr>
          </a:p>
          <a:p>
            <a:r>
              <a:rPr lang="en-US" sz="1300" b="1" dirty="0">
                <a:solidFill>
                  <a:srgbClr val="FFC000"/>
                </a:solidFill>
              </a:rPr>
              <a:t>ANSWERS: </a:t>
            </a:r>
            <a:r>
              <a:rPr lang="en-US" sz="1300" dirty="0"/>
              <a:t>Look up to see if you have an opening or if it’s closed. Try to dribble the ball toward a defender to see if he/she follows you then pass to your teammate. Facing my teammate will help me make a more accurate pass. </a:t>
            </a:r>
          </a:p>
          <a:p>
            <a:endParaRPr lang="en-US" sz="1300" b="1" dirty="0">
              <a:solidFill>
                <a:srgbClr val="FFC000"/>
              </a:solidFill>
            </a:endParaRPr>
          </a:p>
          <a:p>
            <a:r>
              <a:rPr lang="en-US" sz="1300" b="1" dirty="0">
                <a:solidFill>
                  <a:srgbClr val="FFC000"/>
                </a:solidFill>
              </a:rPr>
              <a:t>Note</a:t>
            </a:r>
            <a:r>
              <a:rPr lang="en-US" sz="1300" dirty="0">
                <a:solidFill>
                  <a:srgbClr val="FFC000"/>
                </a:solidFill>
              </a:rPr>
              <a:t>: </a:t>
            </a:r>
            <a:r>
              <a:rPr lang="en-US" sz="1300" dirty="0"/>
              <a:t>After 2-3 successful rounds, coaches can step out of the activity, select 2-3 players to be defenders &amp; return to the Core Activity. </a:t>
            </a:r>
          </a:p>
        </p:txBody>
      </p:sp>
      <p:pic>
        <p:nvPicPr>
          <p:cNvPr id="3" name="Picture 2">
            <a:extLst>
              <a:ext uri="{FF2B5EF4-FFF2-40B4-BE49-F238E27FC236}">
                <a16:creationId xmlns:a16="http://schemas.microsoft.com/office/drawing/2014/main" id="{886AE3ED-50C4-C531-8FBC-6DEBD3C62B3D}"/>
              </a:ext>
            </a:extLst>
          </p:cNvPr>
          <p:cNvPicPr>
            <a:picLocks noChangeAspect="1"/>
          </p:cNvPicPr>
          <p:nvPr/>
        </p:nvPicPr>
        <p:blipFill>
          <a:blip r:embed="rId2"/>
          <a:stretch>
            <a:fillRect/>
          </a:stretch>
        </p:blipFill>
        <p:spPr>
          <a:xfrm>
            <a:off x="6781800" y="594500"/>
            <a:ext cx="5343936" cy="5606656"/>
          </a:xfrm>
          <a:prstGeom prst="rect">
            <a:avLst/>
          </a:prstGeom>
        </p:spPr>
      </p:pic>
    </p:spTree>
    <p:extLst>
      <p:ext uri="{BB962C8B-B14F-4D97-AF65-F5344CB8AC3E}">
        <p14:creationId xmlns:p14="http://schemas.microsoft.com/office/powerpoint/2010/main" val="1175227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949248"/>
            <a:ext cx="5883910" cy="5247590"/>
          </a:xfrm>
          <a:prstGeom prst="rect">
            <a:avLst/>
          </a:prstGeom>
        </p:spPr>
        <p:txBody>
          <a:bodyPr vert="horz" wrap="square" lIns="0" tIns="45720" rIns="0" bIns="0" rtlCol="0">
            <a:spAutoFit/>
          </a:bodyPr>
          <a:lstStyle/>
          <a:p>
            <a:r>
              <a:rPr lang="en-US" sz="1300" b="1" dirty="0">
                <a:solidFill>
                  <a:srgbClr val="00B0F0"/>
                </a:solidFill>
              </a:rPr>
              <a:t>OBJECTIVE: </a:t>
            </a:r>
            <a:r>
              <a:rPr lang="en-US" sz="1300" dirty="0"/>
              <a:t>To pass or dribble past an opponent in order to create scoring chances </a:t>
            </a:r>
          </a:p>
          <a:p>
            <a:endParaRPr lang="en-US" sz="1300" b="1" dirty="0">
              <a:solidFill>
                <a:srgbClr val="00B0F0"/>
              </a:solidFill>
            </a:endParaRPr>
          </a:p>
          <a:p>
            <a:r>
              <a:rPr lang="en-US" sz="1300" b="1" dirty="0">
                <a:solidFill>
                  <a:srgbClr val="00B0F0"/>
                </a:solidFill>
              </a:rPr>
              <a:t>PLAYER ACTIONS: </a:t>
            </a:r>
            <a:r>
              <a:rPr lang="en-US" sz="1300" dirty="0"/>
              <a:t>Shoot, Pass or dribble forward </a:t>
            </a:r>
          </a:p>
          <a:p>
            <a:endParaRPr lang="en-US" sz="1300" b="1" dirty="0">
              <a:solidFill>
                <a:srgbClr val="00B0F0"/>
              </a:solidFill>
            </a:endParaRPr>
          </a:p>
          <a:p>
            <a:r>
              <a:rPr lang="en-US" sz="1300" b="1" dirty="0">
                <a:solidFill>
                  <a:srgbClr val="00B0F0"/>
                </a:solidFill>
              </a:rPr>
              <a:t>ORGANIZATION: </a:t>
            </a:r>
            <a:r>
              <a:rPr lang="en-US" sz="1300" dirty="0"/>
              <a:t>In a 25Wx35L grid with 3 goals on each end line, play a 3v2 game. The team of 3 starts with the ball &amp; can dribble or pass past the defenders &amp; score in any of the 3 goals on an end line. Once they have scored, they can get any soccer ball from the goal or behind the goal &amp; try to score in any of the 3 goals on the opposite end line. Challenge the players to score as many goals as they can in 4 minutes. </a:t>
            </a:r>
          </a:p>
          <a:p>
            <a:endParaRPr lang="en-US" sz="1300" b="1" dirty="0">
              <a:solidFill>
                <a:srgbClr val="00B0F0"/>
              </a:solidFill>
            </a:endParaRPr>
          </a:p>
          <a:p>
            <a:r>
              <a:rPr lang="en-US" sz="1300" b="1" dirty="0">
                <a:solidFill>
                  <a:srgbClr val="00B0F0"/>
                </a:solidFill>
              </a:rPr>
              <a:t>RULES: </a:t>
            </a:r>
            <a:r>
              <a:rPr lang="en-US" sz="1300" dirty="0"/>
              <a:t>if a defender steals their soccer ball &amp; score in any goal, the attacking team loses all their points &amp; must begin scoring over. Players can shoot, pass or dribble into a goal. Rotate defenders after each round. </a:t>
            </a:r>
          </a:p>
          <a:p>
            <a:endParaRPr lang="en-US" sz="1300" b="1" dirty="0">
              <a:solidFill>
                <a:srgbClr val="00B0F0"/>
              </a:solidFill>
            </a:endParaRPr>
          </a:p>
          <a:p>
            <a:r>
              <a:rPr lang="en-US" sz="1300" b="1" dirty="0">
                <a:solidFill>
                  <a:srgbClr val="00B0F0"/>
                </a:solidFill>
              </a:rPr>
              <a:t>KEY WORDS: </a:t>
            </a:r>
            <a:r>
              <a:rPr lang="en-US" sz="1300" dirty="0"/>
              <a:t>look up, move with your teammate </a:t>
            </a:r>
          </a:p>
          <a:p>
            <a:endParaRPr lang="en-US" sz="1300" b="1" dirty="0">
              <a:solidFill>
                <a:srgbClr val="00B0F0"/>
              </a:solidFill>
            </a:endParaRPr>
          </a:p>
          <a:p>
            <a:r>
              <a:rPr lang="en-US" sz="1300" b="1" dirty="0">
                <a:solidFill>
                  <a:srgbClr val="00B0F0"/>
                </a:solidFill>
              </a:rPr>
              <a:t>GUIDED QUESTIONS: </a:t>
            </a:r>
            <a:r>
              <a:rPr lang="en-US" sz="1300" dirty="0"/>
              <a:t>How do you know where the goal &amp; opponents are? How can the 2 players with a ball beat any 1 defender? Why is it important to turn your body toward your teammate when you are ready to pass the ball? </a:t>
            </a:r>
          </a:p>
          <a:p>
            <a:endParaRPr lang="en-US" sz="1300" b="1" dirty="0">
              <a:solidFill>
                <a:srgbClr val="00B0F0"/>
              </a:solidFill>
            </a:endParaRPr>
          </a:p>
          <a:p>
            <a:r>
              <a:rPr lang="en-US" sz="1300" b="1" dirty="0">
                <a:solidFill>
                  <a:srgbClr val="00B0F0"/>
                </a:solidFill>
              </a:rPr>
              <a:t>ANSWERS: </a:t>
            </a:r>
            <a:r>
              <a:rPr lang="en-US" sz="1300" dirty="0"/>
              <a:t>Look up to see if you have an opening or if it’s closed. Try to dribble the ball toward a defender to see if he/she follows you then pass to your teammate. Facing my teammate will help me make a more accurate pass. </a:t>
            </a:r>
          </a:p>
          <a:p>
            <a:endParaRPr lang="en-US" sz="1300" b="1" dirty="0">
              <a:solidFill>
                <a:srgbClr val="00B0F0"/>
              </a:solidFill>
            </a:endParaRPr>
          </a:p>
          <a:p>
            <a:r>
              <a:rPr lang="en-US" sz="1300" b="1" dirty="0">
                <a:solidFill>
                  <a:srgbClr val="00B0F0"/>
                </a:solidFill>
              </a:rPr>
              <a:t>Note</a:t>
            </a:r>
            <a:r>
              <a:rPr lang="en-US" sz="1300" dirty="0">
                <a:solidFill>
                  <a:srgbClr val="00B0F0"/>
                </a:solidFill>
              </a:rPr>
              <a:t>: </a:t>
            </a:r>
            <a:r>
              <a:rPr lang="en-US" sz="1300" dirty="0"/>
              <a:t>Coach can also make this a game of 3v2 where each team defends 3 goals and scores on the 3 goals on the opposite end line. </a:t>
            </a:r>
            <a:endParaRPr lang="en-US" sz="1300" dirty="0">
              <a:effectLst/>
            </a:endParaRPr>
          </a:p>
        </p:txBody>
      </p:sp>
      <p:pic>
        <p:nvPicPr>
          <p:cNvPr id="3" name="Picture 2">
            <a:extLst>
              <a:ext uri="{FF2B5EF4-FFF2-40B4-BE49-F238E27FC236}">
                <a16:creationId xmlns:a16="http://schemas.microsoft.com/office/drawing/2014/main" id="{4DC7DFEE-22DA-605D-6E77-708CB6555B3B}"/>
              </a:ext>
            </a:extLst>
          </p:cNvPr>
          <p:cNvPicPr>
            <a:picLocks noChangeAspect="1"/>
          </p:cNvPicPr>
          <p:nvPr/>
        </p:nvPicPr>
        <p:blipFill>
          <a:blip r:embed="rId2"/>
          <a:stretch>
            <a:fillRect/>
          </a:stretch>
        </p:blipFill>
        <p:spPr>
          <a:xfrm>
            <a:off x="6542806" y="844296"/>
            <a:ext cx="5358724" cy="5403850"/>
          </a:xfrm>
          <a:prstGeom prst="rect">
            <a:avLst/>
          </a:prstGeom>
        </p:spPr>
      </p:pic>
    </p:spTree>
    <p:extLst>
      <p:ext uri="{BB962C8B-B14F-4D97-AF65-F5344CB8AC3E}">
        <p14:creationId xmlns:p14="http://schemas.microsoft.com/office/powerpoint/2010/main" val="265720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2561263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AD2467-3338-4071-E3D5-7E4D49370C46}"/>
              </a:ext>
            </a:extLst>
          </p:cNvPr>
          <p:cNvSpPr txBox="1"/>
          <p:nvPr/>
        </p:nvSpPr>
        <p:spPr>
          <a:xfrm>
            <a:off x="4191000" y="2514600"/>
            <a:ext cx="5029200" cy="1015663"/>
          </a:xfrm>
          <a:prstGeom prst="rect">
            <a:avLst/>
          </a:prstGeom>
          <a:noFill/>
        </p:spPr>
        <p:txBody>
          <a:bodyPr wrap="square" rtlCol="0">
            <a:spAutoFit/>
          </a:bodyPr>
          <a:lstStyle/>
          <a:p>
            <a:r>
              <a:rPr lang="en-US" sz="6000" dirty="0"/>
              <a:t>Week Ten</a:t>
            </a:r>
          </a:p>
        </p:txBody>
      </p:sp>
    </p:spTree>
    <p:extLst>
      <p:ext uri="{BB962C8B-B14F-4D97-AF65-F5344CB8AC3E}">
        <p14:creationId xmlns:p14="http://schemas.microsoft.com/office/powerpoint/2010/main" val="32956381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5">
            <a:extLst>
              <a:ext uri="{FF2B5EF4-FFF2-40B4-BE49-F238E27FC236}">
                <a16:creationId xmlns:a16="http://schemas.microsoft.com/office/drawing/2014/main" id="{21776EA5-064F-BE59-9D50-B3ED952E6C4F}"/>
              </a:ext>
            </a:extLst>
          </p:cNvPr>
          <p:cNvSpPr txBox="1">
            <a:spLocks/>
          </p:cNvSpPr>
          <p:nvPr/>
        </p:nvSpPr>
        <p:spPr>
          <a:xfrm>
            <a:off x="3357740" y="403352"/>
            <a:ext cx="7385050" cy="345440"/>
          </a:xfrm>
          <a:prstGeom prst="rect">
            <a:avLst/>
          </a:prstGeom>
        </p:spPr>
        <p:txBody>
          <a:bodyPr vert="horz" wrap="square" lIns="0" tIns="12700" rIns="0" bIns="0" rtlCol="0">
            <a:spAutoFit/>
          </a:bodyPr>
          <a:lstStyle>
            <a:lvl1pPr>
              <a:defRPr sz="2000" b="0" i="0">
                <a:solidFill>
                  <a:schemeClr val="bg1"/>
                </a:solidFill>
                <a:latin typeface="Verdana"/>
                <a:ea typeface="+mj-ea"/>
                <a:cs typeface="Verdana"/>
              </a:defRPr>
            </a:lvl1pPr>
          </a:lstStyle>
          <a:p>
            <a:pPr marL="12700">
              <a:spcBef>
                <a:spcPts val="100"/>
              </a:spcBef>
            </a:pPr>
            <a:r>
              <a:rPr lang="en-US" sz="2100" b="1" spc="-280" dirty="0">
                <a:solidFill>
                  <a:schemeClr val="tx1"/>
                </a:solidFill>
              </a:rPr>
              <a:t>PLAY</a:t>
            </a:r>
            <a:r>
              <a:rPr lang="en-US" sz="2100" b="1" spc="-135" dirty="0">
                <a:solidFill>
                  <a:schemeClr val="tx1"/>
                </a:solidFill>
              </a:rPr>
              <a:t> </a:t>
            </a:r>
            <a:r>
              <a:rPr lang="en-US" sz="2100" b="1" spc="-320" dirty="0">
                <a:solidFill>
                  <a:schemeClr val="tx1"/>
                </a:solidFill>
              </a:rPr>
              <a:t>1</a:t>
            </a:r>
            <a:r>
              <a:rPr lang="en-US" sz="2100" b="1" spc="-130" dirty="0">
                <a:solidFill>
                  <a:schemeClr val="tx1"/>
                </a:solidFill>
              </a:rPr>
              <a:t> –1</a:t>
            </a:r>
            <a:r>
              <a:rPr lang="en-US" sz="2100" b="1" spc="-130" baseline="30000" dirty="0">
                <a:solidFill>
                  <a:schemeClr val="tx1"/>
                </a:solidFill>
              </a:rPr>
              <a:t>st</a:t>
            </a:r>
            <a:r>
              <a:rPr lang="en-US" sz="2100" b="1" spc="-130" dirty="0">
                <a:solidFill>
                  <a:schemeClr val="tx1"/>
                </a:solidFill>
              </a:rPr>
              <a:t> &amp; 2</a:t>
            </a:r>
            <a:r>
              <a:rPr lang="en-US" sz="2100" b="1" spc="-130" baseline="30000" dirty="0">
                <a:solidFill>
                  <a:schemeClr val="tx1"/>
                </a:solidFill>
              </a:rPr>
              <a:t>nd</a:t>
            </a:r>
            <a:r>
              <a:rPr lang="en-US" sz="2100" b="1" spc="-130" dirty="0">
                <a:solidFill>
                  <a:schemeClr val="tx1"/>
                </a:solidFill>
              </a:rPr>
              <a:t> Grade</a:t>
            </a:r>
            <a:endParaRPr lang="en-US" sz="2100" kern="0" dirty="0">
              <a:solidFill>
                <a:schemeClr val="tx1"/>
              </a:solidFill>
            </a:endParaRPr>
          </a:p>
        </p:txBody>
      </p:sp>
      <p:sp>
        <p:nvSpPr>
          <p:cNvPr id="9" name="object 6">
            <a:extLst>
              <a:ext uri="{FF2B5EF4-FFF2-40B4-BE49-F238E27FC236}">
                <a16:creationId xmlns:a16="http://schemas.microsoft.com/office/drawing/2014/main" id="{EFF672A7-DFA9-2835-0DFF-D794F0631762}"/>
              </a:ext>
            </a:extLst>
          </p:cNvPr>
          <p:cNvSpPr txBox="1"/>
          <p:nvPr/>
        </p:nvSpPr>
        <p:spPr>
          <a:xfrm>
            <a:off x="412394" y="1543783"/>
            <a:ext cx="5293995" cy="3688830"/>
          </a:xfrm>
          <a:prstGeom prst="rect">
            <a:avLst/>
          </a:prstGeom>
        </p:spPr>
        <p:txBody>
          <a:bodyPr vert="horz" wrap="square" lIns="0" tIns="33655" rIns="0" bIns="0" rtlCol="0">
            <a:spAutoFit/>
          </a:bodyPr>
          <a:lstStyle/>
          <a:p>
            <a:pPr marL="12700">
              <a:lnSpc>
                <a:spcPct val="100000"/>
              </a:lnSpc>
              <a:spcBef>
                <a:spcPts val="265"/>
              </a:spcBef>
            </a:pPr>
            <a:r>
              <a:rPr sz="1800" b="1" spc="-220" dirty="0">
                <a:latin typeface="Verdana"/>
                <a:cs typeface="Verdana"/>
              </a:rPr>
              <a:t>ORGANIZATION</a:t>
            </a:r>
            <a:endParaRPr sz="1800" dirty="0">
              <a:latin typeface="Verdana"/>
              <a:cs typeface="Verdana"/>
            </a:endParaRPr>
          </a:p>
          <a:p>
            <a:pPr marL="55244" marR="394335">
              <a:lnSpc>
                <a:spcPct val="100000"/>
              </a:lnSpc>
              <a:spcBef>
                <a:spcPts val="150"/>
              </a:spcBef>
            </a:pPr>
            <a:r>
              <a:rPr sz="1600" spc="145" dirty="0">
                <a:latin typeface="Verdana"/>
                <a:cs typeface="Verdana"/>
              </a:rPr>
              <a:t>M</a:t>
            </a:r>
            <a:r>
              <a:rPr sz="1600" spc="100" dirty="0">
                <a:latin typeface="Verdana"/>
                <a:cs typeface="Verdana"/>
              </a:rPr>
              <a:t>a</a:t>
            </a:r>
            <a:r>
              <a:rPr sz="1600" spc="-200" dirty="0">
                <a:latin typeface="Verdana"/>
                <a:cs typeface="Verdana"/>
              </a:rPr>
              <a:t>r</a:t>
            </a:r>
            <a:r>
              <a:rPr sz="1600" spc="-145" dirty="0">
                <a:latin typeface="Verdana"/>
                <a:cs typeface="Verdana"/>
              </a:rPr>
              <a:t>k</a:t>
            </a:r>
            <a:r>
              <a:rPr sz="1600" spc="-130" dirty="0">
                <a:latin typeface="Verdana"/>
                <a:cs typeface="Verdana"/>
              </a:rPr>
              <a:t> </a:t>
            </a:r>
            <a:r>
              <a:rPr sz="1600" spc="75" dirty="0">
                <a:latin typeface="Verdana"/>
                <a:cs typeface="Verdana"/>
              </a:rPr>
              <a:t>o</a:t>
            </a:r>
            <a:r>
              <a:rPr sz="1600" spc="-40" dirty="0">
                <a:latin typeface="Verdana"/>
                <a:cs typeface="Verdana"/>
              </a:rPr>
              <a:t>u</a:t>
            </a:r>
            <a:r>
              <a:rPr sz="1600" spc="-90" dirty="0">
                <a:latin typeface="Verdana"/>
                <a:cs typeface="Verdana"/>
              </a:rPr>
              <a:t>t</a:t>
            </a:r>
            <a:r>
              <a:rPr sz="1600" spc="-135" dirty="0">
                <a:latin typeface="Verdana"/>
                <a:cs typeface="Verdana"/>
              </a:rPr>
              <a:t> </a:t>
            </a:r>
            <a:r>
              <a:rPr sz="1600" spc="-95" dirty="0">
                <a:latin typeface="Verdana"/>
                <a:cs typeface="Verdana"/>
              </a:rPr>
              <a:t>t</a:t>
            </a:r>
            <a:r>
              <a:rPr sz="1600" spc="15" dirty="0">
                <a:latin typeface="Verdana"/>
                <a:cs typeface="Verdana"/>
              </a:rPr>
              <a:t>w</a:t>
            </a:r>
            <a:r>
              <a:rPr sz="1600" spc="75" dirty="0">
                <a:latin typeface="Verdana"/>
                <a:cs typeface="Verdana"/>
              </a:rPr>
              <a:t>o</a:t>
            </a:r>
            <a:r>
              <a:rPr sz="1600" spc="-125" dirty="0">
                <a:latin typeface="Verdana"/>
                <a:cs typeface="Verdana"/>
              </a:rPr>
              <a:t> </a:t>
            </a:r>
            <a:r>
              <a:rPr sz="1600" spc="-70" dirty="0">
                <a:latin typeface="Verdana"/>
                <a:cs typeface="Verdana"/>
              </a:rPr>
              <a:t>f</a:t>
            </a:r>
            <a:r>
              <a:rPr sz="1600" spc="-15" dirty="0">
                <a:latin typeface="Verdana"/>
                <a:cs typeface="Verdana"/>
              </a:rPr>
              <a:t>i</a:t>
            </a:r>
            <a:r>
              <a:rPr sz="1600" spc="-30" dirty="0">
                <a:latin typeface="Verdana"/>
                <a:cs typeface="Verdana"/>
              </a:rPr>
              <a:t>e</a:t>
            </a:r>
            <a:r>
              <a:rPr sz="1600" spc="-95" dirty="0">
                <a:latin typeface="Verdana"/>
                <a:cs typeface="Verdana"/>
              </a:rPr>
              <a:t>lds.</a:t>
            </a:r>
            <a:r>
              <a:rPr sz="1600" spc="-135" dirty="0">
                <a:latin typeface="Verdana"/>
                <a:cs typeface="Verdana"/>
              </a:rPr>
              <a:t> </a:t>
            </a:r>
            <a:r>
              <a:rPr sz="1600" spc="-145" dirty="0">
                <a:latin typeface="Verdana"/>
                <a:cs typeface="Verdana"/>
              </a:rPr>
              <a:t>(</a:t>
            </a:r>
            <a:r>
              <a:rPr sz="1600" spc="-150" dirty="0">
                <a:latin typeface="Verdana"/>
                <a:cs typeface="Verdana"/>
              </a:rPr>
              <a:t>F</a:t>
            </a:r>
            <a:r>
              <a:rPr sz="1600" spc="-15" dirty="0">
                <a:latin typeface="Verdana"/>
                <a:cs typeface="Verdana"/>
              </a:rPr>
              <a:t>i</a:t>
            </a:r>
            <a:r>
              <a:rPr sz="1600" spc="-30" dirty="0">
                <a:latin typeface="Verdana"/>
                <a:cs typeface="Verdana"/>
              </a:rPr>
              <a:t>e</a:t>
            </a:r>
            <a:r>
              <a:rPr sz="1600" spc="-10" dirty="0">
                <a:latin typeface="Verdana"/>
                <a:cs typeface="Verdana"/>
              </a:rPr>
              <a:t>ld</a:t>
            </a:r>
            <a:r>
              <a:rPr sz="1600" spc="-125" dirty="0">
                <a:latin typeface="Verdana"/>
                <a:cs typeface="Verdana"/>
              </a:rPr>
              <a:t> </a:t>
            </a:r>
            <a:r>
              <a:rPr sz="1600" spc="-150" dirty="0">
                <a:latin typeface="Verdana"/>
                <a:cs typeface="Verdana"/>
              </a:rPr>
              <a:t>si</a:t>
            </a:r>
            <a:r>
              <a:rPr sz="1600" spc="-210" dirty="0">
                <a:latin typeface="Verdana"/>
                <a:cs typeface="Verdana"/>
              </a:rPr>
              <a:t>z</a:t>
            </a:r>
            <a:r>
              <a:rPr sz="1600" spc="85" dirty="0">
                <a:latin typeface="Verdana"/>
                <a:cs typeface="Verdana"/>
              </a:rPr>
              <a:t>e</a:t>
            </a:r>
            <a:r>
              <a:rPr sz="1600" spc="-130" dirty="0">
                <a:latin typeface="Verdana"/>
                <a:cs typeface="Verdana"/>
              </a:rPr>
              <a:t> </a:t>
            </a:r>
            <a:r>
              <a:rPr sz="1600" spc="95" dirty="0">
                <a:latin typeface="Verdana"/>
                <a:cs typeface="Verdana"/>
              </a:rPr>
              <a:t>d</a:t>
            </a:r>
            <a:r>
              <a:rPr sz="1600" spc="85" dirty="0">
                <a:latin typeface="Verdana"/>
                <a:cs typeface="Verdana"/>
              </a:rPr>
              <a:t>ep</a:t>
            </a:r>
            <a:r>
              <a:rPr sz="1600" spc="80" dirty="0">
                <a:latin typeface="Verdana"/>
                <a:cs typeface="Verdana"/>
              </a:rPr>
              <a:t>e</a:t>
            </a:r>
            <a:r>
              <a:rPr sz="1600" spc="-45" dirty="0">
                <a:latin typeface="Verdana"/>
                <a:cs typeface="Verdana"/>
              </a:rPr>
              <a:t>n</a:t>
            </a:r>
            <a:r>
              <a:rPr sz="1600" spc="95" dirty="0">
                <a:latin typeface="Verdana"/>
                <a:cs typeface="Verdana"/>
              </a:rPr>
              <a:t>d</a:t>
            </a:r>
            <a:r>
              <a:rPr sz="1600" spc="85" dirty="0">
                <a:latin typeface="Verdana"/>
                <a:cs typeface="Verdana"/>
              </a:rPr>
              <a:t>e</a:t>
            </a:r>
            <a:r>
              <a:rPr sz="1600" spc="-45" dirty="0">
                <a:latin typeface="Verdana"/>
                <a:cs typeface="Verdana"/>
              </a:rPr>
              <a:t>n</a:t>
            </a:r>
            <a:r>
              <a:rPr sz="1600" spc="-90" dirty="0">
                <a:latin typeface="Verdana"/>
                <a:cs typeface="Verdana"/>
              </a:rPr>
              <a:t>t</a:t>
            </a:r>
            <a:r>
              <a:rPr sz="1600" spc="-135" dirty="0">
                <a:latin typeface="Verdana"/>
                <a:cs typeface="Verdana"/>
              </a:rPr>
              <a:t> </a:t>
            </a:r>
            <a:r>
              <a:rPr sz="1600" spc="75" dirty="0">
                <a:latin typeface="Verdana"/>
                <a:cs typeface="Verdana"/>
              </a:rPr>
              <a:t>o</a:t>
            </a:r>
            <a:r>
              <a:rPr sz="1600" spc="-40" dirty="0">
                <a:latin typeface="Verdana"/>
                <a:cs typeface="Verdana"/>
              </a:rPr>
              <a:t>n</a:t>
            </a:r>
            <a:r>
              <a:rPr sz="1600" spc="-130" dirty="0">
                <a:latin typeface="Verdana"/>
                <a:cs typeface="Verdana"/>
              </a:rPr>
              <a:t> </a:t>
            </a:r>
            <a:r>
              <a:rPr sz="1600" spc="125" dirty="0">
                <a:latin typeface="Verdana"/>
                <a:cs typeface="Verdana"/>
              </a:rPr>
              <a:t>a</a:t>
            </a:r>
            <a:r>
              <a:rPr sz="1600" spc="70" dirty="0">
                <a:latin typeface="Verdana"/>
                <a:cs typeface="Verdana"/>
              </a:rPr>
              <a:t>g</a:t>
            </a:r>
            <a:r>
              <a:rPr sz="1600" spc="60" dirty="0">
                <a:latin typeface="Verdana"/>
                <a:cs typeface="Verdana"/>
              </a:rPr>
              <a:t>e  </a:t>
            </a:r>
            <a:r>
              <a:rPr sz="1600" spc="-25" dirty="0">
                <a:latin typeface="Verdana"/>
                <a:cs typeface="Verdana"/>
              </a:rPr>
              <a:t>group)</a:t>
            </a:r>
            <a:endParaRPr sz="1600" dirty="0">
              <a:latin typeface="Verdana"/>
              <a:cs typeface="Verdana"/>
            </a:endParaRPr>
          </a:p>
          <a:p>
            <a:pPr marL="55244">
              <a:lnSpc>
                <a:spcPct val="100000"/>
              </a:lnSpc>
            </a:pPr>
            <a:r>
              <a:rPr sz="1600" spc="-204" dirty="0">
                <a:latin typeface="Verdana"/>
                <a:cs typeface="Verdana"/>
              </a:rPr>
              <a:t>F</a:t>
            </a:r>
            <a:r>
              <a:rPr sz="1600" spc="-145" dirty="0">
                <a:latin typeface="Verdana"/>
                <a:cs typeface="Verdana"/>
              </a:rPr>
              <a:t>r</a:t>
            </a:r>
            <a:r>
              <a:rPr sz="1600" spc="80" dirty="0">
                <a:latin typeface="Verdana"/>
                <a:cs typeface="Verdana"/>
              </a:rPr>
              <a:t>e</a:t>
            </a:r>
            <a:r>
              <a:rPr sz="1600" spc="85" dirty="0">
                <a:latin typeface="Verdana"/>
                <a:cs typeface="Verdana"/>
              </a:rPr>
              <a:t>e</a:t>
            </a:r>
            <a:r>
              <a:rPr sz="1600" spc="-130" dirty="0">
                <a:latin typeface="Verdana"/>
                <a:cs typeface="Verdana"/>
              </a:rPr>
              <a:t> </a:t>
            </a:r>
            <a:r>
              <a:rPr sz="1600" spc="85" dirty="0">
                <a:latin typeface="Verdana"/>
                <a:cs typeface="Verdana"/>
              </a:rPr>
              <a:t>p</a:t>
            </a:r>
            <a:r>
              <a:rPr sz="1600" spc="-114" dirty="0">
                <a:latin typeface="Verdana"/>
                <a:cs typeface="Verdana"/>
              </a:rPr>
              <a:t>l</a:t>
            </a:r>
            <a:r>
              <a:rPr sz="1600" spc="120" dirty="0">
                <a:latin typeface="Verdana"/>
                <a:cs typeface="Verdana"/>
              </a:rPr>
              <a:t>a</a:t>
            </a:r>
            <a:r>
              <a:rPr sz="1600" spc="-85" dirty="0">
                <a:latin typeface="Verdana"/>
                <a:cs typeface="Verdana"/>
              </a:rPr>
              <a:t>y</a:t>
            </a:r>
            <a:r>
              <a:rPr sz="1600" spc="-285"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1:</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marR="363855">
              <a:lnSpc>
                <a:spcPct val="100000"/>
              </a:lnSpc>
            </a:pPr>
            <a:r>
              <a:rPr sz="1600" spc="-40" dirty="0">
                <a:latin typeface="Verdana"/>
                <a:cs typeface="Verdana"/>
              </a:rPr>
              <a:t>Field</a:t>
            </a:r>
            <a:r>
              <a:rPr sz="1600" spc="-125" dirty="0">
                <a:latin typeface="Verdana"/>
                <a:cs typeface="Verdana"/>
              </a:rPr>
              <a:t> </a:t>
            </a:r>
            <a:r>
              <a:rPr sz="1600" spc="-210" dirty="0">
                <a:latin typeface="Verdana"/>
                <a:cs typeface="Verdana"/>
              </a:rPr>
              <a:t>2:</a:t>
            </a:r>
            <a:r>
              <a:rPr sz="1600" spc="-130" dirty="0">
                <a:latin typeface="Verdana"/>
                <a:cs typeface="Verdana"/>
              </a:rPr>
              <a:t> </a:t>
            </a:r>
            <a:r>
              <a:rPr sz="1600" spc="-75" dirty="0">
                <a:latin typeface="Verdana"/>
                <a:cs typeface="Verdana"/>
              </a:rPr>
              <a:t>Teams</a:t>
            </a:r>
            <a:r>
              <a:rPr sz="1600" spc="-125" dirty="0">
                <a:latin typeface="Verdana"/>
                <a:cs typeface="Verdana"/>
              </a:rPr>
              <a:t> </a:t>
            </a:r>
            <a:r>
              <a:rPr sz="1600" dirty="0">
                <a:latin typeface="Verdana"/>
                <a:cs typeface="Verdana"/>
              </a:rPr>
              <a:t>play</a:t>
            </a:r>
            <a:r>
              <a:rPr sz="1600" spc="-114" dirty="0">
                <a:latin typeface="Verdana"/>
                <a:cs typeface="Verdana"/>
              </a:rPr>
              <a:t> </a:t>
            </a:r>
            <a:r>
              <a:rPr sz="1600" spc="-100" dirty="0">
                <a:latin typeface="Verdana"/>
                <a:cs typeface="Verdana"/>
              </a:rPr>
              <a:t>2v2/3v3</a:t>
            </a:r>
            <a:r>
              <a:rPr sz="1600" spc="-120" dirty="0">
                <a:latin typeface="Verdana"/>
                <a:cs typeface="Verdana"/>
              </a:rPr>
              <a:t> </a:t>
            </a:r>
            <a:r>
              <a:rPr sz="1600" spc="-65" dirty="0">
                <a:latin typeface="Verdana"/>
                <a:cs typeface="Verdana"/>
              </a:rPr>
              <a:t>or</a:t>
            </a:r>
            <a:r>
              <a:rPr sz="1600" spc="-120" dirty="0">
                <a:latin typeface="Verdana"/>
                <a:cs typeface="Verdana"/>
              </a:rPr>
              <a:t> </a:t>
            </a:r>
            <a:r>
              <a:rPr sz="1600" spc="-110" dirty="0">
                <a:latin typeface="Verdana"/>
                <a:cs typeface="Verdana"/>
              </a:rPr>
              <a:t>4v4</a:t>
            </a:r>
            <a:r>
              <a:rPr sz="1600" spc="-120" dirty="0">
                <a:latin typeface="Verdana"/>
                <a:cs typeface="Verdana"/>
              </a:rPr>
              <a:t> </a:t>
            </a:r>
            <a:r>
              <a:rPr sz="1600" dirty="0">
                <a:latin typeface="Verdana"/>
                <a:cs typeface="Verdana"/>
              </a:rPr>
              <a:t>(Depending</a:t>
            </a:r>
            <a:r>
              <a:rPr sz="1600" spc="-125" dirty="0">
                <a:latin typeface="Verdana"/>
                <a:cs typeface="Verdana"/>
              </a:rPr>
              <a:t> </a:t>
            </a:r>
            <a:r>
              <a:rPr sz="1600" spc="15" dirty="0">
                <a:latin typeface="Verdana"/>
                <a:cs typeface="Verdana"/>
              </a:rPr>
              <a:t>on </a:t>
            </a:r>
            <a:r>
              <a:rPr sz="1600" spc="-550" dirty="0">
                <a:latin typeface="Verdana"/>
                <a:cs typeface="Verdana"/>
              </a:rPr>
              <a:t> </a:t>
            </a:r>
            <a:r>
              <a:rPr sz="1600" spc="90" dirty="0">
                <a:latin typeface="Verdana"/>
                <a:cs typeface="Verdana"/>
              </a:rPr>
              <a:t>a</a:t>
            </a:r>
            <a:r>
              <a:rPr sz="1600" spc="100" dirty="0">
                <a:latin typeface="Verdana"/>
                <a:cs typeface="Verdana"/>
              </a:rPr>
              <a:t>g</a:t>
            </a:r>
            <a:r>
              <a:rPr sz="1600" spc="85" dirty="0">
                <a:latin typeface="Verdana"/>
                <a:cs typeface="Verdana"/>
              </a:rPr>
              <a:t>e</a:t>
            </a:r>
            <a:r>
              <a:rPr sz="1600" spc="-130" dirty="0">
                <a:latin typeface="Verdana"/>
                <a:cs typeface="Verdana"/>
              </a:rPr>
              <a:t> </a:t>
            </a:r>
            <a:r>
              <a:rPr sz="1600" spc="70" dirty="0">
                <a:latin typeface="Verdana"/>
                <a:cs typeface="Verdana"/>
              </a:rPr>
              <a:t>g</a:t>
            </a:r>
            <a:r>
              <a:rPr sz="1600" spc="-200" dirty="0">
                <a:latin typeface="Verdana"/>
                <a:cs typeface="Verdana"/>
              </a:rPr>
              <a:t>r</a:t>
            </a:r>
            <a:r>
              <a:rPr sz="1600" spc="75" dirty="0">
                <a:latin typeface="Verdana"/>
                <a:cs typeface="Verdana"/>
              </a:rPr>
              <a:t>o</a:t>
            </a:r>
            <a:r>
              <a:rPr sz="1600" spc="-40" dirty="0">
                <a:latin typeface="Verdana"/>
                <a:cs typeface="Verdana"/>
              </a:rPr>
              <a:t>u</a:t>
            </a:r>
            <a:r>
              <a:rPr sz="1600" spc="90" dirty="0">
                <a:latin typeface="Verdana"/>
                <a:cs typeface="Verdana"/>
              </a:rPr>
              <a:t>p</a:t>
            </a:r>
            <a:r>
              <a:rPr sz="1600" spc="-130" dirty="0">
                <a:latin typeface="Verdana"/>
                <a:cs typeface="Verdana"/>
              </a:rPr>
              <a:t> </a:t>
            </a:r>
            <a:r>
              <a:rPr sz="1600" spc="35" dirty="0">
                <a:latin typeface="Verdana"/>
                <a:cs typeface="Verdana"/>
              </a:rPr>
              <a:t>a</a:t>
            </a:r>
            <a:r>
              <a:rPr sz="1600" spc="40" dirty="0">
                <a:latin typeface="Verdana"/>
                <a:cs typeface="Verdana"/>
              </a:rPr>
              <a:t>n</a:t>
            </a:r>
            <a:r>
              <a:rPr sz="1600" spc="95" dirty="0">
                <a:latin typeface="Verdana"/>
                <a:cs typeface="Verdana"/>
              </a:rPr>
              <a:t>d</a:t>
            </a:r>
            <a:r>
              <a:rPr sz="1600" spc="-125" dirty="0">
                <a:latin typeface="Verdana"/>
                <a:cs typeface="Verdana"/>
              </a:rPr>
              <a:t> </a:t>
            </a:r>
            <a:r>
              <a:rPr sz="1600" spc="-45" dirty="0">
                <a:latin typeface="Verdana"/>
                <a:cs typeface="Verdana"/>
              </a:rPr>
              <a:t>n</a:t>
            </a:r>
            <a:r>
              <a:rPr sz="1600" spc="-40" dirty="0">
                <a:latin typeface="Verdana"/>
                <a:cs typeface="Verdana"/>
              </a:rPr>
              <a:t>u</a:t>
            </a:r>
            <a:r>
              <a:rPr sz="1600" spc="-65" dirty="0">
                <a:latin typeface="Verdana"/>
                <a:cs typeface="Verdana"/>
              </a:rPr>
              <a:t>m</a:t>
            </a:r>
            <a:r>
              <a:rPr sz="1600" spc="85" dirty="0">
                <a:latin typeface="Verdana"/>
                <a:cs typeface="Verdana"/>
              </a:rPr>
              <a:t>b</a:t>
            </a:r>
            <a:r>
              <a:rPr sz="1600" spc="80" dirty="0">
                <a:latin typeface="Verdana"/>
                <a:cs typeface="Verdana"/>
              </a:rPr>
              <a:t>e</a:t>
            </a:r>
            <a:r>
              <a:rPr sz="1600" spc="-204" dirty="0">
                <a:latin typeface="Verdana"/>
                <a:cs typeface="Verdana"/>
              </a:rPr>
              <a:t>r</a:t>
            </a:r>
            <a:r>
              <a:rPr sz="1600" spc="-120" dirty="0">
                <a:latin typeface="Verdana"/>
                <a:cs typeface="Verdana"/>
              </a:rPr>
              <a:t> </a:t>
            </a:r>
            <a:r>
              <a:rPr sz="1600" spc="75" dirty="0">
                <a:latin typeface="Verdana"/>
                <a:cs typeface="Verdana"/>
              </a:rPr>
              <a:t>o</a:t>
            </a:r>
            <a:r>
              <a:rPr sz="1600" spc="-65" dirty="0">
                <a:latin typeface="Verdana"/>
                <a:cs typeface="Verdana"/>
              </a:rPr>
              <a:t>f</a:t>
            </a:r>
            <a:r>
              <a:rPr sz="1600" spc="-130" dirty="0">
                <a:latin typeface="Verdana"/>
                <a:cs typeface="Verdana"/>
              </a:rPr>
              <a:t> </a:t>
            </a:r>
            <a:r>
              <a:rPr sz="1600" spc="85" dirty="0">
                <a:latin typeface="Verdana"/>
                <a:cs typeface="Verdana"/>
              </a:rPr>
              <a:t>p</a:t>
            </a:r>
            <a:r>
              <a:rPr sz="1600" spc="-120" dirty="0">
                <a:latin typeface="Verdana"/>
                <a:cs typeface="Verdana"/>
              </a:rPr>
              <a:t>l</a:t>
            </a:r>
            <a:r>
              <a:rPr sz="1600" spc="10" dirty="0">
                <a:latin typeface="Verdana"/>
                <a:cs typeface="Verdana"/>
              </a:rPr>
              <a:t>a</a:t>
            </a:r>
            <a:r>
              <a:rPr sz="1600" spc="20" dirty="0">
                <a:latin typeface="Verdana"/>
                <a:cs typeface="Verdana"/>
              </a:rPr>
              <a:t>y</a:t>
            </a:r>
            <a:r>
              <a:rPr sz="1600" spc="80" dirty="0">
                <a:latin typeface="Verdana"/>
                <a:cs typeface="Verdana"/>
              </a:rPr>
              <a:t>e</a:t>
            </a:r>
            <a:r>
              <a:rPr sz="1600" spc="-200" dirty="0">
                <a:latin typeface="Verdana"/>
                <a:cs typeface="Verdana"/>
              </a:rPr>
              <a:t>r</a:t>
            </a:r>
            <a:r>
              <a:rPr sz="1600" spc="-215" dirty="0">
                <a:latin typeface="Verdana"/>
                <a:cs typeface="Verdana"/>
              </a:rPr>
              <a:t>s</a:t>
            </a:r>
            <a:r>
              <a:rPr sz="1600" spc="-140" dirty="0">
                <a:latin typeface="Verdana"/>
                <a:cs typeface="Verdana"/>
              </a:rPr>
              <a:t>.</a:t>
            </a:r>
            <a:endParaRPr sz="1600" dirty="0">
              <a:latin typeface="Verdana"/>
              <a:cs typeface="Verdana"/>
            </a:endParaRPr>
          </a:p>
          <a:p>
            <a:pPr marL="55244">
              <a:lnSpc>
                <a:spcPct val="100000"/>
              </a:lnSpc>
            </a:pPr>
            <a:r>
              <a:rPr sz="1600" spc="-15" dirty="0">
                <a:latin typeface="Verdana"/>
                <a:cs typeface="Verdana"/>
              </a:rPr>
              <a:t>Allow</a:t>
            </a:r>
            <a:r>
              <a:rPr sz="1600" spc="-130" dirty="0">
                <a:latin typeface="Verdana"/>
                <a:cs typeface="Verdana"/>
              </a:rPr>
              <a:t> </a:t>
            </a:r>
            <a:r>
              <a:rPr sz="1600" spc="-45" dirty="0">
                <a:latin typeface="Verdana"/>
                <a:cs typeface="Verdana"/>
              </a:rPr>
              <a:t>players</a:t>
            </a:r>
            <a:r>
              <a:rPr sz="1600" spc="-125" dirty="0">
                <a:latin typeface="Verdana"/>
                <a:cs typeface="Verdana"/>
              </a:rPr>
              <a:t> </a:t>
            </a:r>
            <a:r>
              <a:rPr sz="1600" spc="-10" dirty="0">
                <a:latin typeface="Verdana"/>
                <a:cs typeface="Verdana"/>
              </a:rPr>
              <a:t>to</a:t>
            </a:r>
            <a:r>
              <a:rPr sz="1600" spc="-125" dirty="0">
                <a:latin typeface="Verdana"/>
                <a:cs typeface="Verdana"/>
              </a:rPr>
              <a:t> </a:t>
            </a:r>
            <a:r>
              <a:rPr sz="1600" dirty="0">
                <a:latin typeface="Verdana"/>
                <a:cs typeface="Verdana"/>
              </a:rPr>
              <a:t>play</a:t>
            </a:r>
            <a:r>
              <a:rPr sz="1600" spc="-125" dirty="0">
                <a:latin typeface="Verdana"/>
                <a:cs typeface="Verdana"/>
              </a:rPr>
              <a:t> </a:t>
            </a:r>
            <a:r>
              <a:rPr sz="1600" spc="-50" dirty="0">
                <a:latin typeface="Verdana"/>
                <a:cs typeface="Verdana"/>
              </a:rPr>
              <a:t>freely</a:t>
            </a:r>
            <a:r>
              <a:rPr sz="1600" spc="-120" dirty="0">
                <a:latin typeface="Verdana"/>
                <a:cs typeface="Verdana"/>
              </a:rPr>
              <a:t> </a:t>
            </a:r>
            <a:r>
              <a:rPr sz="1600" spc="-20" dirty="0">
                <a:latin typeface="Verdana"/>
                <a:cs typeface="Verdana"/>
              </a:rPr>
              <a:t>introducing</a:t>
            </a:r>
            <a:r>
              <a:rPr sz="1600" spc="-130" dirty="0">
                <a:latin typeface="Verdana"/>
                <a:cs typeface="Verdana"/>
              </a:rPr>
              <a:t> </a:t>
            </a:r>
            <a:r>
              <a:rPr sz="1600" spc="-50" dirty="0">
                <a:latin typeface="Verdana"/>
                <a:cs typeface="Verdana"/>
              </a:rPr>
              <a:t>key</a:t>
            </a:r>
            <a:r>
              <a:rPr sz="1600" spc="-125" dirty="0">
                <a:latin typeface="Verdana"/>
                <a:cs typeface="Verdana"/>
              </a:rPr>
              <a:t> </a:t>
            </a:r>
            <a:r>
              <a:rPr sz="1600" spc="-45" dirty="0">
                <a:latin typeface="Verdana"/>
                <a:cs typeface="Verdana"/>
              </a:rPr>
              <a:t>words</a:t>
            </a:r>
            <a:endParaRPr sz="1600" dirty="0">
              <a:latin typeface="Verdana"/>
              <a:cs typeface="Verdana"/>
            </a:endParaRPr>
          </a:p>
          <a:p>
            <a:pPr marL="55244">
              <a:lnSpc>
                <a:spcPct val="100000"/>
              </a:lnSpc>
              <a:spcBef>
                <a:spcPts val="885"/>
              </a:spcBef>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55244">
              <a:lnSpc>
                <a:spcPct val="100000"/>
              </a:lnSpc>
              <a:spcBef>
                <a:spcPts val="409"/>
              </a:spcBef>
            </a:pPr>
            <a:r>
              <a:rPr sz="1600" spc="-100" dirty="0">
                <a:latin typeface="Verdana"/>
                <a:cs typeface="Verdana"/>
              </a:rPr>
              <a:t>-</a:t>
            </a:r>
            <a:r>
              <a:rPr sz="1600" spc="-125" dirty="0">
                <a:latin typeface="Verdana"/>
                <a:cs typeface="Verdana"/>
              </a:rPr>
              <a:t>P</a:t>
            </a:r>
            <a:r>
              <a:rPr sz="1600" spc="-35" dirty="0">
                <a:latin typeface="Verdana"/>
                <a:cs typeface="Verdana"/>
              </a:rPr>
              <a:t>ass/dribble</a:t>
            </a:r>
            <a:r>
              <a:rPr sz="1600" spc="-130" dirty="0">
                <a:latin typeface="Verdana"/>
                <a:cs typeface="Verdana"/>
              </a:rPr>
              <a:t> </a:t>
            </a:r>
            <a:r>
              <a:rPr sz="1600" spc="-204" dirty="0">
                <a:latin typeface="Verdana"/>
                <a:cs typeface="Verdana"/>
              </a:rPr>
              <a:t>-</a:t>
            </a:r>
            <a:r>
              <a:rPr sz="1600" spc="-300" dirty="0">
                <a:latin typeface="Verdana"/>
                <a:cs typeface="Verdana"/>
              </a:rPr>
              <a:t>S</a:t>
            </a:r>
            <a:r>
              <a:rPr sz="1600" spc="40" dirty="0">
                <a:latin typeface="Verdana"/>
                <a:cs typeface="Verdana"/>
              </a:rPr>
              <a:t>pread</a:t>
            </a:r>
            <a:r>
              <a:rPr sz="1600" spc="-125" dirty="0">
                <a:latin typeface="Verdana"/>
                <a:cs typeface="Verdana"/>
              </a:rPr>
              <a:t> </a:t>
            </a:r>
            <a:r>
              <a:rPr sz="1600" spc="-20" dirty="0">
                <a:latin typeface="Verdana"/>
                <a:cs typeface="Verdana"/>
              </a:rPr>
              <a:t>out</a:t>
            </a:r>
            <a:r>
              <a:rPr sz="1600" spc="-135" dirty="0">
                <a:latin typeface="Verdana"/>
                <a:cs typeface="Verdana"/>
              </a:rPr>
              <a:t> </a:t>
            </a:r>
            <a:r>
              <a:rPr sz="1600" spc="-100" dirty="0">
                <a:latin typeface="Verdana"/>
                <a:cs typeface="Verdana"/>
              </a:rPr>
              <a:t>-</a:t>
            </a:r>
            <a:r>
              <a:rPr sz="1600" spc="-125" dirty="0">
                <a:latin typeface="Verdana"/>
                <a:cs typeface="Verdana"/>
              </a:rPr>
              <a:t>P</a:t>
            </a:r>
            <a:r>
              <a:rPr sz="1600" spc="-100" dirty="0">
                <a:latin typeface="Verdana"/>
                <a:cs typeface="Verdana"/>
              </a:rPr>
              <a:t>ass</a:t>
            </a:r>
            <a:r>
              <a:rPr sz="1600" spc="-125" dirty="0">
                <a:latin typeface="Verdana"/>
                <a:cs typeface="Verdana"/>
              </a:rPr>
              <a:t> </a:t>
            </a:r>
            <a:r>
              <a:rPr sz="1600" spc="-30" dirty="0">
                <a:latin typeface="Verdana"/>
                <a:cs typeface="Verdana"/>
              </a:rPr>
              <a:t>options</a:t>
            </a:r>
            <a:endParaRPr sz="1600" dirty="0">
              <a:latin typeface="Verdana"/>
              <a:cs typeface="Verdana"/>
            </a:endParaRPr>
          </a:p>
          <a:p>
            <a:pPr marL="38735">
              <a:lnSpc>
                <a:spcPct val="100000"/>
              </a:lnSpc>
              <a:spcBef>
                <a:spcPts val="1295"/>
              </a:spcBef>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54610">
              <a:lnSpc>
                <a:spcPct val="100000"/>
              </a:lnSpc>
              <a:spcBef>
                <a:spcPts val="480"/>
              </a:spcBef>
            </a:pPr>
            <a:r>
              <a:rPr sz="1600" spc="-170" dirty="0">
                <a:latin typeface="Verdana"/>
                <a:cs typeface="Verdana"/>
              </a:rPr>
              <a:t>Us</a:t>
            </a:r>
            <a:r>
              <a:rPr sz="1600" spc="85" dirty="0">
                <a:latin typeface="Verdana"/>
                <a:cs typeface="Verdana"/>
              </a:rPr>
              <a:t>e</a:t>
            </a:r>
            <a:r>
              <a:rPr sz="1600" spc="-130" dirty="0">
                <a:latin typeface="Verdana"/>
                <a:cs typeface="Verdana"/>
              </a:rPr>
              <a:t> </a:t>
            </a:r>
            <a:r>
              <a:rPr sz="1600" spc="-215" dirty="0">
                <a:latin typeface="Verdana"/>
                <a:cs typeface="Verdana"/>
              </a:rPr>
              <a:t>s</a:t>
            </a:r>
            <a:r>
              <a:rPr sz="1600" spc="85" dirty="0">
                <a:latin typeface="Verdana"/>
                <a:cs typeface="Verdana"/>
              </a:rPr>
              <a:t>p</a:t>
            </a:r>
            <a:r>
              <a:rPr sz="1600" spc="120" dirty="0">
                <a:latin typeface="Verdana"/>
                <a:cs typeface="Verdana"/>
              </a:rPr>
              <a:t>a</a:t>
            </a:r>
            <a:r>
              <a:rPr sz="1600" spc="130" dirty="0">
                <a:latin typeface="Verdana"/>
                <a:cs typeface="Verdana"/>
              </a:rPr>
              <a:t>c</a:t>
            </a:r>
            <a:r>
              <a:rPr sz="1600" spc="145" dirty="0">
                <a:latin typeface="Verdana"/>
                <a:cs typeface="Verdana"/>
              </a:rPr>
              <a:t>e</a:t>
            </a:r>
            <a:r>
              <a:rPr sz="1600" spc="-140" dirty="0">
                <a:latin typeface="Verdana"/>
                <a:cs typeface="Verdana"/>
              </a:rPr>
              <a:t>,</a:t>
            </a:r>
            <a:r>
              <a:rPr sz="1600" spc="-135" dirty="0">
                <a:latin typeface="Verdana"/>
                <a:cs typeface="Verdana"/>
              </a:rPr>
              <a:t> </a:t>
            </a:r>
            <a:r>
              <a:rPr sz="1600" spc="-45" dirty="0">
                <a:latin typeface="Verdana"/>
                <a:cs typeface="Verdana"/>
              </a:rPr>
              <a:t>h</a:t>
            </a:r>
            <a:r>
              <a:rPr sz="1600" spc="-114" dirty="0">
                <a:latin typeface="Verdana"/>
                <a:cs typeface="Verdana"/>
              </a:rPr>
              <a:t>i</a:t>
            </a:r>
            <a:r>
              <a:rPr sz="1600" spc="85" dirty="0">
                <a:latin typeface="Verdana"/>
                <a:cs typeface="Verdana"/>
              </a:rPr>
              <a:t>p</a:t>
            </a:r>
            <a:r>
              <a:rPr sz="1600" spc="-215" dirty="0">
                <a:latin typeface="Verdana"/>
                <a:cs typeface="Verdana"/>
              </a:rPr>
              <a:t>s</a:t>
            </a:r>
            <a:r>
              <a:rPr sz="1600" spc="-125" dirty="0">
                <a:latin typeface="Verdana"/>
                <a:cs typeface="Verdana"/>
              </a:rPr>
              <a:t> </a:t>
            </a:r>
            <a:r>
              <a:rPr sz="1600" spc="80" dirty="0">
                <a:latin typeface="Verdana"/>
                <a:cs typeface="Verdana"/>
              </a:rPr>
              <a:t>ope</a:t>
            </a:r>
            <a:r>
              <a:rPr sz="1600" spc="-45" dirty="0">
                <a:latin typeface="Verdana"/>
                <a:cs typeface="Verdana"/>
              </a:rPr>
              <a:t>n</a:t>
            </a:r>
            <a:r>
              <a:rPr sz="1600" spc="-140" dirty="0">
                <a:latin typeface="Verdana"/>
                <a:cs typeface="Verdana"/>
              </a:rPr>
              <a:t>,</a:t>
            </a:r>
            <a:r>
              <a:rPr sz="1600" spc="-135" dirty="0">
                <a:latin typeface="Verdana"/>
                <a:cs typeface="Verdana"/>
              </a:rPr>
              <a:t> </a:t>
            </a:r>
            <a:r>
              <a:rPr sz="1600" spc="85" dirty="0">
                <a:latin typeface="Verdana"/>
                <a:cs typeface="Verdana"/>
              </a:rPr>
              <a:t>p</a:t>
            </a:r>
            <a:r>
              <a:rPr sz="1600" spc="120" dirty="0">
                <a:latin typeface="Verdana"/>
                <a:cs typeface="Verdana"/>
              </a:rPr>
              <a:t>a</a:t>
            </a:r>
            <a:r>
              <a:rPr sz="1600" spc="-215" dirty="0">
                <a:latin typeface="Verdana"/>
                <a:cs typeface="Verdana"/>
              </a:rPr>
              <a:t>ss</a:t>
            </a:r>
            <a:r>
              <a:rPr sz="1600" spc="-140" dirty="0">
                <a:latin typeface="Verdana"/>
                <a:cs typeface="Verdana"/>
              </a:rPr>
              <a:t>,</a:t>
            </a:r>
            <a:r>
              <a:rPr sz="1600" spc="-135" dirty="0">
                <a:latin typeface="Verdana"/>
                <a:cs typeface="Verdana"/>
              </a:rPr>
              <a:t> </a:t>
            </a:r>
            <a:r>
              <a:rPr sz="1600" spc="95" dirty="0">
                <a:latin typeface="Verdana"/>
                <a:cs typeface="Verdana"/>
              </a:rPr>
              <a:t>d</a:t>
            </a:r>
            <a:r>
              <a:rPr sz="1600" spc="-200" dirty="0">
                <a:latin typeface="Verdana"/>
                <a:cs typeface="Verdana"/>
              </a:rPr>
              <a:t>r</a:t>
            </a:r>
            <a:r>
              <a:rPr sz="1600" spc="-114" dirty="0">
                <a:latin typeface="Verdana"/>
                <a:cs typeface="Verdana"/>
              </a:rPr>
              <a:t>i</a:t>
            </a:r>
            <a:r>
              <a:rPr sz="1600" spc="85" dirty="0">
                <a:latin typeface="Verdana"/>
                <a:cs typeface="Verdana"/>
              </a:rPr>
              <a:t>bb</a:t>
            </a:r>
            <a:r>
              <a:rPr sz="1600" spc="-114" dirty="0">
                <a:latin typeface="Verdana"/>
                <a:cs typeface="Verdana"/>
              </a:rPr>
              <a:t>l</a:t>
            </a:r>
            <a:r>
              <a:rPr sz="1600" spc="85" dirty="0">
                <a:latin typeface="Verdana"/>
                <a:cs typeface="Verdana"/>
              </a:rPr>
              <a:t>e</a:t>
            </a:r>
            <a:endParaRPr sz="1600" dirty="0">
              <a:latin typeface="Verdana"/>
              <a:cs typeface="Verdana"/>
            </a:endParaRPr>
          </a:p>
        </p:txBody>
      </p:sp>
      <p:pic>
        <p:nvPicPr>
          <p:cNvPr id="10" name="Picture 9">
            <a:extLst>
              <a:ext uri="{FF2B5EF4-FFF2-40B4-BE49-F238E27FC236}">
                <a16:creationId xmlns:a16="http://schemas.microsoft.com/office/drawing/2014/main" id="{B6C9B5E5-BB81-1D62-859E-B5673FE09502}"/>
              </a:ext>
            </a:extLst>
          </p:cNvPr>
          <p:cNvPicPr>
            <a:picLocks noChangeAspect="1"/>
          </p:cNvPicPr>
          <p:nvPr/>
        </p:nvPicPr>
        <p:blipFill>
          <a:blip r:embed="rId2"/>
          <a:stretch>
            <a:fillRect/>
          </a:stretch>
        </p:blipFill>
        <p:spPr>
          <a:xfrm>
            <a:off x="6248400" y="1524733"/>
            <a:ext cx="4920984" cy="4483100"/>
          </a:xfrm>
          <a:prstGeom prst="rect">
            <a:avLst/>
          </a:prstGeom>
        </p:spPr>
      </p:pic>
    </p:spTree>
    <p:extLst>
      <p:ext uri="{BB962C8B-B14F-4D97-AF65-F5344CB8AC3E}">
        <p14:creationId xmlns:p14="http://schemas.microsoft.com/office/powerpoint/2010/main" val="2333955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75833" y="607200"/>
            <a:ext cx="6617970" cy="6791603"/>
          </a:xfrm>
          <a:prstGeom prst="rect">
            <a:avLst/>
          </a:prstGeom>
        </p:spPr>
        <p:txBody>
          <a:bodyPr vert="horz" wrap="square" lIns="0" tIns="12700" rIns="0" bIns="0" rtlCol="0">
            <a:spAutoFit/>
          </a:bodyPr>
          <a:lstStyle/>
          <a:p>
            <a:r>
              <a:rPr lang="en-US" sz="1400" b="1" dirty="0"/>
              <a:t>OBJECTIVE: </a:t>
            </a:r>
            <a:r>
              <a:rPr lang="en-US" sz="1400" dirty="0"/>
              <a:t>To move the ball forward past the bandits and score \</a:t>
            </a:r>
          </a:p>
          <a:p>
            <a:endParaRPr lang="en-US" sz="1400" b="1" dirty="0"/>
          </a:p>
          <a:p>
            <a:r>
              <a:rPr lang="en-US" sz="1400" b="1" dirty="0"/>
              <a:t>PLAYER ACTIONS: </a:t>
            </a:r>
            <a:r>
              <a:rPr lang="en-US" sz="1400" dirty="0"/>
              <a:t>Pass or dribble forward </a:t>
            </a:r>
            <a:endParaRPr lang="en-US" sz="1200" dirty="0"/>
          </a:p>
          <a:p>
            <a:endParaRPr lang="en-US" sz="1400" b="1" dirty="0"/>
          </a:p>
          <a:p>
            <a:r>
              <a:rPr lang="en-US" sz="1400" b="1" dirty="0"/>
              <a:t>ORGANIZATION: </a:t>
            </a:r>
            <a:r>
              <a:rPr lang="en-US" sz="1400" dirty="0"/>
              <a:t>In a 25Wx35L grid, a 6Wx3L yard box goal on each end line &amp; all players in pairs, the coach will select 1 pair to be the bandits. Each pair needs 1 ball to share except for the bandits. The pairs with a ball will try to dribble into either goal or pass to their teammate within the goal. After scoring at 1 end, play to score in the other. How many goals can you score in 90 seconds? The mission of the bandits is to steal the ball from any pair trying to score. Once they have stolen it, the bandits try to dribble the ball to either of their hideouts (goals.) The passing pairs can steal their ball back before they get it to a hideout. If the bandits get the ball to a hideout, the pair loses all their points &amp; must start scoring again. Rotate bandits after each interval. </a:t>
            </a:r>
          </a:p>
          <a:p>
            <a:endParaRPr lang="en-US" sz="1400" b="1" dirty="0"/>
          </a:p>
          <a:p>
            <a:r>
              <a:rPr lang="en-US" sz="1400" b="1" dirty="0"/>
              <a:t>RULES: </a:t>
            </a:r>
            <a:r>
              <a:rPr lang="en-US" sz="1400" dirty="0"/>
              <a:t>bandits cannot defend inside of the goals. </a:t>
            </a:r>
            <a:endParaRPr lang="en-US" sz="1200" dirty="0"/>
          </a:p>
          <a:p>
            <a:endParaRPr lang="en-US" sz="1400" b="1" dirty="0"/>
          </a:p>
          <a:p>
            <a:r>
              <a:rPr lang="en-US" sz="1400" b="1" dirty="0"/>
              <a:t>KEY WORDS: </a:t>
            </a:r>
            <a:r>
              <a:rPr lang="en-US" sz="1400" dirty="0"/>
              <a:t>Look up, find an opening, play through it</a:t>
            </a:r>
            <a:br>
              <a:rPr lang="en-US" sz="1400" dirty="0"/>
            </a:br>
            <a:endParaRPr lang="en-US" sz="1400" dirty="0"/>
          </a:p>
          <a:p>
            <a:r>
              <a:rPr lang="en-US" sz="1400" b="1" dirty="0"/>
              <a:t>GUIDED QUESTIONS: </a:t>
            </a:r>
            <a:r>
              <a:rPr lang="en-US" sz="1400" dirty="0"/>
              <a:t>Where can you go if the bandit is closing your opening to the goal? What are some ways you can </a:t>
            </a:r>
            <a:endParaRPr lang="en-US" sz="1200" dirty="0"/>
          </a:p>
          <a:p>
            <a:r>
              <a:rPr lang="en-US" sz="1400" dirty="0"/>
              <a:t>play the ball through an opening? Which part of your foot can you use to dribble forward? </a:t>
            </a:r>
            <a:endParaRPr lang="en-US" sz="1200" dirty="0"/>
          </a:p>
          <a:p>
            <a:endParaRPr lang="en-US" sz="1400" b="1" dirty="0"/>
          </a:p>
          <a:p>
            <a:r>
              <a:rPr lang="en-US" sz="1400" b="1" dirty="0"/>
              <a:t>ANSWERS: </a:t>
            </a:r>
            <a:r>
              <a:rPr lang="en-US" sz="1400" dirty="0"/>
              <a:t>Tell your teammate to move to create a new opening. You can dribble through or pass through the openings. Use your laces by pointing your toe down, making a fist with your toe &amp; use your laces to push the ball forward </a:t>
            </a:r>
            <a:endParaRPr lang="en-US" sz="1200" dirty="0"/>
          </a:p>
          <a:p>
            <a:endParaRPr lang="en-US" sz="1400" b="1" dirty="0"/>
          </a:p>
          <a:p>
            <a:r>
              <a:rPr lang="en-US" sz="1400" b="1" dirty="0"/>
              <a:t>Note: </a:t>
            </a:r>
            <a:r>
              <a:rPr lang="en-US" sz="1400" dirty="0"/>
              <a:t>If a bandit steals a ball and get it to a hideout, they can now begin scoring goals. The team that lost their ball must now become the bandits. The must steal a ball &amp; score to stop being the bandits. </a:t>
            </a:r>
            <a:endParaRPr lang="en-US" sz="1200" dirty="0"/>
          </a:p>
          <a:p>
            <a:pPr marL="48895">
              <a:spcBef>
                <a:spcPts val="925"/>
              </a:spcBef>
            </a:pPr>
            <a:endParaRPr lang="en-US" sz="1050" dirty="0"/>
          </a:p>
        </p:txBody>
      </p:sp>
      <p:pic>
        <p:nvPicPr>
          <p:cNvPr id="4" name="Picture 3">
            <a:extLst>
              <a:ext uri="{FF2B5EF4-FFF2-40B4-BE49-F238E27FC236}">
                <a16:creationId xmlns:a16="http://schemas.microsoft.com/office/drawing/2014/main" id="{B594346B-159A-BC62-27FB-C0E0C5C19AD6}"/>
              </a:ext>
            </a:extLst>
          </p:cNvPr>
          <p:cNvPicPr>
            <a:picLocks noChangeAspect="1"/>
          </p:cNvPicPr>
          <p:nvPr/>
        </p:nvPicPr>
        <p:blipFill>
          <a:blip r:embed="rId2"/>
          <a:stretch>
            <a:fillRect/>
          </a:stretch>
        </p:blipFill>
        <p:spPr>
          <a:xfrm>
            <a:off x="7238999" y="1350175"/>
            <a:ext cx="4914007" cy="4702873"/>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225044"/>
            <a:ext cx="937167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chemeClr val="tx1"/>
                </a:solidFill>
              </a:rPr>
              <a:t>Core Activity – 1</a:t>
            </a:r>
            <a:r>
              <a:rPr lang="en-US" sz="2400" b="1" spc="-295" baseline="30000" dirty="0">
                <a:solidFill>
                  <a:schemeClr val="tx1"/>
                </a:solidFill>
              </a:rPr>
              <a:t>st</a:t>
            </a:r>
            <a:r>
              <a:rPr lang="en-US" sz="2400" b="1" spc="-295" dirty="0">
                <a:solidFill>
                  <a:schemeClr val="tx1"/>
                </a:solidFill>
              </a:rPr>
              <a:t> &amp; 2</a:t>
            </a:r>
            <a:r>
              <a:rPr lang="en-US" sz="2400" b="1" spc="-295" baseline="30000" dirty="0">
                <a:solidFill>
                  <a:schemeClr val="tx1"/>
                </a:solidFill>
              </a:rPr>
              <a:t>nd</a:t>
            </a:r>
            <a:r>
              <a:rPr lang="en-US" sz="2400" b="1" spc="-295" dirty="0">
                <a:solidFill>
                  <a:schemeClr val="tx1"/>
                </a:solidFill>
              </a:rPr>
              <a:t> Grade</a:t>
            </a:r>
            <a:endParaRPr sz="2400" dirty="0">
              <a:solidFill>
                <a:schemeClr val="tx1"/>
              </a:solidFill>
              <a:latin typeface="Calibri"/>
              <a:cs typeface="Calibri"/>
            </a:endParaRPr>
          </a:p>
        </p:txBody>
      </p:sp>
      <p:sp>
        <p:nvSpPr>
          <p:cNvPr id="5" name="object 5"/>
          <p:cNvSpPr txBox="1"/>
          <p:nvPr/>
        </p:nvSpPr>
        <p:spPr>
          <a:xfrm>
            <a:off x="360829" y="1149746"/>
            <a:ext cx="6617970" cy="5214248"/>
          </a:xfrm>
          <a:prstGeom prst="rect">
            <a:avLst/>
          </a:prstGeom>
        </p:spPr>
        <p:txBody>
          <a:bodyPr vert="horz" wrap="square" lIns="0" tIns="12700" rIns="0" bIns="0" rtlCol="0">
            <a:spAutoFit/>
          </a:bodyPr>
          <a:lstStyle/>
          <a:p>
            <a:r>
              <a:rPr lang="en-US" sz="1300" b="1" dirty="0"/>
              <a:t>OBJECTIVE</a:t>
            </a:r>
            <a:r>
              <a:rPr lang="en-US" sz="1300" dirty="0"/>
              <a:t>: To deny the opponent’s ability to build and create scoring chances. </a:t>
            </a:r>
          </a:p>
          <a:p>
            <a:endParaRPr lang="en-US" sz="1300" b="1" dirty="0"/>
          </a:p>
          <a:p>
            <a:r>
              <a:rPr lang="en-US" sz="1300" b="1" dirty="0"/>
              <a:t>PLAYER ACTIONS: </a:t>
            </a:r>
            <a:r>
              <a:rPr lang="en-US" sz="1300" dirty="0"/>
              <a:t>Pressure the ball, Protect the goal, Steal the ball </a:t>
            </a:r>
          </a:p>
          <a:p>
            <a:endParaRPr lang="en-US" sz="1300" b="1" dirty="0"/>
          </a:p>
          <a:p>
            <a:r>
              <a:rPr lang="en-US" sz="1300" b="1" dirty="0"/>
              <a:t>ORGANIZATION: </a:t>
            </a:r>
            <a:r>
              <a:rPr lang="en-US" sz="1300" dirty="0"/>
              <a:t>Divide your 25W x 35L game field into thirds &amp; a goal on each end line. Coach will select 1 player to defend each 1/3 of the field. Each defender must remain in their zone (1/3). The rest of the players will have a partner &amp; a soccer ball to share. The attackers try to dribble or pass through each third &amp; score in the goal at one end. Once they have scored, they will play back through the thirds &amp; try to score in to goal at the opposite end. </a:t>
            </a:r>
          </a:p>
          <a:p>
            <a:endParaRPr lang="en-US" sz="1300" b="1" dirty="0"/>
          </a:p>
          <a:p>
            <a:r>
              <a:rPr lang="en-US" sz="1300" b="1" dirty="0"/>
              <a:t>RULES: </a:t>
            </a:r>
            <a:r>
              <a:rPr lang="en-US" sz="1300" dirty="0"/>
              <a:t>if the attackers miss the goal, no point scored &amp; they play to the other end. If a defender steals their soccer ball, they lose all their points &amp; must start scoring over again. </a:t>
            </a:r>
          </a:p>
          <a:p>
            <a:endParaRPr lang="en-US" sz="1300" b="1" dirty="0"/>
          </a:p>
          <a:p>
            <a:r>
              <a:rPr lang="en-US" sz="1300" b="1" dirty="0"/>
              <a:t>KEY WORDS: </a:t>
            </a:r>
            <a:r>
              <a:rPr lang="en-US" sz="1300" dirty="0"/>
              <a:t>force to the sides, win the ball, block your goal</a:t>
            </a:r>
            <a:br>
              <a:rPr lang="en-US" sz="1300" dirty="0"/>
            </a:br>
            <a:endParaRPr lang="en-US" sz="1300" dirty="0"/>
          </a:p>
          <a:p>
            <a:r>
              <a:rPr lang="en-US" sz="1300" b="1" dirty="0"/>
              <a:t>GUIDED QUESTIONS: </a:t>
            </a:r>
            <a:r>
              <a:rPr lang="en-US" sz="1300" dirty="0"/>
              <a:t>Why is it important to step closer to the ball? When should you try to tackle the ball? How </a:t>
            </a:r>
          </a:p>
          <a:p>
            <a:r>
              <a:rPr lang="en-US" sz="1300" dirty="0"/>
              <a:t>should you approach the ball, so you are pressuring the ball &amp; blocking your goal at the same time? </a:t>
            </a:r>
          </a:p>
          <a:p>
            <a:endParaRPr lang="en-US" sz="1300" b="1" dirty="0"/>
          </a:p>
          <a:p>
            <a:r>
              <a:rPr lang="en-US" sz="1300" b="1" dirty="0"/>
              <a:t>ANSWERS: </a:t>
            </a:r>
            <a:r>
              <a:rPr lang="en-US" sz="1300" dirty="0"/>
              <a:t>to force the head of the attacker down &amp; make mistakes? If the attacker kicks the ball too far in front of him/her, step in to tackle it. Bend your run to block the goal then begin to move closer to the ball to steal it. </a:t>
            </a:r>
          </a:p>
          <a:p>
            <a:endParaRPr lang="en-US" sz="1300" b="1" dirty="0"/>
          </a:p>
          <a:p>
            <a:r>
              <a:rPr lang="en-US" sz="1300" b="1" dirty="0"/>
              <a:t>NOTES: </a:t>
            </a:r>
            <a:r>
              <a:rPr lang="en-US" sz="1300" dirty="0"/>
              <a:t>Defenders can count the number of times they steal the ball &amp; challenge new defenders to beat their score. Coach can defend 1 zone if needed or partner with a player to attack. </a:t>
            </a:r>
          </a:p>
        </p:txBody>
      </p:sp>
      <p:pic>
        <p:nvPicPr>
          <p:cNvPr id="6" name="Picture 5">
            <a:extLst>
              <a:ext uri="{FF2B5EF4-FFF2-40B4-BE49-F238E27FC236}">
                <a16:creationId xmlns:a16="http://schemas.microsoft.com/office/drawing/2014/main" id="{3A074FA4-ABF2-1059-E71B-B9EACC235551}"/>
              </a:ext>
            </a:extLst>
          </p:cNvPr>
          <p:cNvPicPr>
            <a:picLocks noChangeAspect="1"/>
          </p:cNvPicPr>
          <p:nvPr/>
        </p:nvPicPr>
        <p:blipFill>
          <a:blip r:embed="rId2"/>
          <a:stretch>
            <a:fillRect/>
          </a:stretch>
        </p:blipFill>
        <p:spPr>
          <a:xfrm>
            <a:off x="7086599" y="1291091"/>
            <a:ext cx="4997601" cy="4826000"/>
          </a:xfrm>
          <a:prstGeom prst="rect">
            <a:avLst/>
          </a:prstGeom>
        </p:spPr>
      </p:pic>
    </p:spTree>
    <p:extLst>
      <p:ext uri="{BB962C8B-B14F-4D97-AF65-F5344CB8AC3E}">
        <p14:creationId xmlns:p14="http://schemas.microsoft.com/office/powerpoint/2010/main" val="20631118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435547" y="607200"/>
            <a:ext cx="6218555" cy="5947782"/>
          </a:xfrm>
          <a:prstGeom prst="rect">
            <a:avLst/>
          </a:prstGeom>
        </p:spPr>
        <p:txBody>
          <a:bodyPr vert="horz" wrap="square" lIns="0" tIns="144780" rIns="0" bIns="0" rtlCol="0">
            <a:spAutoFit/>
          </a:bodyPr>
          <a:lstStyle/>
          <a:p>
            <a:r>
              <a:rPr lang="en-US" sz="1300" b="1" dirty="0">
                <a:solidFill>
                  <a:srgbClr val="FFC000"/>
                </a:solidFill>
              </a:rPr>
              <a:t>OBJECTIVE</a:t>
            </a:r>
            <a:r>
              <a:rPr lang="en-US" sz="1300" dirty="0">
                <a:solidFill>
                  <a:srgbClr val="FFC000"/>
                </a:solidFill>
              </a:rPr>
              <a:t>: </a:t>
            </a:r>
            <a:r>
              <a:rPr lang="en-US" sz="1300" dirty="0"/>
              <a:t>To deny the opponent’s ability to build and create scoring chances. </a:t>
            </a:r>
          </a:p>
          <a:p>
            <a:endParaRPr lang="en-US" sz="1300" b="1" dirty="0">
              <a:solidFill>
                <a:srgbClr val="FFC000"/>
              </a:solidFill>
            </a:endParaRPr>
          </a:p>
          <a:p>
            <a:r>
              <a:rPr lang="en-US" sz="1300" b="1" dirty="0">
                <a:solidFill>
                  <a:srgbClr val="FFC000"/>
                </a:solidFill>
              </a:rPr>
              <a:t>PLAYER ACTIONS: </a:t>
            </a:r>
            <a:r>
              <a:rPr lang="en-US" sz="1300" dirty="0"/>
              <a:t>Pressure the ball, Protect the goal, Steal the ball </a:t>
            </a:r>
          </a:p>
          <a:p>
            <a:endParaRPr lang="en-US" sz="1300" b="1" dirty="0">
              <a:solidFill>
                <a:srgbClr val="FFC000"/>
              </a:solidFill>
            </a:endParaRPr>
          </a:p>
          <a:p>
            <a:r>
              <a:rPr lang="en-US" sz="1300" b="1" dirty="0">
                <a:solidFill>
                  <a:srgbClr val="FFC000"/>
                </a:solidFill>
              </a:rPr>
              <a:t>ORGANIZATION: </a:t>
            </a:r>
            <a:r>
              <a:rPr lang="en-US" sz="1300" dirty="0"/>
              <a:t>Divide your 25W x 35L game field in 1/2 &amp; a goal on each end line. Coach will select 1 player to defend each 1/2 of the field &amp; 1 more defender who can enter both halves. Each defender must remain in their 1/2 except for the identified defender who can go anywhere. The rest of the players will have a partner &amp; a soccer ball to share. The attackers try to dribble or pass through each 1/2 &amp; score in the goal at one end. Once they have scored, they will play back through the field &amp; try to score in to goal at the opposite end. </a:t>
            </a:r>
          </a:p>
          <a:p>
            <a:endParaRPr lang="en-US" sz="1300" b="1" dirty="0">
              <a:solidFill>
                <a:srgbClr val="FFC000"/>
              </a:solidFill>
            </a:endParaRPr>
          </a:p>
          <a:p>
            <a:r>
              <a:rPr lang="en-US" sz="1300" b="1" dirty="0">
                <a:solidFill>
                  <a:srgbClr val="FFC000"/>
                </a:solidFill>
              </a:rPr>
              <a:t>RULES: </a:t>
            </a:r>
            <a:r>
              <a:rPr lang="en-US" sz="1300" dirty="0"/>
              <a:t>if the attackers miss the goal, no point scored &amp; they play to the other end. If a defender steals their soccer ball, they lose all their points &amp; must start scoring over again. </a:t>
            </a:r>
          </a:p>
          <a:p>
            <a:endParaRPr lang="en-US" sz="1300" b="1" dirty="0">
              <a:solidFill>
                <a:srgbClr val="FFC000"/>
              </a:solidFill>
            </a:endParaRPr>
          </a:p>
          <a:p>
            <a:r>
              <a:rPr lang="en-US" sz="1300" b="1" dirty="0">
                <a:solidFill>
                  <a:srgbClr val="FFC000"/>
                </a:solidFill>
              </a:rPr>
              <a:t>KEY WORDS: </a:t>
            </a:r>
            <a:r>
              <a:rPr lang="en-US" sz="1300" dirty="0"/>
              <a:t>force to the sides, win the ball, block your goal</a:t>
            </a:r>
            <a:br>
              <a:rPr lang="en-US" sz="1300" dirty="0"/>
            </a:br>
            <a:endParaRPr lang="en-US" sz="1300" dirty="0"/>
          </a:p>
          <a:p>
            <a:r>
              <a:rPr lang="en-US" sz="1300" b="1" dirty="0">
                <a:solidFill>
                  <a:srgbClr val="FFC000"/>
                </a:solidFill>
              </a:rPr>
              <a:t>GUIDED QUESTIONS: </a:t>
            </a:r>
            <a:r>
              <a:rPr lang="en-US" sz="1300" dirty="0"/>
              <a:t>Why is it important to step closer to the ball? When should you try to tackle the ball? </a:t>
            </a:r>
          </a:p>
          <a:p>
            <a:r>
              <a:rPr lang="en-US" sz="1300" dirty="0"/>
              <a:t>How should you approach the ball, so you are pressuring the ball &amp; blocking your goal at the same time? </a:t>
            </a:r>
          </a:p>
          <a:p>
            <a:endParaRPr lang="en-US" sz="1300" b="1" dirty="0">
              <a:solidFill>
                <a:srgbClr val="FFC000"/>
              </a:solidFill>
            </a:endParaRPr>
          </a:p>
          <a:p>
            <a:r>
              <a:rPr lang="en-US" sz="1300" b="1" dirty="0">
                <a:solidFill>
                  <a:srgbClr val="FFC000"/>
                </a:solidFill>
              </a:rPr>
              <a:t>ANSWERS: </a:t>
            </a:r>
            <a:r>
              <a:rPr lang="en-US" sz="1300" dirty="0"/>
              <a:t>to force the head of the attacker down &amp; make mistakes? If the attacker kicks the ball too far in front of him/her, step in to tackle it. Bend your run to block the goal then begin to move closer to the ball to steal it. </a:t>
            </a:r>
          </a:p>
          <a:p>
            <a:endParaRPr lang="en-US" sz="1300" b="1" dirty="0">
              <a:solidFill>
                <a:srgbClr val="FFC000"/>
              </a:solidFill>
            </a:endParaRPr>
          </a:p>
          <a:p>
            <a:r>
              <a:rPr lang="en-US" sz="1300" b="1" dirty="0">
                <a:solidFill>
                  <a:srgbClr val="FFC000"/>
                </a:solidFill>
              </a:rPr>
              <a:t>NOTES: </a:t>
            </a:r>
            <a:r>
              <a:rPr lang="en-US" sz="1300" dirty="0"/>
              <a:t>Defenders can count the number of times they steal the ball &amp; challenge new defenders to beat their score. Coach can defend 1 zone if needed or partner with a player to attack. Coach should not be the free defender. </a:t>
            </a:r>
          </a:p>
        </p:txBody>
      </p:sp>
      <p:pic>
        <p:nvPicPr>
          <p:cNvPr id="6" name="Picture 5">
            <a:extLst>
              <a:ext uri="{FF2B5EF4-FFF2-40B4-BE49-F238E27FC236}">
                <a16:creationId xmlns:a16="http://schemas.microsoft.com/office/drawing/2014/main" id="{56F82968-4EB7-A22D-7076-1A531900BC75}"/>
              </a:ext>
            </a:extLst>
          </p:cNvPr>
          <p:cNvPicPr>
            <a:picLocks noChangeAspect="1"/>
          </p:cNvPicPr>
          <p:nvPr/>
        </p:nvPicPr>
        <p:blipFill>
          <a:blip r:embed="rId2"/>
          <a:stretch>
            <a:fillRect/>
          </a:stretch>
        </p:blipFill>
        <p:spPr>
          <a:xfrm>
            <a:off x="6835895" y="607200"/>
            <a:ext cx="5295145" cy="5684494"/>
          </a:xfrm>
          <a:prstGeom prst="rect">
            <a:avLst/>
          </a:prstGeom>
        </p:spPr>
      </p:pic>
    </p:spTree>
    <p:extLst>
      <p:ext uri="{BB962C8B-B14F-4D97-AF65-F5344CB8AC3E}">
        <p14:creationId xmlns:p14="http://schemas.microsoft.com/office/powerpoint/2010/main" val="13409361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latin typeface="Verdana"/>
                <a:cs typeface="Verdana"/>
              </a:rPr>
              <a:t>More Challenging – 1</a:t>
            </a:r>
            <a:r>
              <a:rPr lang="en-US" sz="2400" b="1" spc="-295" baseline="30000" dirty="0">
                <a:solidFill>
                  <a:srgbClr val="00FFFF"/>
                </a:solidFill>
                <a:latin typeface="Verdana"/>
                <a:cs typeface="Verdana"/>
              </a:rPr>
              <a:t>st</a:t>
            </a:r>
            <a:r>
              <a:rPr lang="en-US" sz="2400" b="1" spc="-295" dirty="0">
                <a:solidFill>
                  <a:srgbClr val="00FFFF"/>
                </a:solidFill>
                <a:latin typeface="Verdana"/>
                <a:cs typeface="Verdana"/>
              </a:rPr>
              <a:t> &amp; 2</a:t>
            </a:r>
            <a:r>
              <a:rPr lang="en-US" sz="2400" b="1" spc="-295" baseline="30000" dirty="0">
                <a:solidFill>
                  <a:srgbClr val="00FFFF"/>
                </a:solidFill>
                <a:latin typeface="Verdana"/>
                <a:cs typeface="Verdana"/>
              </a:rPr>
              <a:t>nd</a:t>
            </a:r>
            <a:r>
              <a:rPr lang="en-US" sz="2400" b="1" spc="-295" dirty="0">
                <a:solidFill>
                  <a:srgbClr val="00FFFF"/>
                </a:solidFill>
                <a:latin typeface="Verdana"/>
                <a:cs typeface="Verdana"/>
              </a:rPr>
              <a:t> Grade</a:t>
            </a:r>
            <a:endParaRPr sz="2400" dirty="0">
              <a:latin typeface="Calibri"/>
              <a:cs typeface="Calibri"/>
            </a:endParaRPr>
          </a:p>
        </p:txBody>
      </p:sp>
      <p:sp>
        <p:nvSpPr>
          <p:cNvPr id="5" name="object 5"/>
          <p:cNvSpPr txBox="1"/>
          <p:nvPr/>
        </p:nvSpPr>
        <p:spPr>
          <a:xfrm>
            <a:off x="392810" y="692728"/>
            <a:ext cx="5883910" cy="5647700"/>
          </a:xfrm>
          <a:prstGeom prst="rect">
            <a:avLst/>
          </a:prstGeom>
        </p:spPr>
        <p:txBody>
          <a:bodyPr vert="horz" wrap="square" lIns="0" tIns="45720" rIns="0" bIns="0" rtlCol="0">
            <a:spAutoFit/>
          </a:bodyPr>
          <a:lstStyle/>
          <a:p>
            <a:r>
              <a:rPr lang="en-US" sz="1300" b="1" dirty="0">
                <a:solidFill>
                  <a:srgbClr val="00B0F0"/>
                </a:solidFill>
              </a:rPr>
              <a:t>OBJECTIVE</a:t>
            </a:r>
            <a:r>
              <a:rPr lang="en-US" sz="1300" dirty="0">
                <a:solidFill>
                  <a:srgbClr val="00B0F0"/>
                </a:solidFill>
              </a:rPr>
              <a:t>: </a:t>
            </a:r>
            <a:r>
              <a:rPr lang="en-US" sz="1300" dirty="0"/>
              <a:t>To deny the opponent’s ability to build and create scoring chances. </a:t>
            </a:r>
          </a:p>
          <a:p>
            <a:endParaRPr lang="en-US" sz="1300" b="1" dirty="0">
              <a:solidFill>
                <a:srgbClr val="00B0F0"/>
              </a:solidFill>
            </a:endParaRPr>
          </a:p>
          <a:p>
            <a:r>
              <a:rPr lang="en-US" sz="1300" b="1" dirty="0">
                <a:solidFill>
                  <a:srgbClr val="00B0F0"/>
                </a:solidFill>
              </a:rPr>
              <a:t>PLAYER ACTIONS: </a:t>
            </a:r>
            <a:r>
              <a:rPr lang="en-US" sz="1300" dirty="0"/>
              <a:t>Pressure the ball, Protect the goal, Steal the ball </a:t>
            </a:r>
          </a:p>
          <a:p>
            <a:endParaRPr lang="en-US" sz="1300" b="1" dirty="0">
              <a:solidFill>
                <a:srgbClr val="00B0F0"/>
              </a:solidFill>
            </a:endParaRPr>
          </a:p>
          <a:p>
            <a:r>
              <a:rPr lang="en-US" sz="1300" b="1" dirty="0">
                <a:solidFill>
                  <a:srgbClr val="00B0F0"/>
                </a:solidFill>
              </a:rPr>
              <a:t>ORGANIZATION: </a:t>
            </a:r>
            <a:r>
              <a:rPr lang="en-US" sz="1300" dirty="0"/>
              <a:t>Divide your 25W x 35L game field in 1/2 &amp; a goal on each end line. Coach will select 3 players to defend. Each defender must protect both goals. The rest of the players will have a partner &amp; a soccer ball to share. The attackers try to dribble or pass through each 1/2 &amp; score in the goal at one end. Once they have scored, they will play back through the field &amp; try to score in to goal at the opposite end.</a:t>
            </a:r>
          </a:p>
          <a:p>
            <a:endParaRPr lang="en-US" sz="1300" dirty="0"/>
          </a:p>
          <a:p>
            <a:r>
              <a:rPr lang="en-US" sz="1300" dirty="0"/>
              <a:t> </a:t>
            </a:r>
            <a:r>
              <a:rPr lang="en-US" sz="1300" b="1" dirty="0">
                <a:solidFill>
                  <a:srgbClr val="00B0F0"/>
                </a:solidFill>
              </a:rPr>
              <a:t>RULES: </a:t>
            </a:r>
            <a:r>
              <a:rPr lang="en-US" sz="1300" dirty="0"/>
              <a:t>if the attacker misses the goal, no point scored &amp; they play to the other end. If a defender steals their soccer ball, they lose all their points &amp; must start scoring over again. </a:t>
            </a:r>
          </a:p>
          <a:p>
            <a:endParaRPr lang="en-US" sz="1300" b="1" dirty="0">
              <a:solidFill>
                <a:srgbClr val="00B0F0"/>
              </a:solidFill>
            </a:endParaRPr>
          </a:p>
          <a:p>
            <a:r>
              <a:rPr lang="en-US" sz="1300" b="1" dirty="0">
                <a:solidFill>
                  <a:srgbClr val="00B0F0"/>
                </a:solidFill>
              </a:rPr>
              <a:t>KEY WORDS: </a:t>
            </a:r>
            <a:r>
              <a:rPr lang="en-US" sz="1300" dirty="0"/>
              <a:t>force to the sides, win the ball, block your goal</a:t>
            </a:r>
            <a:br>
              <a:rPr lang="en-US" sz="1300" dirty="0"/>
            </a:br>
            <a:endParaRPr lang="en-US" sz="1300" dirty="0"/>
          </a:p>
          <a:p>
            <a:r>
              <a:rPr lang="en-US" sz="1300" b="1" dirty="0">
                <a:solidFill>
                  <a:srgbClr val="00B0F0"/>
                </a:solidFill>
              </a:rPr>
              <a:t>GUIDED QUESTIONS: </a:t>
            </a:r>
            <a:r>
              <a:rPr lang="en-US" sz="1300" dirty="0"/>
              <a:t>Why is it important to step closer to the ball? When should you try to tackle the ball? How </a:t>
            </a:r>
          </a:p>
          <a:p>
            <a:r>
              <a:rPr lang="en-US" sz="1300" dirty="0"/>
              <a:t>should you approach the ball, so you are pressuring the ball &amp; blocking your goal at the same time? </a:t>
            </a:r>
          </a:p>
          <a:p>
            <a:endParaRPr lang="en-US" sz="1300" b="1" dirty="0">
              <a:solidFill>
                <a:srgbClr val="00B0F0"/>
              </a:solidFill>
            </a:endParaRPr>
          </a:p>
          <a:p>
            <a:r>
              <a:rPr lang="en-US" sz="1300" b="1" dirty="0">
                <a:solidFill>
                  <a:srgbClr val="00B0F0"/>
                </a:solidFill>
              </a:rPr>
              <a:t>ANSWERS: </a:t>
            </a:r>
            <a:r>
              <a:rPr lang="en-US" sz="1300" dirty="0"/>
              <a:t>to force the head of the attacker down &amp; make mistakes? If the attacker kicks the ball too far in front of him/her, step in to tackle it. Bend your run to block the goal then begin to move closer to the ball to steal it. </a:t>
            </a:r>
          </a:p>
          <a:p>
            <a:endParaRPr lang="en-US" sz="1300" b="1" dirty="0">
              <a:solidFill>
                <a:srgbClr val="00B0F0"/>
              </a:solidFill>
            </a:endParaRPr>
          </a:p>
          <a:p>
            <a:r>
              <a:rPr lang="en-US" sz="1300" b="1" dirty="0">
                <a:solidFill>
                  <a:srgbClr val="00B0F0"/>
                </a:solidFill>
              </a:rPr>
              <a:t>NOTES: </a:t>
            </a:r>
            <a:r>
              <a:rPr lang="en-US" sz="1300" dirty="0"/>
              <a:t>Defenders can count the number of times they steal the ball &amp; challenge new defenders to beat their score. Coach can defend 1 zone if needed or partner with a player to attack. </a:t>
            </a:r>
            <a:endParaRPr lang="en-US" sz="1300" dirty="0">
              <a:effectLst/>
            </a:endParaRPr>
          </a:p>
        </p:txBody>
      </p:sp>
      <p:pic>
        <p:nvPicPr>
          <p:cNvPr id="6" name="Picture 5">
            <a:extLst>
              <a:ext uri="{FF2B5EF4-FFF2-40B4-BE49-F238E27FC236}">
                <a16:creationId xmlns:a16="http://schemas.microsoft.com/office/drawing/2014/main" id="{923B7FB4-8102-E132-727A-FFED426E8945}"/>
              </a:ext>
            </a:extLst>
          </p:cNvPr>
          <p:cNvPicPr>
            <a:picLocks noChangeAspect="1"/>
          </p:cNvPicPr>
          <p:nvPr/>
        </p:nvPicPr>
        <p:blipFill>
          <a:blip r:embed="rId2"/>
          <a:stretch>
            <a:fillRect/>
          </a:stretch>
        </p:blipFill>
        <p:spPr>
          <a:xfrm>
            <a:off x="6700010" y="960536"/>
            <a:ext cx="5302216" cy="4936928"/>
          </a:xfrm>
          <a:prstGeom prst="rect">
            <a:avLst/>
          </a:prstGeom>
        </p:spPr>
      </p:pic>
    </p:spTree>
    <p:extLst>
      <p:ext uri="{BB962C8B-B14F-4D97-AF65-F5344CB8AC3E}">
        <p14:creationId xmlns:p14="http://schemas.microsoft.com/office/powerpoint/2010/main" val="9983466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extLst>
      <p:ext uri="{BB962C8B-B14F-4D97-AF65-F5344CB8AC3E}">
        <p14:creationId xmlns:p14="http://schemas.microsoft.com/office/powerpoint/2010/main" val="11176166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14347" y="4686757"/>
            <a:ext cx="8541385" cy="391160"/>
          </a:xfrm>
          <a:prstGeom prst="rect">
            <a:avLst/>
          </a:prstGeom>
        </p:spPr>
        <p:txBody>
          <a:bodyPr vert="horz" wrap="square" lIns="0" tIns="12700" rIns="0" bIns="0" rtlCol="0">
            <a:spAutoFit/>
          </a:bodyPr>
          <a:lstStyle/>
          <a:p>
            <a:pPr marL="12700">
              <a:lnSpc>
                <a:spcPct val="100000"/>
              </a:lnSpc>
              <a:spcBef>
                <a:spcPts val="100"/>
              </a:spcBef>
            </a:pPr>
            <a:r>
              <a:rPr sz="2400" spc="-100" dirty="0">
                <a:latin typeface="Palatino Linotype"/>
                <a:cs typeface="Palatino Linotype"/>
              </a:rPr>
              <a:t>Thank</a:t>
            </a:r>
            <a:r>
              <a:rPr sz="2400" spc="-60" dirty="0">
                <a:latin typeface="Palatino Linotype"/>
                <a:cs typeface="Palatino Linotype"/>
              </a:rPr>
              <a:t> </a:t>
            </a:r>
            <a:r>
              <a:rPr sz="2400" spc="-165" dirty="0">
                <a:latin typeface="Palatino Linotype"/>
                <a:cs typeface="Palatino Linotype"/>
              </a:rPr>
              <a:t>you</a:t>
            </a:r>
            <a:r>
              <a:rPr sz="2400" spc="-55" dirty="0">
                <a:latin typeface="Palatino Linotype"/>
                <a:cs typeface="Palatino Linotype"/>
              </a:rPr>
              <a:t> </a:t>
            </a:r>
            <a:r>
              <a:rPr sz="2400" spc="-80" dirty="0">
                <a:latin typeface="Palatino Linotype"/>
                <a:cs typeface="Palatino Linotype"/>
              </a:rPr>
              <a:t>for</a:t>
            </a:r>
            <a:r>
              <a:rPr sz="2400" spc="-55" dirty="0">
                <a:latin typeface="Palatino Linotype"/>
                <a:cs typeface="Palatino Linotype"/>
              </a:rPr>
              <a:t> </a:t>
            </a:r>
            <a:r>
              <a:rPr sz="2400" spc="-120" dirty="0">
                <a:latin typeface="Palatino Linotype"/>
                <a:cs typeface="Palatino Linotype"/>
              </a:rPr>
              <a:t>taking</a:t>
            </a:r>
            <a:r>
              <a:rPr sz="2400" spc="-55" dirty="0">
                <a:latin typeface="Palatino Linotype"/>
                <a:cs typeface="Palatino Linotype"/>
              </a:rPr>
              <a:t> </a:t>
            </a:r>
            <a:r>
              <a:rPr sz="2400" spc="-140" dirty="0">
                <a:latin typeface="Palatino Linotype"/>
                <a:cs typeface="Palatino Linotype"/>
              </a:rPr>
              <a:t>your</a:t>
            </a:r>
            <a:r>
              <a:rPr sz="2400" spc="-55" dirty="0">
                <a:latin typeface="Palatino Linotype"/>
                <a:cs typeface="Palatino Linotype"/>
              </a:rPr>
              <a:t> </a:t>
            </a:r>
            <a:r>
              <a:rPr sz="2400" spc="-100" dirty="0">
                <a:latin typeface="Palatino Linotype"/>
                <a:cs typeface="Palatino Linotype"/>
              </a:rPr>
              <a:t>time</a:t>
            </a:r>
            <a:r>
              <a:rPr sz="2400" spc="-55" dirty="0">
                <a:latin typeface="Palatino Linotype"/>
                <a:cs typeface="Palatino Linotype"/>
              </a:rPr>
              <a:t> </a:t>
            </a:r>
            <a:r>
              <a:rPr sz="2400" spc="-70" dirty="0">
                <a:latin typeface="Palatino Linotype"/>
                <a:cs typeface="Palatino Linotype"/>
              </a:rPr>
              <a:t>to</a:t>
            </a:r>
            <a:r>
              <a:rPr sz="2400" spc="-55" dirty="0">
                <a:latin typeface="Palatino Linotype"/>
                <a:cs typeface="Palatino Linotype"/>
              </a:rPr>
              <a:t> </a:t>
            </a:r>
            <a:r>
              <a:rPr sz="2400" spc="-135" dirty="0">
                <a:latin typeface="Palatino Linotype"/>
                <a:cs typeface="Palatino Linotype"/>
              </a:rPr>
              <a:t>help</a:t>
            </a:r>
            <a:r>
              <a:rPr sz="2400" spc="-55" dirty="0">
                <a:latin typeface="Palatino Linotype"/>
                <a:cs typeface="Palatino Linotype"/>
              </a:rPr>
              <a:t> </a:t>
            </a:r>
            <a:r>
              <a:rPr sz="2400" spc="-90" dirty="0">
                <a:latin typeface="Palatino Linotype"/>
                <a:cs typeface="Palatino Linotype"/>
              </a:rPr>
              <a:t>better</a:t>
            </a:r>
            <a:r>
              <a:rPr sz="2400" spc="-55" dirty="0">
                <a:latin typeface="Palatino Linotype"/>
                <a:cs typeface="Palatino Linotype"/>
              </a:rPr>
              <a:t> </a:t>
            </a:r>
            <a:r>
              <a:rPr sz="2400" spc="-110" dirty="0">
                <a:latin typeface="Palatino Linotype"/>
                <a:cs typeface="Palatino Linotype"/>
              </a:rPr>
              <a:t>our</a:t>
            </a:r>
            <a:r>
              <a:rPr sz="2400" spc="-55" dirty="0">
                <a:latin typeface="Palatino Linotype"/>
                <a:cs typeface="Palatino Linotype"/>
              </a:rPr>
              <a:t> </a:t>
            </a:r>
            <a:r>
              <a:rPr sz="2400" spc="-114" dirty="0">
                <a:latin typeface="Palatino Linotype"/>
                <a:cs typeface="Palatino Linotype"/>
              </a:rPr>
              <a:t>MYS</a:t>
            </a:r>
            <a:r>
              <a:rPr sz="2400" spc="-55" dirty="0">
                <a:latin typeface="Palatino Linotype"/>
                <a:cs typeface="Palatino Linotype"/>
              </a:rPr>
              <a:t> </a:t>
            </a:r>
            <a:r>
              <a:rPr sz="2400" spc="-85" dirty="0">
                <a:latin typeface="Palatino Linotype"/>
                <a:cs typeface="Palatino Linotype"/>
              </a:rPr>
              <a:t>Soccer</a:t>
            </a:r>
            <a:r>
              <a:rPr sz="2400" spc="-55" dirty="0">
                <a:latin typeface="Palatino Linotype"/>
                <a:cs typeface="Palatino Linotype"/>
              </a:rPr>
              <a:t> </a:t>
            </a:r>
            <a:r>
              <a:rPr sz="2400" spc="-125" dirty="0">
                <a:latin typeface="Palatino Linotype"/>
                <a:cs typeface="Palatino Linotype"/>
              </a:rPr>
              <a:t>Family</a:t>
            </a:r>
            <a:endParaRPr sz="2400">
              <a:latin typeface="Palatino Linotype"/>
              <a:cs typeface="Palatino Linotype"/>
            </a:endParaRPr>
          </a:p>
        </p:txBody>
      </p:sp>
      <p:pic>
        <p:nvPicPr>
          <p:cNvPr id="3" name="object 5">
            <a:extLst>
              <a:ext uri="{FF2B5EF4-FFF2-40B4-BE49-F238E27FC236}">
                <a16:creationId xmlns:a16="http://schemas.microsoft.com/office/drawing/2014/main" id="{6A0CA32A-1042-0100-9486-372AA3EDFDA1}"/>
              </a:ext>
            </a:extLst>
          </p:cNvPr>
          <p:cNvPicPr/>
          <p:nvPr/>
        </p:nvPicPr>
        <p:blipFill>
          <a:blip r:embed="rId2" cstate="print"/>
          <a:stretch>
            <a:fillRect/>
          </a:stretch>
        </p:blipFill>
        <p:spPr>
          <a:xfrm>
            <a:off x="3962400" y="762000"/>
            <a:ext cx="3864453" cy="35387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95401" y="225044"/>
            <a:ext cx="10423702" cy="382156"/>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FFAA00"/>
                </a:solidFill>
              </a:rPr>
              <a:t>Less Challenging – 1</a:t>
            </a:r>
            <a:r>
              <a:rPr lang="en-US" sz="2400" b="1" spc="-295" baseline="30000" dirty="0">
                <a:solidFill>
                  <a:srgbClr val="FFAA00"/>
                </a:solidFill>
              </a:rPr>
              <a:t>st</a:t>
            </a:r>
            <a:r>
              <a:rPr lang="en-US" sz="2400" b="1" spc="-295" dirty="0">
                <a:solidFill>
                  <a:srgbClr val="FFAA00"/>
                </a:solidFill>
              </a:rPr>
              <a:t> &amp; 2</a:t>
            </a:r>
            <a:r>
              <a:rPr lang="en-US" sz="2400" b="1" spc="-295" baseline="30000" dirty="0">
                <a:solidFill>
                  <a:srgbClr val="FFAA00"/>
                </a:solidFill>
              </a:rPr>
              <a:t>nd</a:t>
            </a:r>
            <a:r>
              <a:rPr lang="en-US" sz="2400" b="1" spc="-295" dirty="0">
                <a:solidFill>
                  <a:srgbClr val="FFAA00"/>
                </a:solidFill>
              </a:rPr>
              <a:t> Grade</a:t>
            </a:r>
            <a:endParaRPr sz="2400" dirty="0">
              <a:latin typeface="Calibri"/>
              <a:cs typeface="Calibri"/>
            </a:endParaRPr>
          </a:p>
        </p:txBody>
      </p:sp>
      <p:sp>
        <p:nvSpPr>
          <p:cNvPr id="5" name="object 5"/>
          <p:cNvSpPr txBox="1"/>
          <p:nvPr/>
        </p:nvSpPr>
        <p:spPr>
          <a:xfrm>
            <a:off x="379568" y="673763"/>
            <a:ext cx="6218555" cy="6301725"/>
          </a:xfrm>
          <a:prstGeom prst="rect">
            <a:avLst/>
          </a:prstGeom>
        </p:spPr>
        <p:txBody>
          <a:bodyPr vert="horz" wrap="square" lIns="0" tIns="144780" rIns="0" bIns="0" rtlCol="0">
            <a:spAutoFit/>
          </a:bodyPr>
          <a:lstStyle/>
          <a:p>
            <a:r>
              <a:rPr lang="en-US" sz="1400" b="1" dirty="0">
                <a:solidFill>
                  <a:srgbClr val="FFC000"/>
                </a:solidFill>
              </a:rPr>
              <a:t>OBJECTIVE: </a:t>
            </a:r>
            <a:r>
              <a:rPr lang="en-US" sz="1400" dirty="0"/>
              <a:t>To move the ball forward past the bandits and score </a:t>
            </a:r>
            <a:endParaRPr lang="en-US" sz="1100" dirty="0"/>
          </a:p>
          <a:p>
            <a:endParaRPr lang="en-US" sz="1400" b="1" dirty="0">
              <a:solidFill>
                <a:srgbClr val="FFC000"/>
              </a:solidFill>
            </a:endParaRPr>
          </a:p>
          <a:p>
            <a:r>
              <a:rPr lang="en-US" sz="1400" b="1" dirty="0">
                <a:solidFill>
                  <a:srgbClr val="FFC000"/>
                </a:solidFill>
              </a:rPr>
              <a:t>PLAYER ACTIONS: </a:t>
            </a:r>
            <a:r>
              <a:rPr lang="en-US" sz="1400" dirty="0"/>
              <a:t>Dribble forward </a:t>
            </a:r>
            <a:endParaRPr lang="en-US" sz="1100" dirty="0"/>
          </a:p>
          <a:p>
            <a:endParaRPr lang="en-US" sz="1400" b="1" dirty="0">
              <a:solidFill>
                <a:srgbClr val="FFC000"/>
              </a:solidFill>
            </a:endParaRPr>
          </a:p>
          <a:p>
            <a:r>
              <a:rPr lang="en-US" sz="1400" b="1" dirty="0">
                <a:solidFill>
                  <a:srgbClr val="FFC000"/>
                </a:solidFill>
              </a:rPr>
              <a:t>ORGANIZATION: </a:t>
            </a:r>
            <a:r>
              <a:rPr lang="en-US" sz="1400" dirty="0"/>
              <a:t>In a 25Wx35L grid, a 6Wx3L yard box goal on each end line &amp; all players with a soccer ball, the coach will be the bandits. The players will try to dribble into either goal. After scoring at 1 end, play to score in the other. How many goals can you score in 90 seconds? The mission of the bandits is to steal the ball from any player trying to score. Once they have stolen it, the bandits try to dribble the ball to either of their hideouts (goals.) The dribblers can steal their ball back before it is taken to a hideout. If a bandit gets the ball to a hideout, the player who lost all their ball, loses all their points &amp; must start scoring again. </a:t>
            </a:r>
          </a:p>
          <a:p>
            <a:endParaRPr lang="en-US" sz="1400" b="1" dirty="0">
              <a:solidFill>
                <a:srgbClr val="FFC000"/>
              </a:solidFill>
            </a:endParaRPr>
          </a:p>
          <a:p>
            <a:r>
              <a:rPr lang="en-US" sz="1400" b="1" dirty="0">
                <a:solidFill>
                  <a:srgbClr val="FFC000"/>
                </a:solidFill>
              </a:rPr>
              <a:t>RULES: </a:t>
            </a:r>
            <a:r>
              <a:rPr lang="en-US" sz="1400" dirty="0"/>
              <a:t>bandits cannot defend inside of the goals. </a:t>
            </a:r>
            <a:endParaRPr lang="en-US" sz="1100" dirty="0"/>
          </a:p>
          <a:p>
            <a:endParaRPr lang="en-US" sz="1400" b="1" dirty="0">
              <a:solidFill>
                <a:srgbClr val="FFC000"/>
              </a:solidFill>
            </a:endParaRPr>
          </a:p>
          <a:p>
            <a:r>
              <a:rPr lang="en-US" sz="1400" b="1" dirty="0">
                <a:solidFill>
                  <a:srgbClr val="FFC000"/>
                </a:solidFill>
              </a:rPr>
              <a:t>KEY WORDS: </a:t>
            </a:r>
            <a:r>
              <a:rPr lang="en-US" sz="1400" dirty="0"/>
              <a:t>Look up, find an opening, be patient</a:t>
            </a:r>
            <a:br>
              <a:rPr lang="en-US" sz="1400" dirty="0"/>
            </a:br>
            <a:endParaRPr lang="en-US" sz="1400" dirty="0"/>
          </a:p>
          <a:p>
            <a:r>
              <a:rPr lang="en-US" sz="1400" b="1" dirty="0">
                <a:solidFill>
                  <a:srgbClr val="FFC000"/>
                </a:solidFill>
              </a:rPr>
              <a:t>GUIDED QUESTIONS: </a:t>
            </a:r>
            <a:r>
              <a:rPr lang="en-US" sz="1400" dirty="0"/>
              <a:t>Where can you go if another dribbler is in your way? What can you do if the bandit/coach </a:t>
            </a:r>
            <a:endParaRPr lang="en-US" sz="1100" dirty="0"/>
          </a:p>
          <a:p>
            <a:r>
              <a:rPr lang="en-US" sz="1400" dirty="0"/>
              <a:t>is blocking the goal? Which part of your foot can you use to dribble forward? </a:t>
            </a:r>
            <a:endParaRPr lang="en-US" sz="1100" dirty="0"/>
          </a:p>
          <a:p>
            <a:endParaRPr lang="en-US" sz="1400" b="1" dirty="0">
              <a:solidFill>
                <a:srgbClr val="FFC000"/>
              </a:solidFill>
            </a:endParaRPr>
          </a:p>
          <a:p>
            <a:r>
              <a:rPr lang="en-US" sz="1400" b="1" dirty="0">
                <a:solidFill>
                  <a:srgbClr val="FFC000"/>
                </a:solidFill>
              </a:rPr>
              <a:t>ANSWERS: </a:t>
            </a:r>
            <a:r>
              <a:rPr lang="en-US" sz="1400" dirty="0"/>
              <a:t>Look up to find a new opening to the goal. Be patient, dribble away from the bandit then pick a new route to the goal. Use your laces by pointing your toe down, making a fist with your toe &amp; use your laces to push the ball forward </a:t>
            </a:r>
            <a:endParaRPr lang="en-US" sz="1100" dirty="0"/>
          </a:p>
          <a:p>
            <a:endParaRPr lang="en-US" sz="1400" b="1" dirty="0">
              <a:solidFill>
                <a:srgbClr val="FFC000"/>
              </a:solidFill>
            </a:endParaRPr>
          </a:p>
          <a:p>
            <a:r>
              <a:rPr lang="en-US" sz="1400" b="1" dirty="0">
                <a:solidFill>
                  <a:srgbClr val="FFC000"/>
                </a:solidFill>
              </a:rPr>
              <a:t>Note: </a:t>
            </a:r>
            <a:r>
              <a:rPr lang="en-US" sz="1400" dirty="0"/>
              <a:t>Once the players understand the direction &amp; where to score, challenge them to work with a partner. The 2 players share a ball and try to cooperate to score in the goals. </a:t>
            </a:r>
            <a:endParaRPr lang="en-US" sz="1100" dirty="0"/>
          </a:p>
        </p:txBody>
      </p:sp>
      <p:pic>
        <p:nvPicPr>
          <p:cNvPr id="3" name="Picture 2">
            <a:extLst>
              <a:ext uri="{FF2B5EF4-FFF2-40B4-BE49-F238E27FC236}">
                <a16:creationId xmlns:a16="http://schemas.microsoft.com/office/drawing/2014/main" id="{49FC64C8-045A-D979-DC5F-CB737D23175B}"/>
              </a:ext>
            </a:extLst>
          </p:cNvPr>
          <p:cNvPicPr>
            <a:picLocks noChangeAspect="1"/>
          </p:cNvPicPr>
          <p:nvPr/>
        </p:nvPicPr>
        <p:blipFill>
          <a:blip r:embed="rId2"/>
          <a:stretch>
            <a:fillRect/>
          </a:stretch>
        </p:blipFill>
        <p:spPr>
          <a:xfrm>
            <a:off x="6977691" y="1437075"/>
            <a:ext cx="4663416" cy="45656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334765" y="240284"/>
            <a:ext cx="8455660" cy="391160"/>
          </a:xfrm>
          <a:prstGeom prst="rect">
            <a:avLst/>
          </a:prstGeom>
        </p:spPr>
        <p:txBody>
          <a:bodyPr vert="horz" wrap="square" lIns="0" tIns="12700" rIns="0" bIns="0" rtlCol="0">
            <a:spAutoFit/>
          </a:bodyPr>
          <a:lstStyle/>
          <a:p>
            <a:pPr marL="12700">
              <a:lnSpc>
                <a:spcPct val="100000"/>
              </a:lnSpc>
              <a:spcBef>
                <a:spcPts val="100"/>
              </a:spcBef>
            </a:pPr>
            <a:r>
              <a:rPr lang="en-US" sz="2400" b="1" spc="-295" dirty="0">
                <a:solidFill>
                  <a:srgbClr val="00FFFF"/>
                </a:solidFill>
              </a:rPr>
              <a:t>More Challenging – 1</a:t>
            </a:r>
            <a:r>
              <a:rPr lang="en-US" sz="2400" b="1" spc="-295" baseline="30000" dirty="0">
                <a:solidFill>
                  <a:srgbClr val="00FFFF"/>
                </a:solidFill>
              </a:rPr>
              <a:t>st</a:t>
            </a:r>
            <a:r>
              <a:rPr lang="en-US" sz="2400" b="1" spc="-295" dirty="0">
                <a:solidFill>
                  <a:srgbClr val="00FFFF"/>
                </a:solidFill>
              </a:rPr>
              <a:t> &amp; 2</a:t>
            </a:r>
            <a:r>
              <a:rPr lang="en-US" sz="2400" b="1" spc="-295" baseline="30000" dirty="0">
                <a:solidFill>
                  <a:srgbClr val="00FFFF"/>
                </a:solidFill>
              </a:rPr>
              <a:t>nd</a:t>
            </a:r>
            <a:r>
              <a:rPr lang="en-US" sz="2400" b="1" spc="-295" dirty="0">
                <a:solidFill>
                  <a:srgbClr val="00FFFF"/>
                </a:solidFill>
              </a:rPr>
              <a:t> Grade</a:t>
            </a:r>
            <a:endParaRPr sz="2400" dirty="0">
              <a:latin typeface="Calibri"/>
              <a:cs typeface="Calibri"/>
            </a:endParaRPr>
          </a:p>
        </p:txBody>
      </p:sp>
      <p:sp>
        <p:nvSpPr>
          <p:cNvPr id="5" name="object 5"/>
          <p:cNvSpPr txBox="1"/>
          <p:nvPr/>
        </p:nvSpPr>
        <p:spPr>
          <a:xfrm>
            <a:off x="392810" y="800450"/>
            <a:ext cx="5883910" cy="6032421"/>
          </a:xfrm>
          <a:prstGeom prst="rect">
            <a:avLst/>
          </a:prstGeom>
        </p:spPr>
        <p:txBody>
          <a:bodyPr vert="horz" wrap="square" lIns="0" tIns="45720" rIns="0" bIns="0" rtlCol="0">
            <a:spAutoFit/>
          </a:bodyPr>
          <a:lstStyle/>
          <a:p>
            <a:r>
              <a:rPr lang="en-US" sz="1400" b="1" dirty="0">
                <a:solidFill>
                  <a:srgbClr val="00B0F0"/>
                </a:solidFill>
              </a:rPr>
              <a:t>OBJECTIVE: </a:t>
            </a:r>
            <a:r>
              <a:rPr lang="en-US" sz="1400" dirty="0"/>
              <a:t>To move the ball forward past the bandits and score </a:t>
            </a:r>
          </a:p>
          <a:p>
            <a:endParaRPr lang="en-US" sz="1400" b="1" dirty="0">
              <a:solidFill>
                <a:srgbClr val="00B0F0"/>
              </a:solidFill>
            </a:endParaRPr>
          </a:p>
          <a:p>
            <a:r>
              <a:rPr lang="en-US" sz="1400" b="1" dirty="0">
                <a:solidFill>
                  <a:srgbClr val="00B0F0"/>
                </a:solidFill>
              </a:rPr>
              <a:t>PLAYER ACTIONS: </a:t>
            </a:r>
            <a:r>
              <a:rPr lang="en-US" sz="1400" dirty="0"/>
              <a:t>Pass or dribble forward, spread out </a:t>
            </a:r>
            <a:endParaRPr lang="en-US" sz="1100" dirty="0"/>
          </a:p>
          <a:p>
            <a:endParaRPr lang="en-US" sz="1400" b="1" dirty="0">
              <a:solidFill>
                <a:srgbClr val="00B0F0"/>
              </a:solidFill>
            </a:endParaRPr>
          </a:p>
          <a:p>
            <a:r>
              <a:rPr lang="en-US" sz="1400" b="1" dirty="0">
                <a:solidFill>
                  <a:srgbClr val="00B0F0"/>
                </a:solidFill>
              </a:rPr>
              <a:t>ORGANIZATION: </a:t>
            </a:r>
            <a:r>
              <a:rPr lang="en-US" sz="1400" dirty="0"/>
              <a:t>In a 25Wx35L grid, a 6Wx3L yard box goal on each end line, coach will create teams of 2 players each. 2 teams will play against one another and, on the same field &amp; at the same time, two other teams will also play against one another. All teams share the field &amp; the goals. In both games, each team defends 1 goal and attacks the other. </a:t>
            </a:r>
          </a:p>
          <a:p>
            <a:endParaRPr lang="en-US" sz="1400" b="1" dirty="0">
              <a:solidFill>
                <a:srgbClr val="00B0F0"/>
              </a:solidFill>
            </a:endParaRPr>
          </a:p>
          <a:p>
            <a:r>
              <a:rPr lang="en-US" sz="1400" b="1" dirty="0">
                <a:solidFill>
                  <a:srgbClr val="00B0F0"/>
                </a:solidFill>
              </a:rPr>
              <a:t>RULES: </a:t>
            </a:r>
            <a:r>
              <a:rPr lang="en-US" sz="1400" dirty="0"/>
              <a:t>A goal is scored be either dribbling into a goal or passing to a teammate into the opponent’s goal. After a goal is scored, the scoring team backs up to allow the ball back into play &amp; the game continues. </a:t>
            </a:r>
            <a:endParaRPr lang="en-US" sz="1100" dirty="0"/>
          </a:p>
          <a:p>
            <a:endParaRPr lang="en-US" sz="1400" b="1" dirty="0">
              <a:solidFill>
                <a:srgbClr val="00B0F0"/>
              </a:solidFill>
            </a:endParaRPr>
          </a:p>
          <a:p>
            <a:r>
              <a:rPr lang="en-US" sz="1400" b="1" dirty="0">
                <a:solidFill>
                  <a:srgbClr val="00B0F0"/>
                </a:solidFill>
              </a:rPr>
              <a:t>KEY WORDS: </a:t>
            </a:r>
            <a:r>
              <a:rPr lang="en-US" sz="1400" dirty="0"/>
              <a:t>Look up, find an opening, play through it</a:t>
            </a:r>
            <a:br>
              <a:rPr lang="en-US" sz="1400" dirty="0"/>
            </a:br>
            <a:endParaRPr lang="en-US" sz="1400" dirty="0"/>
          </a:p>
          <a:p>
            <a:r>
              <a:rPr lang="en-US" sz="1400" b="1" dirty="0">
                <a:solidFill>
                  <a:srgbClr val="00B0F0"/>
                </a:solidFill>
              </a:rPr>
              <a:t>GUIDED QUESTIONS: </a:t>
            </a:r>
            <a:r>
              <a:rPr lang="en-US" sz="1400" dirty="0"/>
              <a:t>What are some obstacles you must look for in this game? How can you help your team </a:t>
            </a:r>
            <a:endParaRPr lang="en-US" sz="1100" dirty="0"/>
          </a:p>
          <a:p>
            <a:r>
              <a:rPr lang="en-US" sz="1400" dirty="0"/>
              <a:t>create an opening? Which part of your foot can you use to dribble forward? </a:t>
            </a:r>
            <a:endParaRPr lang="en-US" sz="1100" dirty="0"/>
          </a:p>
          <a:p>
            <a:endParaRPr lang="en-US" sz="1400" b="1" dirty="0">
              <a:solidFill>
                <a:srgbClr val="00B0F0"/>
              </a:solidFill>
            </a:endParaRPr>
          </a:p>
          <a:p>
            <a:r>
              <a:rPr lang="en-US" sz="1400" b="1" dirty="0">
                <a:solidFill>
                  <a:srgbClr val="00B0F0"/>
                </a:solidFill>
              </a:rPr>
              <a:t>ANSWERS: </a:t>
            </a:r>
            <a:r>
              <a:rPr lang="en-US" sz="1400" dirty="0"/>
              <a:t>You must look up to find your teammates, the goal, the opponents &amp; other players using the field. If you see space away from the crowd and you can still get the ball, spread out into that new space to help create a new opening. Use your laces by pointing your toe down, making a fist with your toe &amp; use your laces to push the ball forward. </a:t>
            </a:r>
          </a:p>
          <a:p>
            <a:endParaRPr lang="en-US" sz="1100" dirty="0"/>
          </a:p>
          <a:p>
            <a:r>
              <a:rPr lang="en-US" sz="1400" b="1" dirty="0">
                <a:solidFill>
                  <a:srgbClr val="00B0F0"/>
                </a:solidFill>
              </a:rPr>
              <a:t>Note: </a:t>
            </a:r>
            <a:r>
              <a:rPr lang="en-US" sz="1400" dirty="0"/>
              <a:t>If you have more than 4 teams, either rotate teams are set up a second field. If the game is too chaotic, simple play 1 game of 2v2 and rotate teams. </a:t>
            </a:r>
            <a:endParaRPr lang="en-US" sz="1100" dirty="0">
              <a:effectLst/>
            </a:endParaRPr>
          </a:p>
        </p:txBody>
      </p:sp>
      <p:pic>
        <p:nvPicPr>
          <p:cNvPr id="3" name="Picture 2">
            <a:extLst>
              <a:ext uri="{FF2B5EF4-FFF2-40B4-BE49-F238E27FC236}">
                <a16:creationId xmlns:a16="http://schemas.microsoft.com/office/drawing/2014/main" id="{82DF7BCD-5DCB-CE27-88E0-48A541F853E2}"/>
              </a:ext>
            </a:extLst>
          </p:cNvPr>
          <p:cNvPicPr>
            <a:picLocks noChangeAspect="1"/>
          </p:cNvPicPr>
          <p:nvPr/>
        </p:nvPicPr>
        <p:blipFill>
          <a:blip r:embed="rId2"/>
          <a:stretch>
            <a:fillRect/>
          </a:stretch>
        </p:blipFill>
        <p:spPr>
          <a:xfrm>
            <a:off x="6814159" y="1287272"/>
            <a:ext cx="4962322" cy="4889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0" y="403352"/>
            <a:ext cx="7694790" cy="345440"/>
          </a:xfrm>
          <a:prstGeom prst="rect">
            <a:avLst/>
          </a:prstGeom>
        </p:spPr>
        <p:txBody>
          <a:bodyPr vert="horz" wrap="square" lIns="0" tIns="12700" rIns="0" bIns="0" rtlCol="0">
            <a:spAutoFit/>
          </a:bodyPr>
          <a:lstStyle/>
          <a:p>
            <a:pPr marL="12700">
              <a:lnSpc>
                <a:spcPct val="100000"/>
              </a:lnSpc>
              <a:spcBef>
                <a:spcPts val="100"/>
              </a:spcBef>
            </a:pPr>
            <a:r>
              <a:rPr sz="2100" b="1" spc="-280" dirty="0">
                <a:solidFill>
                  <a:schemeClr val="tx1"/>
                </a:solidFill>
                <a:latin typeface="Verdana"/>
                <a:cs typeface="Verdana"/>
              </a:rPr>
              <a:t>PLAY</a:t>
            </a:r>
            <a:r>
              <a:rPr sz="2100" b="1" spc="-135" dirty="0">
                <a:solidFill>
                  <a:schemeClr val="tx1"/>
                </a:solidFill>
                <a:latin typeface="Verdana"/>
                <a:cs typeface="Verdana"/>
              </a:rPr>
              <a:t> </a:t>
            </a:r>
            <a:r>
              <a:rPr sz="2100" b="1" spc="-320" dirty="0">
                <a:solidFill>
                  <a:schemeClr val="tx1"/>
                </a:solidFill>
                <a:latin typeface="Verdana"/>
                <a:cs typeface="Verdana"/>
              </a:rPr>
              <a:t>2</a:t>
            </a:r>
            <a:r>
              <a:rPr sz="2100" b="1" spc="-130" dirty="0">
                <a:solidFill>
                  <a:schemeClr val="tx1"/>
                </a:solidFill>
                <a:latin typeface="Verdana"/>
                <a:cs typeface="Verdana"/>
              </a:rPr>
              <a:t> </a:t>
            </a:r>
            <a:r>
              <a:rPr lang="en-US" sz="2100" b="1" spc="-130" dirty="0">
                <a:solidFill>
                  <a:schemeClr val="tx1"/>
                </a:solidFill>
                <a:latin typeface="Verdana"/>
                <a:cs typeface="Verdana"/>
              </a:rPr>
              <a:t>–  1</a:t>
            </a:r>
            <a:r>
              <a:rPr lang="en-US" sz="2100" b="1" spc="-130" baseline="30000" dirty="0">
                <a:solidFill>
                  <a:schemeClr val="tx1"/>
                </a:solidFill>
                <a:latin typeface="Verdana"/>
                <a:cs typeface="Verdana"/>
              </a:rPr>
              <a:t>st</a:t>
            </a:r>
            <a:r>
              <a:rPr lang="en-US" sz="2100" b="1" spc="-130" dirty="0">
                <a:solidFill>
                  <a:schemeClr val="tx1"/>
                </a:solidFill>
                <a:latin typeface="Verdana"/>
                <a:cs typeface="Verdana"/>
              </a:rPr>
              <a:t> &amp; 2</a:t>
            </a:r>
            <a:r>
              <a:rPr lang="en-US" sz="2100" b="1" spc="-130" baseline="30000" dirty="0">
                <a:solidFill>
                  <a:schemeClr val="tx1"/>
                </a:solidFill>
                <a:latin typeface="Verdana"/>
                <a:cs typeface="Verdana"/>
              </a:rPr>
              <a:t>nd</a:t>
            </a:r>
            <a:r>
              <a:rPr lang="en-US" sz="2100" b="1" spc="-130" dirty="0">
                <a:solidFill>
                  <a:schemeClr val="tx1"/>
                </a:solidFill>
                <a:latin typeface="Verdana"/>
                <a:cs typeface="Verdana"/>
              </a:rPr>
              <a:t> Grade</a:t>
            </a:r>
            <a:endParaRPr sz="2100" dirty="0">
              <a:solidFill>
                <a:schemeClr val="tx1"/>
              </a:solidFill>
              <a:latin typeface="Verdana"/>
              <a:cs typeface="Verdana"/>
            </a:endParaRPr>
          </a:p>
        </p:txBody>
      </p:sp>
      <p:sp>
        <p:nvSpPr>
          <p:cNvPr id="4" name="object 4"/>
          <p:cNvSpPr txBox="1"/>
          <p:nvPr/>
        </p:nvSpPr>
        <p:spPr>
          <a:xfrm>
            <a:off x="396238" y="1393639"/>
            <a:ext cx="5762625" cy="2391039"/>
          </a:xfrm>
          <a:prstGeom prst="rect">
            <a:avLst/>
          </a:prstGeom>
        </p:spPr>
        <p:txBody>
          <a:bodyPr vert="horz" wrap="square" lIns="0" tIns="142875" rIns="0" bIns="0" rtlCol="0">
            <a:spAutoFit/>
          </a:bodyPr>
          <a:lstStyle/>
          <a:p>
            <a:pPr marL="54610">
              <a:lnSpc>
                <a:spcPct val="100000"/>
              </a:lnSpc>
              <a:spcBef>
                <a:spcPts val="1125"/>
              </a:spcBef>
            </a:pPr>
            <a:r>
              <a:rPr sz="1800" b="1" spc="-220" dirty="0">
                <a:latin typeface="Verdana"/>
                <a:cs typeface="Verdana"/>
              </a:rPr>
              <a:t>ORGANIZATION</a:t>
            </a:r>
            <a:endParaRPr sz="1800" dirty="0">
              <a:latin typeface="Verdana"/>
              <a:cs typeface="Verdana"/>
            </a:endParaRPr>
          </a:p>
          <a:p>
            <a:pPr>
              <a:lnSpc>
                <a:spcPct val="100000"/>
              </a:lnSpc>
              <a:spcBef>
                <a:spcPts val="15"/>
              </a:spcBef>
            </a:pPr>
            <a:r>
              <a:rPr lang="en-US" sz="1600" dirty="0">
                <a:latin typeface="Verdana"/>
                <a:cs typeface="Verdana"/>
              </a:rPr>
              <a:t>Split players into two teams and play 3v3 / 4v 4</a:t>
            </a:r>
          </a:p>
          <a:p>
            <a:pPr>
              <a:lnSpc>
                <a:spcPct val="100000"/>
              </a:lnSpc>
              <a:spcBef>
                <a:spcPts val="15"/>
              </a:spcBef>
            </a:pPr>
            <a:endParaRPr sz="1600" dirty="0">
              <a:latin typeface="Verdana"/>
              <a:cs typeface="Verdana"/>
            </a:endParaRPr>
          </a:p>
          <a:p>
            <a:pPr marL="29845">
              <a:lnSpc>
                <a:spcPct val="100000"/>
              </a:lnSpc>
            </a:pPr>
            <a:r>
              <a:rPr sz="1600" b="1" spc="-240" dirty="0">
                <a:latin typeface="Verdana"/>
                <a:cs typeface="Verdana"/>
              </a:rPr>
              <a:t>PLAYER</a:t>
            </a:r>
            <a:r>
              <a:rPr sz="1600" b="1" spc="-100" dirty="0">
                <a:latin typeface="Verdana"/>
                <a:cs typeface="Verdana"/>
              </a:rPr>
              <a:t> </a:t>
            </a:r>
            <a:r>
              <a:rPr sz="1600" b="1" spc="-190" dirty="0">
                <a:latin typeface="Verdana"/>
                <a:cs typeface="Verdana"/>
              </a:rPr>
              <a:t>ACTIONS</a:t>
            </a:r>
            <a:endParaRPr sz="1600" dirty="0">
              <a:latin typeface="Verdana"/>
              <a:cs typeface="Verdana"/>
            </a:endParaRPr>
          </a:p>
          <a:p>
            <a:pPr marL="63500">
              <a:lnSpc>
                <a:spcPct val="100000"/>
              </a:lnSpc>
              <a:spcBef>
                <a:spcPts val="560"/>
              </a:spcBef>
            </a:pPr>
            <a:r>
              <a:rPr sz="1600" spc="-45" dirty="0">
                <a:latin typeface="Verdana"/>
                <a:cs typeface="Verdana"/>
              </a:rPr>
              <a:t>Pass/dribble,</a:t>
            </a:r>
            <a:r>
              <a:rPr sz="1600" spc="-130" dirty="0">
                <a:latin typeface="Verdana"/>
                <a:cs typeface="Verdana"/>
              </a:rPr>
              <a:t> </a:t>
            </a:r>
            <a:r>
              <a:rPr sz="1600" spc="-15" dirty="0">
                <a:latin typeface="Verdana"/>
                <a:cs typeface="Verdana"/>
              </a:rPr>
              <a:t>Spread</a:t>
            </a:r>
            <a:r>
              <a:rPr sz="1600" spc="-120" dirty="0">
                <a:latin typeface="Verdana"/>
                <a:cs typeface="Verdana"/>
              </a:rPr>
              <a:t> </a:t>
            </a:r>
            <a:r>
              <a:rPr sz="1600" spc="-50" dirty="0">
                <a:latin typeface="Verdana"/>
                <a:cs typeface="Verdana"/>
              </a:rPr>
              <a:t>out,</a:t>
            </a:r>
            <a:r>
              <a:rPr sz="1600" spc="-130" dirty="0">
                <a:latin typeface="Verdana"/>
                <a:cs typeface="Verdana"/>
              </a:rPr>
              <a:t> </a:t>
            </a:r>
            <a:r>
              <a:rPr sz="1600" spc="-80" dirty="0">
                <a:latin typeface="Verdana"/>
                <a:cs typeface="Verdana"/>
              </a:rPr>
              <a:t>Pass</a:t>
            </a:r>
            <a:r>
              <a:rPr sz="1600" spc="-120" dirty="0">
                <a:latin typeface="Verdana"/>
                <a:cs typeface="Verdana"/>
              </a:rPr>
              <a:t> </a:t>
            </a:r>
            <a:r>
              <a:rPr sz="1600" spc="-30" dirty="0">
                <a:latin typeface="Verdana"/>
                <a:cs typeface="Verdana"/>
              </a:rPr>
              <a:t>options</a:t>
            </a:r>
            <a:endParaRPr sz="1600" dirty="0">
              <a:latin typeface="Verdana"/>
              <a:cs typeface="Verdana"/>
            </a:endParaRPr>
          </a:p>
          <a:p>
            <a:pPr>
              <a:lnSpc>
                <a:spcPct val="100000"/>
              </a:lnSpc>
              <a:spcBef>
                <a:spcPts val="50"/>
              </a:spcBef>
            </a:pPr>
            <a:endParaRPr sz="1950" dirty="0">
              <a:latin typeface="Verdana"/>
              <a:cs typeface="Verdana"/>
            </a:endParaRPr>
          </a:p>
          <a:p>
            <a:pPr marL="12700">
              <a:lnSpc>
                <a:spcPct val="100000"/>
              </a:lnSpc>
            </a:pPr>
            <a:r>
              <a:rPr sz="1600" b="1" spc="-260" dirty="0">
                <a:latin typeface="Verdana"/>
                <a:cs typeface="Verdana"/>
              </a:rPr>
              <a:t>KE</a:t>
            </a:r>
            <a:r>
              <a:rPr sz="1600" b="1" spc="-190" dirty="0">
                <a:latin typeface="Verdana"/>
                <a:cs typeface="Verdana"/>
              </a:rPr>
              <a:t>Y</a:t>
            </a:r>
            <a:r>
              <a:rPr sz="1600" b="1" spc="-105" dirty="0">
                <a:latin typeface="Verdana"/>
                <a:cs typeface="Verdana"/>
              </a:rPr>
              <a:t> </a:t>
            </a:r>
            <a:r>
              <a:rPr sz="1600" b="1" spc="-250" dirty="0">
                <a:latin typeface="Verdana"/>
                <a:cs typeface="Verdana"/>
              </a:rPr>
              <a:t>WORDS</a:t>
            </a:r>
            <a:endParaRPr sz="1600" dirty="0">
              <a:latin typeface="Verdana"/>
              <a:cs typeface="Verdana"/>
            </a:endParaRPr>
          </a:p>
          <a:p>
            <a:pPr marL="12700">
              <a:lnSpc>
                <a:spcPct val="100000"/>
              </a:lnSpc>
              <a:spcBef>
                <a:spcPts val="840"/>
              </a:spcBef>
            </a:pPr>
            <a:r>
              <a:rPr sz="1600" spc="-85" dirty="0">
                <a:latin typeface="Verdana"/>
                <a:cs typeface="Verdana"/>
              </a:rPr>
              <a:t>Use</a:t>
            </a:r>
            <a:r>
              <a:rPr sz="1600" spc="-130" dirty="0">
                <a:latin typeface="Verdana"/>
                <a:cs typeface="Verdana"/>
              </a:rPr>
              <a:t> </a:t>
            </a:r>
            <a:r>
              <a:rPr sz="1600" spc="20" dirty="0">
                <a:latin typeface="Verdana"/>
                <a:cs typeface="Verdana"/>
              </a:rPr>
              <a:t>space,</a:t>
            </a:r>
            <a:r>
              <a:rPr sz="1600" spc="-130" dirty="0">
                <a:latin typeface="Verdana"/>
                <a:cs typeface="Verdana"/>
              </a:rPr>
              <a:t> </a:t>
            </a:r>
            <a:r>
              <a:rPr sz="1600" spc="-70" dirty="0">
                <a:latin typeface="Verdana"/>
                <a:cs typeface="Verdana"/>
              </a:rPr>
              <a:t>hips</a:t>
            </a:r>
            <a:r>
              <a:rPr sz="1600" spc="-125" dirty="0">
                <a:latin typeface="Verdana"/>
                <a:cs typeface="Verdana"/>
              </a:rPr>
              <a:t> </a:t>
            </a:r>
            <a:r>
              <a:rPr sz="1600" spc="10" dirty="0">
                <a:latin typeface="Verdana"/>
                <a:cs typeface="Verdana"/>
              </a:rPr>
              <a:t>open,</a:t>
            </a:r>
            <a:r>
              <a:rPr sz="1600" spc="-130" dirty="0">
                <a:latin typeface="Verdana"/>
                <a:cs typeface="Verdana"/>
              </a:rPr>
              <a:t> </a:t>
            </a:r>
            <a:r>
              <a:rPr sz="1600" spc="-75" dirty="0">
                <a:latin typeface="Verdana"/>
                <a:cs typeface="Verdana"/>
              </a:rPr>
              <a:t>pass,</a:t>
            </a:r>
            <a:r>
              <a:rPr sz="1600" spc="-130" dirty="0">
                <a:latin typeface="Verdana"/>
                <a:cs typeface="Verdana"/>
              </a:rPr>
              <a:t> </a:t>
            </a:r>
            <a:r>
              <a:rPr sz="1600" spc="-30" dirty="0">
                <a:latin typeface="Verdana"/>
                <a:cs typeface="Verdana"/>
              </a:rPr>
              <a:t>dribble,</a:t>
            </a:r>
            <a:r>
              <a:rPr sz="1600" spc="-135" dirty="0">
                <a:latin typeface="Verdana"/>
                <a:cs typeface="Verdana"/>
              </a:rPr>
              <a:t> </a:t>
            </a:r>
            <a:r>
              <a:rPr sz="1600" spc="20" dirty="0">
                <a:latin typeface="Verdana"/>
                <a:cs typeface="Verdana"/>
              </a:rPr>
              <a:t>get</a:t>
            </a:r>
            <a:r>
              <a:rPr sz="1600" spc="-125" dirty="0">
                <a:latin typeface="Verdana"/>
                <a:cs typeface="Verdana"/>
              </a:rPr>
              <a:t> </a:t>
            </a:r>
            <a:r>
              <a:rPr sz="1600" spc="50" dirty="0">
                <a:latin typeface="Verdana"/>
                <a:cs typeface="Verdana"/>
              </a:rPr>
              <a:t>open</a:t>
            </a:r>
            <a:endParaRPr sz="1600" dirty="0">
              <a:latin typeface="Verdana"/>
              <a:cs typeface="Verdana"/>
            </a:endParaRPr>
          </a:p>
        </p:txBody>
      </p:sp>
      <p:pic>
        <p:nvPicPr>
          <p:cNvPr id="6" name="Picture 5">
            <a:extLst>
              <a:ext uri="{FF2B5EF4-FFF2-40B4-BE49-F238E27FC236}">
                <a16:creationId xmlns:a16="http://schemas.microsoft.com/office/drawing/2014/main" id="{AFB1C0DF-ADB4-4835-67BC-582E5D3FBEA3}"/>
              </a:ext>
            </a:extLst>
          </p:cNvPr>
          <p:cNvPicPr>
            <a:picLocks noChangeAspect="1"/>
          </p:cNvPicPr>
          <p:nvPr/>
        </p:nvPicPr>
        <p:blipFill>
          <a:blip r:embed="rId3"/>
          <a:stretch>
            <a:fillRect/>
          </a:stretch>
        </p:blipFill>
        <p:spPr>
          <a:xfrm>
            <a:off x="6714939" y="1187450"/>
            <a:ext cx="4920984" cy="4483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549</TotalTime>
  <Words>11918</Words>
  <Application>Microsoft Macintosh PowerPoint</Application>
  <PresentationFormat>Widescreen</PresentationFormat>
  <Paragraphs>721</Paragraphs>
  <Slides>64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Calibri</vt:lpstr>
      <vt:lpstr>Palatino Linotype</vt:lpstr>
      <vt:lpstr>Verdana</vt:lpstr>
      <vt:lpstr>Office Theme</vt:lpstr>
      <vt:lpstr>GETTING THE  MOST OUT OF THE  NEW SEASON</vt:lpstr>
      <vt:lpstr>At the grassroots level, children learn and  develop to their full potential through  game-like experiences in an enjoyable  environment that supports individual  growth.</vt:lpstr>
      <vt:lpstr>GETTING PLAYERS READY TO PLAY</vt:lpstr>
      <vt:lpstr>PowerPoint Presentation</vt:lpstr>
      <vt:lpstr>PLAY 1 –1st &amp; 2nd Grade</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lpstr>PowerPoint Presentation</vt:lpstr>
      <vt:lpstr>Core Activity – 1st &amp; 2nd Grade</vt:lpstr>
      <vt:lpstr>Less Challenging – 1st &amp; 2nd Grade</vt:lpstr>
      <vt:lpstr>More Challenging – 1st &amp; 2nd Grade</vt:lpstr>
      <vt:lpstr>PLAY 2 –  1st &amp; 2nd Grade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THE  MOST OUT OF THE  NEW SEASON</dc:title>
  <cp:lastModifiedBy>Aaron Salter</cp:lastModifiedBy>
  <cp:revision>8</cp:revision>
  <dcterms:created xsi:type="dcterms:W3CDTF">2021-08-20T17:03:38Z</dcterms:created>
  <dcterms:modified xsi:type="dcterms:W3CDTF">2023-09-07T15:44:10Z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2020-06-03T00:00:00Z</vt:filetime>
  </property>
  <property fmtid="{D5CDD505-2E9C-101B-9397-08002B2CF9AE}" pid="3" name="LastSaved">
    <vt:filetime>2021-08-20T00:00:00Z</vt:filetime>
  </property>
</Properties>
</file>