
<file path=[Content_Types].xml><?xml version="1.0" encoding="utf-8"?>
<Types xmlns="http://schemas.openxmlformats.org/package/2006/content-types">
  <Default Extension="bin" ContentType="image/unknown"/>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9"/>
  </p:notesMasterIdLst>
  <p:sldIdLst>
    <p:sldId id="256" r:id="rId2"/>
    <p:sldId id="258" r:id="rId3"/>
    <p:sldId id="274" r:id="rId4"/>
    <p:sldId id="282" r:id="rId5"/>
    <p:sldId id="287" r:id="rId6"/>
    <p:sldId id="286" r:id="rId7"/>
    <p:sldId id="279" r:id="rId8"/>
    <p:sldId id="289" r:id="rId9"/>
    <p:sldId id="280" r:id="rId10"/>
    <p:sldId id="281" r:id="rId11"/>
    <p:sldId id="288" r:id="rId12"/>
    <p:sldId id="267" r:id="rId13"/>
    <p:sldId id="266" r:id="rId14"/>
    <p:sldId id="291" r:id="rId15"/>
    <p:sldId id="290" r:id="rId16"/>
    <p:sldId id="293" r:id="rId17"/>
    <p:sldId id="276" r:id="rId1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ACC"/>
    <a:srgbClr val="5EEC3C"/>
    <a:srgbClr val="1D3A00"/>
    <a:srgbClr val="6C1A00"/>
    <a:srgbClr val="003296"/>
    <a:srgbClr val="E39A39"/>
    <a:srgbClr val="FFC901"/>
    <a:srgbClr val="FE9202"/>
    <a:srgbClr val="FEA402"/>
    <a:srgbClr val="D68B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40" d="100"/>
          <a:sy n="140" d="100"/>
        </p:scale>
        <p:origin x="126" y="-336"/>
      </p:cViewPr>
      <p:guideLst>
        <p:guide orient="horz" pos="1620"/>
        <p:guide pos="2880"/>
      </p:guideLst>
    </p:cSldViewPr>
  </p:slideViewPr>
  <p:outlineViewPr>
    <p:cViewPr>
      <p:scale>
        <a:sx n="33" d="100"/>
        <a:sy n="33" d="100"/>
      </p:scale>
      <p:origin x="0" y="-1200"/>
    </p:cViewPr>
  </p:outlineViewPr>
  <p:notesTextViewPr>
    <p:cViewPr>
      <p:scale>
        <a:sx n="1" d="1"/>
        <a:sy n="1" d="1"/>
      </p:scale>
      <p:origin x="0" y="0"/>
    </p:cViewPr>
  </p:notesTextViewPr>
  <p:notesViewPr>
    <p:cSldViewPr>
      <p:cViewPr varScale="1">
        <p:scale>
          <a:sx n="87" d="100"/>
          <a:sy n="87" d="100"/>
        </p:scale>
        <p:origin x="3840" y="90"/>
      </p:cViewPr>
      <p:guideLst/>
    </p:cSldViewPr>
  </p:notes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C9DC0B-439A-4283-B282-0A81E38E4B9A}" type="datetimeFigureOut">
              <a:rPr lang="en-US" smtClean="0"/>
              <a:pPr/>
              <a:t>3/28/2024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4FD5F7-8A08-47F0-BD34-72DA7B8DDD06}" type="slidenum">
              <a:rPr lang="en-US" smtClean="0"/>
              <a:pPr/>
              <a:t>‹#›</a:t>
            </a:fld>
            <a:endParaRPr lang="en-US"/>
          </a:p>
        </p:txBody>
      </p:sp>
    </p:spTree>
    <p:extLst>
      <p:ext uri="{BB962C8B-B14F-4D97-AF65-F5344CB8AC3E}">
        <p14:creationId xmlns:p14="http://schemas.microsoft.com/office/powerpoint/2010/main" val="2560374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Thank you all for agreeing to coach or be a team parent this fall.  We truly cannot do this without you.</a:t>
            </a:r>
          </a:p>
          <a:p>
            <a:endParaRPr lang="en-US" dirty="0"/>
          </a:p>
          <a:p>
            <a:r>
              <a:rPr lang="en-US" dirty="0"/>
              <a:t>My name is Amie Gardner, I’m the new In-Town Director for MYS.  I have been with MYS in some way shape or form since Fall 2011.  </a:t>
            </a:r>
          </a:p>
          <a:p>
            <a:endParaRPr lang="en-US" dirty="0"/>
          </a:p>
          <a:p>
            <a:r>
              <a:rPr lang="en-US" dirty="0"/>
              <a:t>My main vision for In-Town is for kids to learn to play soccer, develop their skills, build relationships, and HAVE FUN!  We’re not looking to make the next Messi or Harry Kane or even </a:t>
            </a:r>
            <a:r>
              <a:rPr lang="en-US" dirty="0" err="1"/>
              <a:t>Fagundez</a:t>
            </a:r>
            <a:r>
              <a:rPr lang="en-US" dirty="0"/>
              <a:t>.  That’s the job of Clubs and Academies.  We’re here to get them to love the game of soccer.  </a:t>
            </a:r>
          </a:p>
        </p:txBody>
      </p:sp>
      <p:sp>
        <p:nvSpPr>
          <p:cNvPr id="4" name="Slide Number Placeholder 3"/>
          <p:cNvSpPr>
            <a:spLocks noGrp="1"/>
          </p:cNvSpPr>
          <p:nvPr>
            <p:ph type="sldNum" sz="quarter" idx="5"/>
          </p:nvPr>
        </p:nvSpPr>
        <p:spPr/>
        <p:txBody>
          <a:bodyPr/>
          <a:lstStyle/>
          <a:p>
            <a:fld id="{BD4FD5F7-8A08-47F0-BD34-72DA7B8DDD06}" type="slidenum">
              <a:rPr lang="en-US" smtClean="0"/>
              <a:pPr/>
              <a:t>1</a:t>
            </a:fld>
            <a:endParaRPr lang="en-US"/>
          </a:p>
        </p:txBody>
      </p:sp>
    </p:spTree>
    <p:extLst>
      <p:ext uri="{BB962C8B-B14F-4D97-AF65-F5344CB8AC3E}">
        <p14:creationId xmlns:p14="http://schemas.microsoft.com/office/powerpoint/2010/main" val="28799658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Instructions for putting away will be sent out next week.  Coaches, I ask that you ask a parent or two to help put away.  I won’t always be able to be there each week as my 12yo travels.  So if there is anyone available and willing to put the pugs away in the middle container, that would be amazing.</a:t>
            </a:r>
          </a:p>
        </p:txBody>
      </p:sp>
      <p:sp>
        <p:nvSpPr>
          <p:cNvPr id="4" name="Slide Number Placeholder 3"/>
          <p:cNvSpPr>
            <a:spLocks noGrp="1"/>
          </p:cNvSpPr>
          <p:nvPr>
            <p:ph type="sldNum" sz="quarter" idx="5"/>
          </p:nvPr>
        </p:nvSpPr>
        <p:spPr/>
        <p:txBody>
          <a:bodyPr/>
          <a:lstStyle/>
          <a:p>
            <a:fld id="{BD4FD5F7-8A08-47F0-BD34-72DA7B8DDD06}" type="slidenum">
              <a:rPr lang="en-US" smtClean="0"/>
              <a:pPr/>
              <a:t>10</a:t>
            </a:fld>
            <a:endParaRPr lang="en-US"/>
          </a:p>
        </p:txBody>
      </p:sp>
    </p:spTree>
    <p:extLst>
      <p:ext uri="{BB962C8B-B14F-4D97-AF65-F5344CB8AC3E}">
        <p14:creationId xmlns:p14="http://schemas.microsoft.com/office/powerpoint/2010/main" val="7789091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think we’re going to try to do uniform distribution the same as we did in the Fall – at a tent.  BUT it will depend on how many uniforms we have to hand out.  If there aren’t many, it might be easier to do it by coach.  So stay turned.</a:t>
            </a:r>
          </a:p>
        </p:txBody>
      </p:sp>
      <p:sp>
        <p:nvSpPr>
          <p:cNvPr id="4" name="Slide Number Placeholder 3"/>
          <p:cNvSpPr>
            <a:spLocks noGrp="1"/>
          </p:cNvSpPr>
          <p:nvPr>
            <p:ph type="sldNum" sz="quarter" idx="5"/>
          </p:nvPr>
        </p:nvSpPr>
        <p:spPr/>
        <p:txBody>
          <a:bodyPr/>
          <a:lstStyle/>
          <a:p>
            <a:fld id="{BD4FD5F7-8A08-47F0-BD34-72DA7B8DDD06}" type="slidenum">
              <a:rPr lang="en-US" smtClean="0"/>
              <a:pPr/>
              <a:t>11</a:t>
            </a:fld>
            <a:endParaRPr lang="en-US"/>
          </a:p>
        </p:txBody>
      </p:sp>
    </p:spTree>
    <p:extLst>
      <p:ext uri="{BB962C8B-B14F-4D97-AF65-F5344CB8AC3E}">
        <p14:creationId xmlns:p14="http://schemas.microsoft.com/office/powerpoint/2010/main" val="2924626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think we are going to need to use pinnies this year.  Only for those who don’t have a uniform yet.</a:t>
            </a:r>
          </a:p>
        </p:txBody>
      </p:sp>
      <p:sp>
        <p:nvSpPr>
          <p:cNvPr id="4" name="Slide Number Placeholder 3"/>
          <p:cNvSpPr>
            <a:spLocks noGrp="1"/>
          </p:cNvSpPr>
          <p:nvPr>
            <p:ph type="sldNum" sz="quarter" idx="5"/>
          </p:nvPr>
        </p:nvSpPr>
        <p:spPr/>
        <p:txBody>
          <a:bodyPr/>
          <a:lstStyle/>
          <a:p>
            <a:fld id="{BD4FD5F7-8A08-47F0-BD34-72DA7B8DDD06}" type="slidenum">
              <a:rPr lang="en-US" smtClean="0"/>
              <a:pPr/>
              <a:t>12</a:t>
            </a:fld>
            <a:endParaRPr lang="en-US"/>
          </a:p>
        </p:txBody>
      </p:sp>
    </p:spTree>
    <p:extLst>
      <p:ext uri="{BB962C8B-B14F-4D97-AF65-F5344CB8AC3E}">
        <p14:creationId xmlns:p14="http://schemas.microsoft.com/office/powerpoint/2010/main" val="4298502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D4FD5F7-8A08-47F0-BD34-72DA7B8DDD06}" type="slidenum">
              <a:rPr lang="en-US" smtClean="0"/>
              <a:pPr/>
              <a:t>13</a:t>
            </a:fld>
            <a:endParaRPr lang="en-US"/>
          </a:p>
        </p:txBody>
      </p:sp>
    </p:spTree>
    <p:extLst>
      <p:ext uri="{BB962C8B-B14F-4D97-AF65-F5344CB8AC3E}">
        <p14:creationId xmlns:p14="http://schemas.microsoft.com/office/powerpoint/2010/main" val="1114524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D4FD5F7-8A08-47F0-BD34-72DA7B8DDD06}" type="slidenum">
              <a:rPr lang="en-US" smtClean="0"/>
              <a:pPr/>
              <a:t>14</a:t>
            </a:fld>
            <a:endParaRPr lang="en-US"/>
          </a:p>
        </p:txBody>
      </p:sp>
    </p:spTree>
    <p:extLst>
      <p:ext uri="{BB962C8B-B14F-4D97-AF65-F5344CB8AC3E}">
        <p14:creationId xmlns:p14="http://schemas.microsoft.com/office/powerpoint/2010/main" val="31172297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2 7v7 fields: one for Girls and one for Boys.  The week that you aren’t on 7v7, you will have a SS field for the practice session, then put half your team on one SS field and half on the other teams.  So – two SS fields for team scrimmages.</a:t>
            </a:r>
          </a:p>
          <a:p>
            <a:r>
              <a:rPr lang="en-US" dirty="0"/>
              <a:t>Introduce positions on the field.  We ask that you rotate kids in these positions.  We want them to keep getting experience in all the positions still.  </a:t>
            </a:r>
          </a:p>
          <a:p>
            <a:r>
              <a:rPr lang="en-US" dirty="0"/>
              <a:t>Same with Goalie.</a:t>
            </a:r>
          </a:p>
          <a:p>
            <a:r>
              <a:rPr lang="en-US" dirty="0"/>
              <a:t>We will have goal kicks, corner kicks, throw-ins.  BUT NO offsides.  For goal kicks, please remember to have the other team go back to their half of the field.  We use the mid-field line, there isn’t a different build up line on the field.</a:t>
            </a:r>
          </a:p>
          <a:p>
            <a:r>
              <a:rPr lang="en-US" dirty="0"/>
              <a:t>We will continue to use Referees – their priority will be the 7v7s and 3</a:t>
            </a:r>
            <a:r>
              <a:rPr lang="en-US" baseline="30000" dirty="0"/>
              <a:t>rd</a:t>
            </a:r>
            <a:r>
              <a:rPr lang="en-US" dirty="0"/>
              <a:t> thru 6th.  So coaches may need to help referee the games on the Small Sided fields.</a:t>
            </a:r>
          </a:p>
          <a:p>
            <a:r>
              <a:rPr lang="en-US" dirty="0"/>
              <a:t>Teams on one side of the field, parents on the other.  Field 10 is pretty obvious where the teams stand.  Field 11, the parents side is the woods side.  Teams stand on the side shared with the 11v11.</a:t>
            </a:r>
          </a:p>
          <a:p>
            <a:endParaRPr lang="en-US" dirty="0"/>
          </a:p>
          <a:p>
            <a:r>
              <a:rPr lang="en-US" dirty="0"/>
              <a:t>Coach Evals – most of you have done this, but lets review anyways.</a:t>
            </a:r>
          </a:p>
          <a:p>
            <a:endParaRPr lang="en-US" dirty="0"/>
          </a:p>
        </p:txBody>
      </p:sp>
      <p:sp>
        <p:nvSpPr>
          <p:cNvPr id="4" name="Slide Number Placeholder 3"/>
          <p:cNvSpPr>
            <a:spLocks noGrp="1"/>
          </p:cNvSpPr>
          <p:nvPr>
            <p:ph type="sldNum" sz="quarter" idx="5"/>
          </p:nvPr>
        </p:nvSpPr>
        <p:spPr/>
        <p:txBody>
          <a:bodyPr/>
          <a:lstStyle/>
          <a:p>
            <a:fld id="{BD4FD5F7-8A08-47F0-BD34-72DA7B8DDD06}" type="slidenum">
              <a:rPr lang="en-US" smtClean="0"/>
              <a:pPr/>
              <a:t>15</a:t>
            </a:fld>
            <a:endParaRPr lang="en-US"/>
          </a:p>
        </p:txBody>
      </p:sp>
    </p:spTree>
    <p:extLst>
      <p:ext uri="{BB962C8B-B14F-4D97-AF65-F5344CB8AC3E}">
        <p14:creationId xmlns:p14="http://schemas.microsoft.com/office/powerpoint/2010/main" val="16162248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D4FD5F7-8A08-47F0-BD34-72DA7B8DDD06}" type="slidenum">
              <a:rPr lang="en-US" smtClean="0"/>
              <a:pPr/>
              <a:t>16</a:t>
            </a:fld>
            <a:endParaRPr lang="en-US"/>
          </a:p>
        </p:txBody>
      </p:sp>
    </p:spTree>
    <p:extLst>
      <p:ext uri="{BB962C8B-B14F-4D97-AF65-F5344CB8AC3E}">
        <p14:creationId xmlns:p14="http://schemas.microsoft.com/office/powerpoint/2010/main" val="36986506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D4FD5F7-8A08-47F0-BD34-72DA7B8DDD06}" type="slidenum">
              <a:rPr lang="en-US" smtClean="0"/>
              <a:pPr/>
              <a:t>17</a:t>
            </a:fld>
            <a:endParaRPr lang="en-US"/>
          </a:p>
        </p:txBody>
      </p:sp>
    </p:spTree>
    <p:extLst>
      <p:ext uri="{BB962C8B-B14F-4D97-AF65-F5344CB8AC3E}">
        <p14:creationId xmlns:p14="http://schemas.microsoft.com/office/powerpoint/2010/main" val="2183734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our Agenda for the evening. Please let me or the person speaking get through the slide and we’ll ask for questions about the information on that particular slide then. Once we are done, I will stick around for questions. </a:t>
            </a:r>
          </a:p>
        </p:txBody>
      </p:sp>
      <p:sp>
        <p:nvSpPr>
          <p:cNvPr id="4" name="Slide Number Placeholder 3"/>
          <p:cNvSpPr>
            <a:spLocks noGrp="1"/>
          </p:cNvSpPr>
          <p:nvPr>
            <p:ph type="sldNum" sz="quarter" idx="5"/>
          </p:nvPr>
        </p:nvSpPr>
        <p:spPr/>
        <p:txBody>
          <a:bodyPr/>
          <a:lstStyle/>
          <a:p>
            <a:fld id="{BD4FD5F7-8A08-47F0-BD34-72DA7B8DDD06}" type="slidenum">
              <a:rPr lang="en-US" smtClean="0"/>
              <a:pPr/>
              <a:t>2</a:t>
            </a:fld>
            <a:endParaRPr lang="en-US"/>
          </a:p>
        </p:txBody>
      </p:sp>
    </p:spTree>
    <p:extLst>
      <p:ext uri="{BB962C8B-B14F-4D97-AF65-F5344CB8AC3E}">
        <p14:creationId xmlns:p14="http://schemas.microsoft.com/office/powerpoint/2010/main" val="119323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really need a Field Director.  If you are interested in learning more about this position, PLEASE contact me and I’ll get you to the right person.  </a:t>
            </a:r>
          </a:p>
        </p:txBody>
      </p:sp>
      <p:sp>
        <p:nvSpPr>
          <p:cNvPr id="4" name="Slide Number Placeholder 3"/>
          <p:cNvSpPr>
            <a:spLocks noGrp="1"/>
          </p:cNvSpPr>
          <p:nvPr>
            <p:ph type="sldNum" sz="quarter" idx="5"/>
          </p:nvPr>
        </p:nvSpPr>
        <p:spPr/>
        <p:txBody>
          <a:bodyPr/>
          <a:lstStyle/>
          <a:p>
            <a:fld id="{BD4FD5F7-8A08-47F0-BD34-72DA7B8DDD06}" type="slidenum">
              <a:rPr lang="en-US" smtClean="0"/>
              <a:pPr/>
              <a:t>3</a:t>
            </a:fld>
            <a:endParaRPr lang="en-US"/>
          </a:p>
        </p:txBody>
      </p:sp>
    </p:spTree>
    <p:extLst>
      <p:ext uri="{BB962C8B-B14F-4D97-AF65-F5344CB8AC3E}">
        <p14:creationId xmlns:p14="http://schemas.microsoft.com/office/powerpoint/2010/main" val="2335300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huge thank you to these ladies who are extremely busy Moms – especially this time of year as kids go back to school.  They have been working since February on securing coaches, making rosters, changing rosters, fulfilling “play with” requests, and updating rosters.  </a:t>
            </a:r>
          </a:p>
          <a:p>
            <a:endParaRPr lang="en-US" dirty="0"/>
          </a:p>
          <a:p>
            <a:r>
              <a:rPr lang="en-US" dirty="0"/>
              <a:t>During the season, they are the person to communicate with about concerns, problems, etc. with your Age Group.  A kid hasn’t come all season and we’re halfway through?  Email your AGC.  Something isn’t working on your field?  Email the AGC.  Safety issue or parking issue?  Email the AGC.  They will either know the answer – OR they will accelerate it to me or the appropriate person.  They are the communication link between you and me and the rest of the Board.  I plan to be present, but I also will not always be able to be there every single week.  With 5 kids, 4 of whom are playing sports and one who is traveling out of state frequently, I’ll actually be a solo Mom trying to get my other kids to their stuff.  So, they are the go to person.  We also have Nick, from Legacy, who will be on site as well.  They all have my cell phone and can reach me if there is an emergency.</a:t>
            </a:r>
          </a:p>
        </p:txBody>
      </p:sp>
      <p:sp>
        <p:nvSpPr>
          <p:cNvPr id="4" name="Slide Number Placeholder 3"/>
          <p:cNvSpPr>
            <a:spLocks noGrp="1"/>
          </p:cNvSpPr>
          <p:nvPr>
            <p:ph type="sldNum" sz="quarter" idx="5"/>
          </p:nvPr>
        </p:nvSpPr>
        <p:spPr/>
        <p:txBody>
          <a:bodyPr/>
          <a:lstStyle/>
          <a:p>
            <a:fld id="{BD4FD5F7-8A08-47F0-BD34-72DA7B8DDD06}" type="slidenum">
              <a:rPr lang="en-US" smtClean="0"/>
              <a:pPr/>
              <a:t>4</a:t>
            </a:fld>
            <a:endParaRPr lang="en-US"/>
          </a:p>
        </p:txBody>
      </p:sp>
    </p:spTree>
    <p:extLst>
      <p:ext uri="{BB962C8B-B14F-4D97-AF65-F5344CB8AC3E}">
        <p14:creationId xmlns:p14="http://schemas.microsoft.com/office/powerpoint/2010/main" val="3465218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Danie – our Events Director, Fundraising Director and Tournament Director will cover the information in this slide.</a:t>
            </a:r>
          </a:p>
        </p:txBody>
      </p:sp>
      <p:sp>
        <p:nvSpPr>
          <p:cNvPr id="4" name="Slide Number Placeholder 3"/>
          <p:cNvSpPr>
            <a:spLocks noGrp="1"/>
          </p:cNvSpPr>
          <p:nvPr>
            <p:ph type="sldNum" sz="quarter" idx="5"/>
          </p:nvPr>
        </p:nvSpPr>
        <p:spPr/>
        <p:txBody>
          <a:bodyPr/>
          <a:lstStyle/>
          <a:p>
            <a:fld id="{BD4FD5F7-8A08-47F0-BD34-72DA7B8DDD06}" type="slidenum">
              <a:rPr lang="en-US" smtClean="0"/>
              <a:pPr/>
              <a:t>5</a:t>
            </a:fld>
            <a:endParaRPr lang="en-US"/>
          </a:p>
        </p:txBody>
      </p:sp>
    </p:spTree>
    <p:extLst>
      <p:ext uri="{BB962C8B-B14F-4D97-AF65-F5344CB8AC3E}">
        <p14:creationId xmlns:p14="http://schemas.microsoft.com/office/powerpoint/2010/main" val="3533880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completed this for Fall, you are all set.  If you are new this Spring, you will need to reach out to Amanda to get started on the Coaching process.</a:t>
            </a:r>
          </a:p>
          <a:p>
            <a:endParaRPr lang="en-US" dirty="0"/>
          </a:p>
          <a:p>
            <a:r>
              <a:rPr lang="en-US" dirty="0"/>
              <a:t>If you are new, have a headshot ready before you create an account.  Makes it so much easier.  Also, if you are new, you will need to show your license to our CORI Administrator, Amanda Waldron, before you can get your credentials for Fall.</a:t>
            </a:r>
          </a:p>
          <a:p>
            <a:endParaRPr lang="en-US" dirty="0"/>
          </a:p>
          <a:p>
            <a:r>
              <a:rPr lang="en-US" dirty="0"/>
              <a:t>Returning folks, please keep your lanyards.  If you need a new one, email Amanda at the email address on the slide.</a:t>
            </a:r>
          </a:p>
        </p:txBody>
      </p:sp>
      <p:sp>
        <p:nvSpPr>
          <p:cNvPr id="4" name="Slide Number Placeholder 3"/>
          <p:cNvSpPr>
            <a:spLocks noGrp="1"/>
          </p:cNvSpPr>
          <p:nvPr>
            <p:ph type="sldNum" sz="quarter" idx="5"/>
          </p:nvPr>
        </p:nvSpPr>
        <p:spPr/>
        <p:txBody>
          <a:bodyPr/>
          <a:lstStyle/>
          <a:p>
            <a:fld id="{BD4FD5F7-8A08-47F0-BD34-72DA7B8DDD06}" type="slidenum">
              <a:rPr lang="en-US" smtClean="0"/>
              <a:pPr/>
              <a:t>6</a:t>
            </a:fld>
            <a:endParaRPr lang="en-US"/>
          </a:p>
        </p:txBody>
      </p:sp>
    </p:spTree>
    <p:extLst>
      <p:ext uri="{BB962C8B-B14F-4D97-AF65-F5344CB8AC3E}">
        <p14:creationId xmlns:p14="http://schemas.microsoft.com/office/powerpoint/2010/main" val="3385782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season starts Saturday, April 8th. There are no games Memorial Day Weekend.  </a:t>
            </a:r>
          </a:p>
          <a:p>
            <a:r>
              <a:rPr lang="en-US" dirty="0"/>
              <a:t>The Jamboree will be held on June 10</a:t>
            </a:r>
            <a:r>
              <a:rPr lang="en-US" baseline="30000" dirty="0"/>
              <a:t>th</a:t>
            </a:r>
            <a:r>
              <a:rPr lang="en-US" dirty="0"/>
              <a:t>.  If we need a make-up week, the Jamboree will still be held on the 10</a:t>
            </a:r>
            <a:r>
              <a:rPr lang="en-US" baseline="30000" dirty="0"/>
              <a:t>th</a:t>
            </a:r>
            <a:r>
              <a:rPr lang="en-US" dirty="0"/>
              <a:t> and we’ll just do a regular session on the 17</a:t>
            </a:r>
            <a:r>
              <a:rPr lang="en-US" baseline="30000" dirty="0"/>
              <a:t>th</a:t>
            </a:r>
            <a:r>
              <a:rPr lang="en-US" dirty="0"/>
              <a:t>.  This is because it’s Revs Day at Gillette and many people may be there starting at noon.</a:t>
            </a:r>
          </a:p>
          <a:p>
            <a:endParaRPr lang="en-US" dirty="0"/>
          </a:p>
          <a:p>
            <a:r>
              <a:rPr lang="en-US" dirty="0"/>
              <a:t>Detailed schedule will be out at the beginning of next week. Unless I get to it earlier, but no promises.</a:t>
            </a:r>
          </a:p>
          <a:p>
            <a:endParaRPr lang="en-US" dirty="0"/>
          </a:p>
          <a:p>
            <a:r>
              <a:rPr lang="en-US" dirty="0"/>
              <a:t>Times slots are the same as last year.  I’m asking coaches to be a little early (5-10 minutes) to be ready to get on the fields to start for their group.  We are also going to be asking parents to head out of the complex right after their session is over.  Parking will be tight again this year.  </a:t>
            </a:r>
          </a:p>
        </p:txBody>
      </p:sp>
      <p:sp>
        <p:nvSpPr>
          <p:cNvPr id="4" name="Slide Number Placeholder 3"/>
          <p:cNvSpPr>
            <a:spLocks noGrp="1"/>
          </p:cNvSpPr>
          <p:nvPr>
            <p:ph type="sldNum" sz="quarter" idx="5"/>
          </p:nvPr>
        </p:nvSpPr>
        <p:spPr/>
        <p:txBody>
          <a:bodyPr/>
          <a:lstStyle/>
          <a:p>
            <a:fld id="{BD4FD5F7-8A08-47F0-BD34-72DA7B8DDD06}" type="slidenum">
              <a:rPr lang="en-US" smtClean="0"/>
              <a:pPr/>
              <a:t>7</a:t>
            </a:fld>
            <a:endParaRPr lang="en-US"/>
          </a:p>
        </p:txBody>
      </p:sp>
    </p:spTree>
    <p:extLst>
      <p:ext uri="{BB962C8B-B14F-4D97-AF65-F5344CB8AC3E}">
        <p14:creationId xmlns:p14="http://schemas.microsoft.com/office/powerpoint/2010/main" val="3067903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D4FD5F7-8A08-47F0-BD34-72DA7B8DDD06}" type="slidenum">
              <a:rPr lang="en-US" smtClean="0"/>
              <a:pPr/>
              <a:t>8</a:t>
            </a:fld>
            <a:endParaRPr lang="en-US"/>
          </a:p>
        </p:txBody>
      </p:sp>
    </p:spTree>
    <p:extLst>
      <p:ext uri="{BB962C8B-B14F-4D97-AF65-F5344CB8AC3E}">
        <p14:creationId xmlns:p14="http://schemas.microsoft.com/office/powerpoint/2010/main" val="3155001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Small Sided fields are in the same spot for the Spring.  We will need all 6 fields for 2</a:t>
            </a:r>
            <a:r>
              <a:rPr lang="en-US" baseline="30000" dirty="0"/>
              <a:t>nd</a:t>
            </a:r>
            <a:r>
              <a:rPr lang="en-US" dirty="0"/>
              <a:t> grade and Kindergarten.  1</a:t>
            </a:r>
            <a:r>
              <a:rPr lang="en-US" baseline="30000" dirty="0"/>
              <a:t>st</a:t>
            </a:r>
            <a:r>
              <a:rPr lang="en-US" dirty="0"/>
              <a:t> grade needs 5 fields.  Only PK uses 4 fields.  </a:t>
            </a:r>
          </a:p>
          <a:p>
            <a:endParaRPr lang="en-US" dirty="0"/>
          </a:p>
          <a:p>
            <a:r>
              <a:rPr lang="en-US" dirty="0"/>
              <a:t>The changes are with locations of 9v9s and 7v7 for Spring.  </a:t>
            </a:r>
          </a:p>
          <a:p>
            <a:endParaRPr lang="en-US" dirty="0"/>
          </a:p>
          <a:p>
            <a:r>
              <a:rPr lang="en-US" dirty="0"/>
              <a:t>3</a:t>
            </a:r>
            <a:r>
              <a:rPr lang="en-US" baseline="30000" dirty="0"/>
              <a:t>rd</a:t>
            </a:r>
            <a:r>
              <a:rPr lang="en-US" dirty="0"/>
              <a:t> through 6</a:t>
            </a:r>
            <a:r>
              <a:rPr lang="en-US" baseline="30000" dirty="0"/>
              <a:t>th</a:t>
            </a:r>
            <a:r>
              <a:rPr lang="en-US" dirty="0"/>
              <a:t> is using Fields 21, 31 and 32.</a:t>
            </a:r>
          </a:p>
        </p:txBody>
      </p:sp>
      <p:sp>
        <p:nvSpPr>
          <p:cNvPr id="4" name="Slide Number Placeholder 3"/>
          <p:cNvSpPr>
            <a:spLocks noGrp="1"/>
          </p:cNvSpPr>
          <p:nvPr>
            <p:ph type="sldNum" sz="quarter" idx="5"/>
          </p:nvPr>
        </p:nvSpPr>
        <p:spPr/>
        <p:txBody>
          <a:bodyPr/>
          <a:lstStyle/>
          <a:p>
            <a:fld id="{BD4FD5F7-8A08-47F0-BD34-72DA7B8DDD06}" type="slidenum">
              <a:rPr lang="en-US" smtClean="0"/>
              <a:pPr/>
              <a:t>9</a:t>
            </a:fld>
            <a:endParaRPr lang="en-US"/>
          </a:p>
        </p:txBody>
      </p:sp>
    </p:spTree>
    <p:extLst>
      <p:ext uri="{BB962C8B-B14F-4D97-AF65-F5344CB8AC3E}">
        <p14:creationId xmlns:p14="http://schemas.microsoft.com/office/powerpoint/2010/main" val="15420843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8965" y="1350110"/>
            <a:ext cx="5650085" cy="1527050"/>
          </a:xfrm>
          <a:noFill/>
          <a:effectLst>
            <a:outerShdw blurRad="50800" dist="38100" dir="2700000" algn="tl" rotWithShape="0">
              <a:prstClr val="black">
                <a:alpha val="40000"/>
              </a:prstClr>
            </a:outerShdw>
          </a:effectLst>
        </p:spPr>
        <p:txBody>
          <a:bodyPr>
            <a:normAutofit/>
          </a:bodyPr>
          <a:lstStyle>
            <a:lvl1pPr algn="l">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448965" y="2877160"/>
            <a:ext cx="5650085" cy="610820"/>
          </a:xfrm>
        </p:spPr>
        <p:txBody>
          <a:bodyPr>
            <a:normAutofit/>
          </a:bodyPr>
          <a:lstStyle>
            <a:lvl1pPr marL="0" indent="0" algn="l">
              <a:buNone/>
              <a:defRPr sz="2800" b="0" i="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3/28/2024</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3/28/2024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4574626E-3215-4C59-A1E6-8B61DF5D75E4}"/>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18306"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281175"/>
            <a:ext cx="8246070" cy="610821"/>
          </a:xfrm>
        </p:spPr>
        <p:txBody>
          <a:bodyPr>
            <a:normAutofit/>
          </a:bodyPr>
          <a:lstStyle>
            <a:lvl1pPr algn="l">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350111"/>
            <a:ext cx="8246070" cy="3512214"/>
          </a:xfrm>
        </p:spPr>
        <p:txBody>
          <a:bodyPr/>
          <a:lstStyle>
            <a:lvl1pPr algn="l">
              <a:defRPr sz="2800">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8965" y="281175"/>
            <a:ext cx="6108200" cy="572644"/>
          </a:xfrm>
        </p:spPr>
        <p:txBody>
          <a:bodyPr>
            <a:normAutofit/>
          </a:bodyPr>
          <a:lstStyle>
            <a:lvl1pPr algn="l">
              <a:defRPr sz="3600">
                <a:solidFill>
                  <a:srgbClr val="00B05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5" y="1044701"/>
            <a:ext cx="6108200" cy="3663766"/>
          </a:xfrm>
        </p:spPr>
        <p:txBody>
          <a:bodyPr/>
          <a:lstStyle>
            <a:lvl1pPr>
              <a:defRPr sz="2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3/28/2024</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3/28/2024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281175"/>
            <a:ext cx="8093365" cy="610820"/>
          </a:xfrm>
        </p:spPr>
        <p:txBody>
          <a:bodyPr>
            <a:normAutofit/>
          </a:bodyPr>
          <a:lstStyle>
            <a:lvl1pPr algn="l">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80" y="1641238"/>
            <a:ext cx="4040188"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80" y="2113635"/>
            <a:ext cx="4040188"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1" y="1641238"/>
            <a:ext cx="4041775" cy="479822"/>
          </a:xfrm>
        </p:spPr>
        <p:txBody>
          <a:bodyPr anchor="b"/>
          <a:lstStyle>
            <a:lvl1pPr marL="0" indent="0" algn="ctr">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1" y="2113635"/>
            <a:ext cx="4041775" cy="2276294"/>
          </a:xfrm>
        </p:spPr>
        <p:txBody>
          <a:bodyPr/>
          <a:lstStyle>
            <a:lvl1pPr algn="ctr">
              <a:defRPr sz="2400">
                <a:solidFill>
                  <a:schemeClr val="tx1"/>
                </a:solidFill>
              </a:defRPr>
            </a:lvl1pPr>
            <a:lvl2pPr algn="ctr">
              <a:defRPr sz="2000">
                <a:solidFill>
                  <a:schemeClr val="tx1"/>
                </a:solidFill>
              </a:defRPr>
            </a:lvl2pPr>
            <a:lvl3pPr algn="ctr">
              <a:defRPr sz="1800">
                <a:solidFill>
                  <a:schemeClr val="tx1"/>
                </a:solidFill>
              </a:defRPr>
            </a:lvl3pPr>
            <a:lvl4pPr algn="ctr">
              <a:defRPr sz="1600">
                <a:solidFill>
                  <a:schemeClr val="tx1"/>
                </a:solidFill>
              </a:defRPr>
            </a:lvl4pPr>
            <a:lvl5pPr algn="ctr">
              <a:defRPr sz="16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3/28/2024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3/28/2024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3/28/2024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3/28/2024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3/28/2024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id="{7AA319AF-0FCC-4128-9740-8A4A650F4C8A}"/>
              </a:ext>
            </a:extLst>
          </p:cNvPr>
          <p:cNvSpPr txBox="1"/>
          <p:nvPr userDrawn="1"/>
        </p:nvSpPr>
        <p:spPr>
          <a:xfrm>
            <a:off x="-9150" y="5213747"/>
            <a:ext cx="8389625" cy="523220"/>
          </a:xfrm>
          <a:prstGeom prst="rect">
            <a:avLst/>
          </a:prstGeom>
          <a:noFill/>
        </p:spPr>
        <p:txBody>
          <a:bodyPr wrap="square" rtlCol="0">
            <a:spAutoFit/>
          </a:bodyPr>
          <a:lstStyle/>
          <a:p>
            <a:r>
              <a:rPr lang="en-US" sz="1400">
                <a:solidFill>
                  <a:schemeClr val="bg1">
                    <a:lumMod val="65000"/>
                  </a:schemeClr>
                </a:solidFill>
              </a:rPr>
              <a:t>This presentation uses a free template provided by FPPT.com</a:t>
            </a:r>
          </a:p>
          <a:p>
            <a:r>
              <a:rPr lang="en-US" sz="1400">
                <a:solidFill>
                  <a:schemeClr val="bg1">
                    <a:lumMod val="65000"/>
                  </a:schemeClr>
                </a:solidFill>
              </a:rPr>
              <a:t>www.free-power-point-templates.com</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cid:5A0C1E5E-5B4C-4013-AC04-F0671CB68F2F"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cid:5A0C1E5E-5B4C-4013-AC04-F0671CB68F2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cid:5A0C1E5E-5B4C-4013-AC04-F0671CB68F2F"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bin"/><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cid:5A0C1E5E-5B4C-4013-AC04-F0671CB68F2F"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corimys@gmail.co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8965" y="1502815"/>
            <a:ext cx="5955493" cy="1336168"/>
          </a:xfrm>
        </p:spPr>
        <p:txBody>
          <a:bodyPr>
            <a:normAutofit/>
          </a:bodyPr>
          <a:lstStyle/>
          <a:p>
            <a:r>
              <a:rPr lang="en-US" dirty="0"/>
              <a:t>MYS</a:t>
            </a:r>
            <a:br>
              <a:rPr lang="en-US" dirty="0"/>
            </a:br>
            <a:r>
              <a:rPr lang="en-US" dirty="0"/>
              <a:t>Coaches Meeting</a:t>
            </a:r>
          </a:p>
        </p:txBody>
      </p:sp>
      <p:sp>
        <p:nvSpPr>
          <p:cNvPr id="3" name="Subtitle 2"/>
          <p:cNvSpPr>
            <a:spLocks noGrp="1"/>
          </p:cNvSpPr>
          <p:nvPr>
            <p:ph type="subTitle" idx="1"/>
          </p:nvPr>
        </p:nvSpPr>
        <p:spPr>
          <a:xfrm>
            <a:off x="448966" y="2877160"/>
            <a:ext cx="5955494" cy="763525"/>
          </a:xfrm>
        </p:spPr>
        <p:txBody>
          <a:bodyPr>
            <a:normAutofit/>
          </a:bodyPr>
          <a:lstStyle/>
          <a:p>
            <a:r>
              <a:rPr lang="en-US" dirty="0"/>
              <a:t>Spring 2023</a:t>
            </a:r>
          </a:p>
        </p:txBody>
      </p:sp>
      <p:pic>
        <p:nvPicPr>
          <p:cNvPr id="4" name="Picture 3" descr="cid:5A0C1E5E-5B4C-4013-AC04-F0671CB68F2F"/>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5640935" y="281175"/>
            <a:ext cx="1679754" cy="2137870"/>
          </a:xfrm>
          <a:prstGeom prst="rect">
            <a:avLst/>
          </a:prstGeom>
          <a:noFill/>
          <a:ln>
            <a:noFill/>
          </a:ln>
        </p:spPr>
      </p:pic>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08680-884D-4785-A0E9-609143A01541}"/>
              </a:ext>
            </a:extLst>
          </p:cNvPr>
          <p:cNvSpPr>
            <a:spLocks noGrp="1"/>
          </p:cNvSpPr>
          <p:nvPr>
            <p:ph type="title"/>
          </p:nvPr>
        </p:nvSpPr>
        <p:spPr/>
        <p:txBody>
          <a:bodyPr>
            <a:normAutofit fontScale="90000"/>
          </a:bodyPr>
          <a:lstStyle/>
          <a:p>
            <a:r>
              <a:rPr lang="en-US" dirty="0"/>
              <a:t>Field Set Up</a:t>
            </a:r>
          </a:p>
        </p:txBody>
      </p:sp>
      <p:sp>
        <p:nvSpPr>
          <p:cNvPr id="3" name="Content Placeholder 2">
            <a:extLst>
              <a:ext uri="{FF2B5EF4-FFF2-40B4-BE49-F238E27FC236}">
                <a16:creationId xmlns:a16="http://schemas.microsoft.com/office/drawing/2014/main" id="{66A897A3-DD11-47A0-A0F8-745B6FFC597A}"/>
              </a:ext>
            </a:extLst>
          </p:cNvPr>
          <p:cNvSpPr>
            <a:spLocks noGrp="1"/>
          </p:cNvSpPr>
          <p:nvPr>
            <p:ph idx="1"/>
          </p:nvPr>
        </p:nvSpPr>
        <p:spPr/>
        <p:txBody>
          <a:bodyPr>
            <a:normAutofit fontScale="70000" lnSpcReduction="20000"/>
          </a:bodyPr>
          <a:lstStyle/>
          <a:p>
            <a:r>
              <a:rPr lang="en-US" dirty="0"/>
              <a:t>Goals – we have 10 brand new goals that have wheels on the backs plus pugs and the older white goals.  </a:t>
            </a:r>
          </a:p>
          <a:p>
            <a:pPr lvl="1"/>
            <a:r>
              <a:rPr lang="en-US" dirty="0"/>
              <a:t>Grade 2 – Please Help put out the goals each week</a:t>
            </a:r>
          </a:p>
          <a:p>
            <a:pPr lvl="1"/>
            <a:r>
              <a:rPr lang="en-US" dirty="0"/>
              <a:t>Grade K – Will need to rearrange the goals</a:t>
            </a:r>
          </a:p>
          <a:p>
            <a:pPr lvl="1"/>
            <a:r>
              <a:rPr lang="en-US" dirty="0"/>
              <a:t>Grade PK – please help put away the goals each week</a:t>
            </a:r>
          </a:p>
          <a:p>
            <a:r>
              <a:rPr lang="en-US" dirty="0"/>
              <a:t>Where do parents stand?</a:t>
            </a:r>
          </a:p>
          <a:p>
            <a:pPr lvl="1"/>
            <a:r>
              <a:rPr lang="en-US" dirty="0"/>
              <a:t>PK thru Grade 1 – will practice and play two small sided games with kids in the middle and parents on the outside.</a:t>
            </a:r>
          </a:p>
          <a:p>
            <a:pPr lvl="1"/>
            <a:r>
              <a:rPr lang="en-US" dirty="0"/>
              <a:t>Grade 2 – IF you are not on a 7v7, your team will practice on a full SS field.  Then your scrimmage can be on two full SS fields. </a:t>
            </a:r>
          </a:p>
          <a:p>
            <a:pPr lvl="1"/>
            <a:r>
              <a:rPr lang="en-US" dirty="0"/>
              <a:t>Grade 3</a:t>
            </a:r>
            <a:r>
              <a:rPr lang="en-US" baseline="30000" dirty="0"/>
              <a:t>rd</a:t>
            </a:r>
            <a:r>
              <a:rPr lang="en-US" dirty="0"/>
              <a:t> thru 6</a:t>
            </a:r>
            <a:r>
              <a:rPr lang="en-US" baseline="30000" dirty="0"/>
              <a:t>th</a:t>
            </a:r>
            <a:r>
              <a:rPr lang="en-US" dirty="0"/>
              <a:t> – Kids and coaches on one side of the field and parents on the other. </a:t>
            </a:r>
          </a:p>
        </p:txBody>
      </p:sp>
    </p:spTree>
    <p:extLst>
      <p:ext uri="{BB962C8B-B14F-4D97-AF65-F5344CB8AC3E}">
        <p14:creationId xmlns:p14="http://schemas.microsoft.com/office/powerpoint/2010/main" val="2813940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8BFDD-4F7E-E29D-5795-45D8C899FD25}"/>
              </a:ext>
            </a:extLst>
          </p:cNvPr>
          <p:cNvSpPr>
            <a:spLocks noGrp="1"/>
          </p:cNvSpPr>
          <p:nvPr>
            <p:ph type="title"/>
          </p:nvPr>
        </p:nvSpPr>
        <p:spPr/>
        <p:txBody>
          <a:bodyPr>
            <a:normAutofit fontScale="90000"/>
          </a:bodyPr>
          <a:lstStyle/>
          <a:p>
            <a:r>
              <a:rPr lang="en-US" dirty="0"/>
              <a:t>Uniforms</a:t>
            </a:r>
          </a:p>
        </p:txBody>
      </p:sp>
      <p:sp>
        <p:nvSpPr>
          <p:cNvPr id="3" name="Content Placeholder 2">
            <a:extLst>
              <a:ext uri="{FF2B5EF4-FFF2-40B4-BE49-F238E27FC236}">
                <a16:creationId xmlns:a16="http://schemas.microsoft.com/office/drawing/2014/main" id="{237079D6-F0C7-5B19-2464-F461A5556ECD}"/>
              </a:ext>
            </a:extLst>
          </p:cNvPr>
          <p:cNvSpPr>
            <a:spLocks noGrp="1"/>
          </p:cNvSpPr>
          <p:nvPr>
            <p:ph idx="1"/>
          </p:nvPr>
        </p:nvSpPr>
        <p:spPr/>
        <p:txBody>
          <a:bodyPr>
            <a:normAutofit lnSpcReduction="10000"/>
          </a:bodyPr>
          <a:lstStyle/>
          <a:p>
            <a:r>
              <a:rPr lang="en-US" dirty="0"/>
              <a:t>If a uniform was ordered BEFORE March 17th, then it should be here in time for handing out the first day.</a:t>
            </a:r>
          </a:p>
          <a:p>
            <a:r>
              <a:rPr lang="en-US" dirty="0"/>
              <a:t>If a uniform was ordered AFTER March 17th, then it will arrive a few weeks into the season.  Players should wear a white shirt and we can use pinnies for the opposite color.</a:t>
            </a:r>
          </a:p>
          <a:p>
            <a:r>
              <a:rPr lang="en-US" dirty="0"/>
              <a:t>Uniform Distribution will be at a tent by the steel storage containers</a:t>
            </a:r>
          </a:p>
        </p:txBody>
      </p:sp>
    </p:spTree>
    <p:extLst>
      <p:ext uri="{BB962C8B-B14F-4D97-AF65-F5344CB8AC3E}">
        <p14:creationId xmlns:p14="http://schemas.microsoft.com/office/powerpoint/2010/main" val="3914397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Equipment</a:t>
            </a:r>
          </a:p>
        </p:txBody>
      </p:sp>
      <p:sp>
        <p:nvSpPr>
          <p:cNvPr id="3" name="Content Placeholder 2"/>
          <p:cNvSpPr>
            <a:spLocks noGrp="1"/>
          </p:cNvSpPr>
          <p:nvPr>
            <p:ph idx="1"/>
          </p:nvPr>
        </p:nvSpPr>
        <p:spPr/>
        <p:txBody>
          <a:bodyPr>
            <a:normAutofit/>
          </a:bodyPr>
          <a:lstStyle/>
          <a:p>
            <a:pPr lvl="1"/>
            <a:r>
              <a:rPr lang="en-US" dirty="0"/>
              <a:t>Coaches Bag</a:t>
            </a:r>
          </a:p>
          <a:p>
            <a:pPr lvl="3"/>
            <a:r>
              <a:rPr lang="en-US" dirty="0"/>
              <a:t>Cones</a:t>
            </a:r>
          </a:p>
          <a:p>
            <a:pPr lvl="3"/>
            <a:r>
              <a:rPr lang="en-US" dirty="0"/>
              <a:t>1 Ball</a:t>
            </a:r>
          </a:p>
          <a:p>
            <a:pPr lvl="2"/>
            <a:endParaRPr lang="en-US" dirty="0"/>
          </a:p>
          <a:p>
            <a:pPr lvl="1"/>
            <a:endParaRPr lang="en-US" dirty="0"/>
          </a:p>
          <a:p>
            <a:endParaRPr lang="en-US" dirty="0"/>
          </a:p>
        </p:txBody>
      </p:sp>
      <p:pic>
        <p:nvPicPr>
          <p:cNvPr id="4" name="Picture 3" descr="cid:5A0C1E5E-5B4C-4013-AC04-F0671CB68F2F"/>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8060796" y="4098800"/>
            <a:ext cx="1068935" cy="916230"/>
          </a:xfrm>
          <a:prstGeom prst="rect">
            <a:avLst/>
          </a:prstGeom>
          <a:noFill/>
          <a:ln>
            <a:noFill/>
          </a:ln>
        </p:spPr>
      </p:pic>
    </p:spTree>
    <p:extLst>
      <p:ext uri="{BB962C8B-B14F-4D97-AF65-F5344CB8AC3E}">
        <p14:creationId xmlns:p14="http://schemas.microsoft.com/office/powerpoint/2010/main" val="3415882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Zero Tolerance</a:t>
            </a:r>
          </a:p>
        </p:txBody>
      </p:sp>
      <p:sp>
        <p:nvSpPr>
          <p:cNvPr id="3" name="Content Placeholder 2"/>
          <p:cNvSpPr>
            <a:spLocks noGrp="1"/>
          </p:cNvSpPr>
          <p:nvPr>
            <p:ph idx="1"/>
          </p:nvPr>
        </p:nvSpPr>
        <p:spPr/>
        <p:txBody>
          <a:bodyPr>
            <a:normAutofit fontScale="92500" lnSpcReduction="20000"/>
          </a:bodyPr>
          <a:lstStyle/>
          <a:p>
            <a:pPr lvl="0"/>
            <a:r>
              <a:rPr lang="en-US" sz="2200" dirty="0"/>
              <a:t>WHAT IS IT:  Neither parents, coaches, or assistants should question or criticize the refs.  There should be no shouting or talking to the refs</a:t>
            </a:r>
            <a:r>
              <a:rPr lang="en-US" sz="2200"/>
              <a:t>.  </a:t>
            </a:r>
          </a:p>
          <a:p>
            <a:pPr lvl="0"/>
            <a:r>
              <a:rPr lang="en-US" sz="2200"/>
              <a:t>Please </a:t>
            </a:r>
            <a:r>
              <a:rPr lang="en-US" sz="2200" dirty="0"/>
              <a:t>remember that these Referees are TWEENS and TEENS and learning themselves.     </a:t>
            </a:r>
          </a:p>
          <a:p>
            <a:pPr lvl="0"/>
            <a:r>
              <a:rPr lang="en-US" sz="2200" dirty="0"/>
              <a:t>Any notice to the In-Town Director or Director of Coaching will result in a ZT-1 and Coaches/Parents will be asked to take a week off from the fields.  Multiple ZTs and we will ask you to take the Season off from the fields.</a:t>
            </a:r>
          </a:p>
          <a:p>
            <a:r>
              <a:rPr lang="en-US" sz="2200" dirty="0"/>
              <a:t>We ask Coaches to be a good role model to players and parents.  If you are having trouble with a parent or another coach, please contact me or the Director of Coaching.</a:t>
            </a:r>
          </a:p>
          <a:p>
            <a:r>
              <a:rPr lang="en-US" sz="2200" dirty="0"/>
              <a:t>Please make parents aware that yes, even In-Town, has a Zero Tolerance policy.</a:t>
            </a:r>
          </a:p>
          <a:p>
            <a:pPr marL="0" indent="0">
              <a:buNone/>
            </a:pPr>
            <a:endParaRPr lang="en-US" dirty="0"/>
          </a:p>
        </p:txBody>
      </p:sp>
      <p:pic>
        <p:nvPicPr>
          <p:cNvPr id="4" name="Picture 3" descr="cid:5A0C1E5E-5B4C-4013-AC04-F0671CB68F2F"/>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8236920" y="4251505"/>
            <a:ext cx="1068935" cy="916230"/>
          </a:xfrm>
          <a:prstGeom prst="rect">
            <a:avLst/>
          </a:prstGeom>
          <a:noFill/>
          <a:ln>
            <a:noFill/>
          </a:ln>
        </p:spPr>
      </p:pic>
    </p:spTree>
    <p:extLst>
      <p:ext uri="{BB962C8B-B14F-4D97-AF65-F5344CB8AC3E}">
        <p14:creationId xmlns:p14="http://schemas.microsoft.com/office/powerpoint/2010/main" val="1296488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FBEA3-6878-0355-5C0F-D6E09BB0CB26}"/>
              </a:ext>
            </a:extLst>
          </p:cNvPr>
          <p:cNvSpPr>
            <a:spLocks noGrp="1"/>
          </p:cNvSpPr>
          <p:nvPr>
            <p:ph type="title"/>
          </p:nvPr>
        </p:nvSpPr>
        <p:spPr/>
        <p:txBody>
          <a:bodyPr>
            <a:normAutofit fontScale="90000"/>
          </a:bodyPr>
          <a:lstStyle/>
          <a:p>
            <a:r>
              <a:rPr lang="en-US" dirty="0"/>
              <a:t>Pause</a:t>
            </a:r>
          </a:p>
        </p:txBody>
      </p:sp>
      <p:sp>
        <p:nvSpPr>
          <p:cNvPr id="3" name="Content Placeholder 2">
            <a:extLst>
              <a:ext uri="{FF2B5EF4-FFF2-40B4-BE49-F238E27FC236}">
                <a16:creationId xmlns:a16="http://schemas.microsoft.com/office/drawing/2014/main" id="{13B30709-EBAF-4DE8-A9AA-BE9787B50CB2}"/>
              </a:ext>
            </a:extLst>
          </p:cNvPr>
          <p:cNvSpPr>
            <a:spLocks noGrp="1"/>
          </p:cNvSpPr>
          <p:nvPr>
            <p:ph idx="1"/>
          </p:nvPr>
        </p:nvSpPr>
        <p:spPr/>
        <p:txBody>
          <a:bodyPr/>
          <a:lstStyle/>
          <a:p>
            <a:pPr marL="0" indent="0">
              <a:buNone/>
            </a:pPr>
            <a:r>
              <a:rPr lang="en-US" dirty="0"/>
              <a:t>End of main Coaching meeting  </a:t>
            </a:r>
          </a:p>
          <a:p>
            <a:pPr marL="0" indent="0">
              <a:buNone/>
            </a:pPr>
            <a:r>
              <a:rPr lang="en-US" dirty="0"/>
              <a:t>Discuss 2</a:t>
            </a:r>
            <a:r>
              <a:rPr lang="en-US" baseline="30000" dirty="0"/>
              <a:t>nd</a:t>
            </a:r>
            <a:r>
              <a:rPr lang="en-US" dirty="0"/>
              <a:t> Grade Transitions  </a:t>
            </a:r>
          </a:p>
        </p:txBody>
      </p:sp>
    </p:spTree>
    <p:extLst>
      <p:ext uri="{BB962C8B-B14F-4D97-AF65-F5344CB8AC3E}">
        <p14:creationId xmlns:p14="http://schemas.microsoft.com/office/powerpoint/2010/main" val="39173440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BC1A9-D290-3862-1994-1A3EA3FE6A8B}"/>
              </a:ext>
            </a:extLst>
          </p:cNvPr>
          <p:cNvSpPr>
            <a:spLocks noGrp="1"/>
          </p:cNvSpPr>
          <p:nvPr>
            <p:ph type="title"/>
          </p:nvPr>
        </p:nvSpPr>
        <p:spPr/>
        <p:txBody>
          <a:bodyPr>
            <a:normAutofit fontScale="90000"/>
          </a:bodyPr>
          <a:lstStyle/>
          <a:p>
            <a:r>
              <a:rPr lang="en-US" dirty="0"/>
              <a:t>2</a:t>
            </a:r>
            <a:r>
              <a:rPr lang="en-US" baseline="30000" dirty="0"/>
              <a:t>nd</a:t>
            </a:r>
            <a:r>
              <a:rPr lang="en-US" dirty="0"/>
              <a:t> grade Transitions</a:t>
            </a:r>
          </a:p>
        </p:txBody>
      </p:sp>
      <p:sp>
        <p:nvSpPr>
          <p:cNvPr id="3" name="Content Placeholder 2">
            <a:extLst>
              <a:ext uri="{FF2B5EF4-FFF2-40B4-BE49-F238E27FC236}">
                <a16:creationId xmlns:a16="http://schemas.microsoft.com/office/drawing/2014/main" id="{D46AD63C-9724-DE1F-05EB-AFD7A538331E}"/>
              </a:ext>
            </a:extLst>
          </p:cNvPr>
          <p:cNvSpPr>
            <a:spLocks noGrp="1"/>
          </p:cNvSpPr>
          <p:nvPr>
            <p:ph idx="1"/>
          </p:nvPr>
        </p:nvSpPr>
        <p:spPr/>
        <p:txBody>
          <a:bodyPr>
            <a:normAutofit lnSpcReduction="10000"/>
          </a:bodyPr>
          <a:lstStyle/>
          <a:p>
            <a:r>
              <a:rPr lang="en-US" dirty="0"/>
              <a:t>Introduction to 7v7</a:t>
            </a:r>
          </a:p>
          <a:p>
            <a:r>
              <a:rPr lang="en-US" dirty="0"/>
              <a:t>Intro positions (3-2-1 formation)</a:t>
            </a:r>
          </a:p>
          <a:p>
            <a:r>
              <a:rPr lang="en-US" dirty="0"/>
              <a:t>Goalies – use a Pinnie!  (Rotate this position.)</a:t>
            </a:r>
          </a:p>
          <a:p>
            <a:r>
              <a:rPr lang="en-US" dirty="0"/>
              <a:t>Other rules (Goal kicks, throw-ins, offsides)</a:t>
            </a:r>
          </a:p>
          <a:p>
            <a:r>
              <a:rPr lang="en-US" dirty="0"/>
              <a:t>Continued use of Referees</a:t>
            </a:r>
          </a:p>
          <a:p>
            <a:r>
              <a:rPr lang="en-US" dirty="0"/>
              <a:t>Kids on one sideline, parents on the other</a:t>
            </a:r>
          </a:p>
          <a:p>
            <a:r>
              <a:rPr lang="en-US" dirty="0"/>
              <a:t>Coach evals:</a:t>
            </a:r>
          </a:p>
        </p:txBody>
      </p:sp>
    </p:spTree>
    <p:extLst>
      <p:ext uri="{BB962C8B-B14F-4D97-AF65-F5344CB8AC3E}">
        <p14:creationId xmlns:p14="http://schemas.microsoft.com/office/powerpoint/2010/main" val="3813611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780AC-ADD6-4A59-BF07-F68D62608F72}"/>
              </a:ext>
            </a:extLst>
          </p:cNvPr>
          <p:cNvSpPr>
            <a:spLocks noGrp="1"/>
          </p:cNvSpPr>
          <p:nvPr>
            <p:ph type="title"/>
          </p:nvPr>
        </p:nvSpPr>
        <p:spPr/>
        <p:txBody>
          <a:bodyPr/>
          <a:lstStyle/>
          <a:p>
            <a:pPr algn="l"/>
            <a:r>
              <a:rPr lang="en-US" dirty="0"/>
              <a:t>Coach Evaluations</a:t>
            </a:r>
          </a:p>
        </p:txBody>
      </p:sp>
      <p:sp>
        <p:nvSpPr>
          <p:cNvPr id="3" name="Content Placeholder 2">
            <a:extLst>
              <a:ext uri="{FF2B5EF4-FFF2-40B4-BE49-F238E27FC236}">
                <a16:creationId xmlns:a16="http://schemas.microsoft.com/office/drawing/2014/main" id="{461E36BC-5FAD-7B63-7962-8776C5331C5D}"/>
              </a:ext>
            </a:extLst>
          </p:cNvPr>
          <p:cNvSpPr>
            <a:spLocks noGrp="1"/>
          </p:cNvSpPr>
          <p:nvPr>
            <p:ph sz="half" idx="1"/>
          </p:nvPr>
        </p:nvSpPr>
        <p:spPr/>
        <p:txBody>
          <a:bodyPr/>
          <a:lstStyle/>
          <a:p>
            <a:r>
              <a:rPr lang="en-US" dirty="0"/>
              <a:t>Rank players in 4 areas</a:t>
            </a:r>
          </a:p>
          <a:p>
            <a:pPr lvl="1"/>
            <a:r>
              <a:rPr lang="en-US" dirty="0"/>
              <a:t>Technical Skills</a:t>
            </a:r>
          </a:p>
          <a:p>
            <a:pPr lvl="1"/>
            <a:r>
              <a:rPr lang="en-US" dirty="0"/>
              <a:t>Tactical/Game Situation</a:t>
            </a:r>
          </a:p>
          <a:p>
            <a:pPr lvl="1"/>
            <a:r>
              <a:rPr lang="en-US" dirty="0"/>
              <a:t>Physical</a:t>
            </a:r>
          </a:p>
          <a:p>
            <a:pPr lvl="1"/>
            <a:r>
              <a:rPr lang="en-US" dirty="0"/>
              <a:t>Commitment</a:t>
            </a:r>
          </a:p>
          <a:p>
            <a:r>
              <a:rPr lang="en-US" dirty="0"/>
              <a:t>Team Genius or Excel Spreadsheet</a:t>
            </a:r>
          </a:p>
          <a:p>
            <a:endParaRPr lang="en-US" dirty="0"/>
          </a:p>
        </p:txBody>
      </p:sp>
      <p:pic>
        <p:nvPicPr>
          <p:cNvPr id="6" name="Content Placeholder 5">
            <a:extLst>
              <a:ext uri="{FF2B5EF4-FFF2-40B4-BE49-F238E27FC236}">
                <a16:creationId xmlns:a16="http://schemas.microsoft.com/office/drawing/2014/main" id="{ED0A9407-6E1F-BA14-1D74-A73FF8430FC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200" y="1809401"/>
            <a:ext cx="4038600" cy="2175573"/>
          </a:xfrm>
        </p:spPr>
      </p:pic>
    </p:spTree>
    <p:extLst>
      <p:ext uri="{BB962C8B-B14F-4D97-AF65-F5344CB8AC3E}">
        <p14:creationId xmlns:p14="http://schemas.microsoft.com/office/powerpoint/2010/main" val="29383022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QUESTIONS</a:t>
            </a:r>
          </a:p>
        </p:txBody>
      </p:sp>
    </p:spTree>
    <p:extLst>
      <p:ext uri="{BB962C8B-B14F-4D97-AF65-F5344CB8AC3E}">
        <p14:creationId xmlns:p14="http://schemas.microsoft.com/office/powerpoint/2010/main" val="935364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Agenda</a:t>
            </a:r>
          </a:p>
        </p:txBody>
      </p:sp>
      <p:sp>
        <p:nvSpPr>
          <p:cNvPr id="3" name="Content Placeholder 2"/>
          <p:cNvSpPr>
            <a:spLocks noGrp="1"/>
          </p:cNvSpPr>
          <p:nvPr>
            <p:ph idx="1"/>
          </p:nvPr>
        </p:nvSpPr>
        <p:spPr>
          <a:xfrm>
            <a:off x="143555" y="1350111"/>
            <a:ext cx="9009595" cy="3512214"/>
          </a:xfrm>
        </p:spPr>
        <p:txBody>
          <a:bodyPr>
            <a:normAutofit/>
          </a:bodyPr>
          <a:lstStyle/>
          <a:p>
            <a:r>
              <a:rPr lang="en-US" sz="1800" dirty="0"/>
              <a:t>Introductions</a:t>
            </a:r>
          </a:p>
          <a:p>
            <a:r>
              <a:rPr lang="en-US" sz="1800" dirty="0"/>
              <a:t>Events</a:t>
            </a:r>
          </a:p>
          <a:p>
            <a:r>
              <a:rPr lang="en-US" sz="1800" dirty="0"/>
              <a:t>Coaching Credentials/CORI</a:t>
            </a:r>
          </a:p>
          <a:p>
            <a:r>
              <a:rPr lang="en-US" sz="1800" dirty="0"/>
              <a:t>Basic Logistics for Spring</a:t>
            </a:r>
          </a:p>
          <a:p>
            <a:r>
              <a:rPr lang="en-US" sz="1800" dirty="0"/>
              <a:t>Field Map</a:t>
            </a:r>
          </a:p>
          <a:p>
            <a:r>
              <a:rPr lang="en-US" sz="1800" dirty="0"/>
              <a:t>Field Set-up</a:t>
            </a:r>
          </a:p>
          <a:p>
            <a:r>
              <a:rPr lang="en-US" sz="1800" dirty="0"/>
              <a:t>Uniforms and Equipment</a:t>
            </a:r>
          </a:p>
          <a:p>
            <a:r>
              <a:rPr lang="en-US" sz="1800" dirty="0"/>
              <a:t>Zero Tolerance</a:t>
            </a:r>
          </a:p>
          <a:p>
            <a:r>
              <a:rPr lang="en-US" sz="1800" dirty="0"/>
              <a:t>2</a:t>
            </a:r>
            <a:r>
              <a:rPr lang="en-US" sz="1800" baseline="30000" dirty="0"/>
              <a:t>nd</a:t>
            </a:r>
            <a:r>
              <a:rPr lang="en-US" sz="1800" dirty="0"/>
              <a:t> Grade Transitions</a:t>
            </a:r>
          </a:p>
          <a:p>
            <a:r>
              <a:rPr lang="en-US" sz="1800" dirty="0"/>
              <a:t>Questions?</a:t>
            </a:r>
          </a:p>
        </p:txBody>
      </p:sp>
      <p:pic>
        <p:nvPicPr>
          <p:cNvPr id="4" name="Picture 3" descr="cid:5A0C1E5E-5B4C-4013-AC04-F0671CB68F2F"/>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8060796" y="4098800"/>
            <a:ext cx="1068935" cy="916230"/>
          </a:xfrm>
          <a:prstGeom prst="rect">
            <a:avLst/>
          </a:prstGeom>
          <a:noFill/>
          <a:ln>
            <a:noFill/>
          </a:ln>
        </p:spPr>
      </p:pic>
    </p:spTree>
    <p:extLst>
      <p:ext uri="{BB962C8B-B14F-4D97-AF65-F5344CB8AC3E}">
        <p14:creationId xmlns:p14="http://schemas.microsoft.com/office/powerpoint/2010/main" val="3123305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Introductions:</a:t>
            </a:r>
            <a:br>
              <a:rPr lang="en-US" dirty="0"/>
            </a:br>
            <a:r>
              <a:rPr lang="en-US" dirty="0"/>
              <a:t>MYS Board of Directors and Support</a:t>
            </a:r>
          </a:p>
        </p:txBody>
      </p:sp>
      <p:sp>
        <p:nvSpPr>
          <p:cNvPr id="3" name="Content Placeholder 2"/>
          <p:cNvSpPr>
            <a:spLocks noGrp="1"/>
          </p:cNvSpPr>
          <p:nvPr>
            <p:ph idx="1"/>
          </p:nvPr>
        </p:nvSpPr>
        <p:spPr>
          <a:xfrm>
            <a:off x="4418990" y="1570377"/>
            <a:ext cx="4123035" cy="3512214"/>
          </a:xfrm>
        </p:spPr>
        <p:txBody>
          <a:bodyPr>
            <a:normAutofit/>
          </a:bodyPr>
          <a:lstStyle/>
          <a:p>
            <a:r>
              <a:rPr lang="en-US" sz="1600" dirty="0"/>
              <a:t>Public Relations – Jackie  McNamara</a:t>
            </a:r>
          </a:p>
          <a:p>
            <a:r>
              <a:rPr lang="en-US" sz="1600" dirty="0"/>
              <a:t>Referee Director – Teri Fleming</a:t>
            </a:r>
          </a:p>
          <a:p>
            <a:r>
              <a:rPr lang="en-US" sz="1600" dirty="0"/>
              <a:t>Events Director – Amie Gardner</a:t>
            </a:r>
          </a:p>
          <a:p>
            <a:r>
              <a:rPr lang="en-US" sz="1600" dirty="0"/>
              <a:t>At Large – OPEN</a:t>
            </a:r>
          </a:p>
          <a:p>
            <a:r>
              <a:rPr lang="en-US" sz="1600" dirty="0"/>
              <a:t>Tournament Director – Danie Correia</a:t>
            </a:r>
          </a:p>
          <a:p>
            <a:r>
              <a:rPr lang="en-US" sz="1600" dirty="0"/>
              <a:t>Compliance  – OPEN</a:t>
            </a:r>
          </a:p>
          <a:p>
            <a:r>
              <a:rPr lang="en-US" sz="1600" dirty="0"/>
              <a:t>Scheduling – Danie Correia &amp; Dan Cooper</a:t>
            </a:r>
          </a:p>
          <a:p>
            <a:r>
              <a:rPr lang="en-US" sz="1600" dirty="0"/>
              <a:t>Director of Coaching – Aaron Salter</a:t>
            </a:r>
          </a:p>
          <a:p>
            <a:endParaRPr lang="en-US" sz="1600" dirty="0"/>
          </a:p>
          <a:p>
            <a:pPr marL="0" indent="0">
              <a:buNone/>
            </a:pPr>
            <a:endParaRPr lang="en-US" dirty="0"/>
          </a:p>
        </p:txBody>
      </p:sp>
      <p:sp>
        <p:nvSpPr>
          <p:cNvPr id="4" name="Content Placeholder 2"/>
          <p:cNvSpPr txBox="1">
            <a:spLocks/>
          </p:cNvSpPr>
          <p:nvPr/>
        </p:nvSpPr>
        <p:spPr>
          <a:xfrm>
            <a:off x="296260" y="1502815"/>
            <a:ext cx="4123035" cy="3206805"/>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600" dirty="0"/>
              <a:t>President – Jess Grey</a:t>
            </a:r>
          </a:p>
          <a:p>
            <a:r>
              <a:rPr lang="en-US" sz="1600" dirty="0"/>
              <a:t>Vice President – George </a:t>
            </a:r>
            <a:r>
              <a:rPr lang="en-US" sz="1600" dirty="0" err="1"/>
              <a:t>Apazidis</a:t>
            </a:r>
            <a:r>
              <a:rPr lang="en-US" sz="1600" dirty="0"/>
              <a:t>	</a:t>
            </a:r>
          </a:p>
          <a:p>
            <a:r>
              <a:rPr lang="en-US" sz="1600" dirty="0"/>
              <a:t>Registrar – Doug </a:t>
            </a:r>
            <a:r>
              <a:rPr lang="en-US" sz="1600" dirty="0" err="1"/>
              <a:t>LaCamera</a:t>
            </a:r>
            <a:endParaRPr lang="en-US" sz="1600" dirty="0"/>
          </a:p>
          <a:p>
            <a:r>
              <a:rPr lang="en-US" sz="1600" dirty="0"/>
              <a:t>Travel Director – Danie Correia &amp; Dan Cooper</a:t>
            </a:r>
          </a:p>
          <a:p>
            <a:r>
              <a:rPr lang="en-US" sz="1600" dirty="0"/>
              <a:t>In-Town Director – Graham Wilson</a:t>
            </a:r>
          </a:p>
          <a:p>
            <a:r>
              <a:rPr lang="en-US" sz="1600" dirty="0"/>
              <a:t>Treasurer – Mark Powers</a:t>
            </a:r>
          </a:p>
          <a:p>
            <a:r>
              <a:rPr lang="en-US" sz="1600" dirty="0"/>
              <a:t>Fundraising Director – OPEN</a:t>
            </a:r>
          </a:p>
          <a:p>
            <a:r>
              <a:rPr lang="en-US" sz="1600" dirty="0"/>
              <a:t>Secretary – Tori Holmes</a:t>
            </a:r>
          </a:p>
          <a:p>
            <a:r>
              <a:rPr lang="en-US" sz="1600" dirty="0"/>
              <a:t>Equipment Director – John McPherson</a:t>
            </a:r>
          </a:p>
          <a:p>
            <a:r>
              <a:rPr lang="en-US" sz="1600" dirty="0"/>
              <a:t>Field Director – Nicole </a:t>
            </a:r>
            <a:r>
              <a:rPr lang="en-US" sz="1600" dirty="0" err="1"/>
              <a:t>Mannarino</a:t>
            </a:r>
            <a:endParaRPr lang="en-US" sz="1600" dirty="0"/>
          </a:p>
        </p:txBody>
      </p:sp>
    </p:spTree>
    <p:extLst>
      <p:ext uri="{BB962C8B-B14F-4D97-AF65-F5344CB8AC3E}">
        <p14:creationId xmlns:p14="http://schemas.microsoft.com/office/powerpoint/2010/main" val="3769898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2E849-8F60-43B9-AF40-019142AB1CF6}"/>
              </a:ext>
            </a:extLst>
          </p:cNvPr>
          <p:cNvSpPr>
            <a:spLocks noGrp="1"/>
          </p:cNvSpPr>
          <p:nvPr>
            <p:ph type="title"/>
          </p:nvPr>
        </p:nvSpPr>
        <p:spPr/>
        <p:txBody>
          <a:bodyPr>
            <a:normAutofit fontScale="90000"/>
          </a:bodyPr>
          <a:lstStyle/>
          <a:p>
            <a:r>
              <a:rPr lang="en-US" dirty="0"/>
              <a:t>Age Group Coordinators (AGCs)</a:t>
            </a:r>
          </a:p>
        </p:txBody>
      </p:sp>
      <p:sp>
        <p:nvSpPr>
          <p:cNvPr id="3" name="Content Placeholder 2">
            <a:extLst>
              <a:ext uri="{FF2B5EF4-FFF2-40B4-BE49-F238E27FC236}">
                <a16:creationId xmlns:a16="http://schemas.microsoft.com/office/drawing/2014/main" id="{8DAF3835-24D7-4742-B21B-22D30B21401C}"/>
              </a:ext>
            </a:extLst>
          </p:cNvPr>
          <p:cNvSpPr>
            <a:spLocks noGrp="1"/>
          </p:cNvSpPr>
          <p:nvPr>
            <p:ph idx="1"/>
          </p:nvPr>
        </p:nvSpPr>
        <p:spPr>
          <a:xfrm>
            <a:off x="448966" y="1350111"/>
            <a:ext cx="8246070" cy="3512214"/>
          </a:xfrm>
        </p:spPr>
        <p:txBody>
          <a:bodyPr>
            <a:normAutofit fontScale="92500" lnSpcReduction="10000"/>
          </a:bodyPr>
          <a:lstStyle/>
          <a:p>
            <a:r>
              <a:rPr lang="en-US" dirty="0"/>
              <a:t>Pre-K – Nicole </a:t>
            </a:r>
            <a:r>
              <a:rPr lang="en-US" dirty="0" err="1"/>
              <a:t>Mannarino</a:t>
            </a:r>
            <a:endParaRPr lang="en-US" dirty="0"/>
          </a:p>
          <a:p>
            <a:r>
              <a:rPr lang="en-US" dirty="0"/>
              <a:t>Grade K Boys – Carrie Dunn</a:t>
            </a:r>
          </a:p>
          <a:p>
            <a:r>
              <a:rPr lang="en-US" dirty="0"/>
              <a:t>Grade K Girls – Erika Miao</a:t>
            </a:r>
          </a:p>
          <a:p>
            <a:r>
              <a:rPr lang="en-US" dirty="0"/>
              <a:t>Grade 1 Boys – Jen </a:t>
            </a:r>
            <a:r>
              <a:rPr lang="en-US" dirty="0" err="1"/>
              <a:t>Gentili</a:t>
            </a:r>
            <a:endParaRPr lang="en-US" dirty="0"/>
          </a:p>
          <a:p>
            <a:r>
              <a:rPr lang="en-US" dirty="0"/>
              <a:t>Grade 1 Girls – Amy Trout</a:t>
            </a:r>
          </a:p>
          <a:p>
            <a:r>
              <a:rPr lang="en-US" dirty="0"/>
              <a:t>Grade 2 Boys – Amie Gardner</a:t>
            </a:r>
          </a:p>
          <a:p>
            <a:r>
              <a:rPr lang="en-US" dirty="0"/>
              <a:t>Grade 2 Girls – Amy Trout</a:t>
            </a:r>
          </a:p>
          <a:p>
            <a:r>
              <a:rPr lang="en-US" dirty="0"/>
              <a:t>Grade 3-5 Co-ed – Amie Gardner/Graham Wilson</a:t>
            </a:r>
          </a:p>
          <a:p>
            <a:endParaRPr lang="en-US" dirty="0"/>
          </a:p>
          <a:p>
            <a:pPr lvl="1"/>
            <a:endParaRPr lang="en-US" dirty="0"/>
          </a:p>
        </p:txBody>
      </p:sp>
    </p:spTree>
    <p:extLst>
      <p:ext uri="{BB962C8B-B14F-4D97-AF65-F5344CB8AC3E}">
        <p14:creationId xmlns:p14="http://schemas.microsoft.com/office/powerpoint/2010/main" val="345209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5ECC4-F5FE-8741-622C-8442775BA60E}"/>
              </a:ext>
            </a:extLst>
          </p:cNvPr>
          <p:cNvSpPr>
            <a:spLocks noGrp="1"/>
          </p:cNvSpPr>
          <p:nvPr>
            <p:ph type="title"/>
          </p:nvPr>
        </p:nvSpPr>
        <p:spPr/>
        <p:txBody>
          <a:bodyPr>
            <a:normAutofit fontScale="90000"/>
          </a:bodyPr>
          <a:lstStyle/>
          <a:p>
            <a:r>
              <a:rPr lang="en-US" dirty="0"/>
              <a:t>Events and Fundraising</a:t>
            </a:r>
          </a:p>
        </p:txBody>
      </p:sp>
      <p:sp>
        <p:nvSpPr>
          <p:cNvPr id="3" name="Content Placeholder 2">
            <a:extLst>
              <a:ext uri="{FF2B5EF4-FFF2-40B4-BE49-F238E27FC236}">
                <a16:creationId xmlns:a16="http://schemas.microsoft.com/office/drawing/2014/main" id="{51890453-0454-FEBC-2811-7A3D09557432}"/>
              </a:ext>
            </a:extLst>
          </p:cNvPr>
          <p:cNvSpPr>
            <a:spLocks noGrp="1"/>
          </p:cNvSpPr>
          <p:nvPr>
            <p:ph idx="1"/>
          </p:nvPr>
        </p:nvSpPr>
        <p:spPr/>
        <p:txBody>
          <a:bodyPr>
            <a:normAutofit fontScale="92500" lnSpcReduction="10000"/>
          </a:bodyPr>
          <a:lstStyle/>
          <a:p>
            <a:r>
              <a:rPr lang="en-US" dirty="0"/>
              <a:t>40</a:t>
            </a:r>
            <a:r>
              <a:rPr lang="en-US" baseline="30000" dirty="0"/>
              <a:t>th</a:t>
            </a:r>
            <a:r>
              <a:rPr lang="en-US" dirty="0"/>
              <a:t> Anniversary Dinner and Celebration – past March 10</a:t>
            </a:r>
            <a:r>
              <a:rPr lang="en-US" baseline="30000" dirty="0"/>
              <a:t>th</a:t>
            </a:r>
            <a:r>
              <a:rPr lang="en-US" dirty="0"/>
              <a:t> – So much fun!</a:t>
            </a:r>
          </a:p>
          <a:p>
            <a:r>
              <a:rPr lang="en-US" dirty="0"/>
              <a:t>Volunteer Options:</a:t>
            </a:r>
          </a:p>
          <a:p>
            <a:pPr lvl="1"/>
            <a:r>
              <a:rPr lang="en-US" dirty="0"/>
              <a:t>Concessions during the season</a:t>
            </a:r>
          </a:p>
          <a:p>
            <a:pPr lvl="1"/>
            <a:r>
              <a:rPr lang="en-US" dirty="0"/>
              <a:t>MYS at the Revs Night! – Saturday, June 17th</a:t>
            </a:r>
          </a:p>
          <a:p>
            <a:pPr lvl="1"/>
            <a:r>
              <a:rPr lang="en-US" dirty="0"/>
              <a:t>POSSIBLE 40</a:t>
            </a:r>
            <a:r>
              <a:rPr lang="en-US" baseline="30000" dirty="0"/>
              <a:t>th</a:t>
            </a:r>
            <a:r>
              <a:rPr lang="en-US" dirty="0"/>
              <a:t> Anniversary Field Day – Just for the kids!</a:t>
            </a:r>
          </a:p>
          <a:p>
            <a:r>
              <a:rPr lang="en-US" dirty="0"/>
              <a:t>Sponsorships</a:t>
            </a:r>
          </a:p>
        </p:txBody>
      </p:sp>
    </p:spTree>
    <p:extLst>
      <p:ext uri="{BB962C8B-B14F-4D97-AF65-F5344CB8AC3E}">
        <p14:creationId xmlns:p14="http://schemas.microsoft.com/office/powerpoint/2010/main" val="515583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CEF79-699B-45BF-AC04-D1B08C0B10BA}"/>
              </a:ext>
            </a:extLst>
          </p:cNvPr>
          <p:cNvSpPr>
            <a:spLocks noGrp="1"/>
          </p:cNvSpPr>
          <p:nvPr>
            <p:ph type="title"/>
          </p:nvPr>
        </p:nvSpPr>
        <p:spPr/>
        <p:txBody>
          <a:bodyPr>
            <a:normAutofit fontScale="90000"/>
          </a:bodyPr>
          <a:lstStyle/>
          <a:p>
            <a:r>
              <a:rPr lang="en-US" dirty="0"/>
              <a:t>Coach Requirements</a:t>
            </a:r>
          </a:p>
        </p:txBody>
      </p:sp>
      <p:sp>
        <p:nvSpPr>
          <p:cNvPr id="3" name="Content Placeholder 2">
            <a:extLst>
              <a:ext uri="{FF2B5EF4-FFF2-40B4-BE49-F238E27FC236}">
                <a16:creationId xmlns:a16="http://schemas.microsoft.com/office/drawing/2014/main" id="{18A44359-3FE4-454A-9C26-69128380F188}"/>
              </a:ext>
            </a:extLst>
          </p:cNvPr>
          <p:cNvSpPr>
            <a:spLocks noGrp="1"/>
          </p:cNvSpPr>
          <p:nvPr>
            <p:ph idx="1"/>
          </p:nvPr>
        </p:nvSpPr>
        <p:spPr>
          <a:xfrm>
            <a:off x="448966" y="1350112"/>
            <a:ext cx="8246070" cy="3512214"/>
          </a:xfrm>
        </p:spPr>
        <p:txBody>
          <a:bodyPr>
            <a:normAutofit fontScale="92500" lnSpcReduction="20000"/>
          </a:bodyPr>
          <a:lstStyle/>
          <a:p>
            <a:r>
              <a:rPr lang="en-US" dirty="0"/>
              <a:t>Credentials reset every year in July, so you need to check in for the year and see what you need to do:</a:t>
            </a:r>
          </a:p>
          <a:p>
            <a:pPr lvl="1"/>
            <a:r>
              <a:rPr lang="en-US" dirty="0"/>
              <a:t>Upload headshot</a:t>
            </a:r>
          </a:p>
          <a:p>
            <a:pPr lvl="1"/>
            <a:r>
              <a:rPr lang="en-US" dirty="0"/>
              <a:t>Complete CORI background check (New coaches need to show their license as well)</a:t>
            </a:r>
          </a:p>
          <a:p>
            <a:pPr lvl="1"/>
            <a:r>
              <a:rPr lang="en-US" dirty="0"/>
              <a:t>Complete Concussion Training or Health &amp; Safety course (both fulfill the requirement)</a:t>
            </a:r>
          </a:p>
          <a:p>
            <a:pPr lvl="1"/>
            <a:r>
              <a:rPr lang="en-US" dirty="0"/>
              <a:t>Complete Safe Sport Abuse Prevention Training</a:t>
            </a:r>
          </a:p>
          <a:p>
            <a:r>
              <a:rPr lang="en-US" dirty="0"/>
              <a:t>Questions?  Email </a:t>
            </a:r>
            <a:r>
              <a:rPr lang="en-US" dirty="0">
                <a:hlinkClick r:id="rId3"/>
              </a:rPr>
              <a:t>corimys@gmail.com</a:t>
            </a:r>
            <a:r>
              <a:rPr lang="en-US" dirty="0"/>
              <a:t> </a:t>
            </a:r>
          </a:p>
          <a:p>
            <a:pPr lvl="1"/>
            <a:endParaRPr lang="en-US" dirty="0"/>
          </a:p>
          <a:p>
            <a:pPr lvl="1"/>
            <a:endParaRPr lang="en-US" dirty="0"/>
          </a:p>
        </p:txBody>
      </p:sp>
    </p:spTree>
    <p:extLst>
      <p:ext uri="{BB962C8B-B14F-4D97-AF65-F5344CB8AC3E}">
        <p14:creationId xmlns:p14="http://schemas.microsoft.com/office/powerpoint/2010/main" val="2107494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E3E90-E43E-4E7B-8087-061A4FC78D51}"/>
              </a:ext>
            </a:extLst>
          </p:cNvPr>
          <p:cNvSpPr>
            <a:spLocks noGrp="1"/>
          </p:cNvSpPr>
          <p:nvPr>
            <p:ph type="title"/>
          </p:nvPr>
        </p:nvSpPr>
        <p:spPr/>
        <p:txBody>
          <a:bodyPr>
            <a:normAutofit fontScale="90000"/>
          </a:bodyPr>
          <a:lstStyle/>
          <a:p>
            <a:r>
              <a:rPr lang="en-US" dirty="0"/>
              <a:t>Basic Logistics</a:t>
            </a:r>
          </a:p>
        </p:txBody>
      </p:sp>
      <p:sp>
        <p:nvSpPr>
          <p:cNvPr id="3" name="Content Placeholder 2">
            <a:extLst>
              <a:ext uri="{FF2B5EF4-FFF2-40B4-BE49-F238E27FC236}">
                <a16:creationId xmlns:a16="http://schemas.microsoft.com/office/drawing/2014/main" id="{8D25B62F-D014-49EF-B1D4-81B4602F439B}"/>
              </a:ext>
            </a:extLst>
          </p:cNvPr>
          <p:cNvSpPr>
            <a:spLocks noGrp="1"/>
          </p:cNvSpPr>
          <p:nvPr>
            <p:ph idx="1"/>
          </p:nvPr>
        </p:nvSpPr>
        <p:spPr>
          <a:xfrm>
            <a:off x="296260" y="1350110"/>
            <a:ext cx="8246070" cy="3512215"/>
          </a:xfrm>
        </p:spPr>
        <p:txBody>
          <a:bodyPr>
            <a:normAutofit fontScale="77500" lnSpcReduction="20000"/>
          </a:bodyPr>
          <a:lstStyle/>
          <a:p>
            <a:r>
              <a:rPr lang="en-US" dirty="0"/>
              <a:t>Season starts Saturday, April 6</a:t>
            </a:r>
            <a:r>
              <a:rPr lang="en-US" baseline="30000" dirty="0"/>
              <a:t>th</a:t>
            </a:r>
            <a:r>
              <a:rPr lang="en-US" dirty="0"/>
              <a:t> and goes 9 weeks to June 8th  </a:t>
            </a:r>
          </a:p>
          <a:p>
            <a:pPr lvl="1"/>
            <a:r>
              <a:rPr lang="en-US" dirty="0"/>
              <a:t>No Games Memorial Day Weekend</a:t>
            </a:r>
          </a:p>
          <a:p>
            <a:pPr lvl="1"/>
            <a:r>
              <a:rPr lang="en-US" dirty="0"/>
              <a:t>Jamboree is June 8th</a:t>
            </a:r>
          </a:p>
          <a:p>
            <a:pPr lvl="1"/>
            <a:r>
              <a:rPr lang="en-US" dirty="0"/>
              <a:t>June 15th is a Make-up Weekend (in case it rains)</a:t>
            </a:r>
          </a:p>
          <a:p>
            <a:pPr lvl="1"/>
            <a:r>
              <a:rPr lang="en-US" dirty="0"/>
              <a:t>Detailed Schedule will be out soon</a:t>
            </a:r>
          </a:p>
          <a:p>
            <a:r>
              <a:rPr lang="en-US" dirty="0"/>
              <a:t>Time Slots </a:t>
            </a:r>
          </a:p>
          <a:p>
            <a:pPr lvl="2"/>
            <a:r>
              <a:rPr lang="en-US" dirty="0"/>
              <a:t>8:15 AM – Grade 2</a:t>
            </a:r>
          </a:p>
          <a:p>
            <a:pPr lvl="2"/>
            <a:r>
              <a:rPr lang="en-US" dirty="0"/>
              <a:t>8:30 AM – Grades 3</a:t>
            </a:r>
            <a:r>
              <a:rPr lang="en-US" baseline="30000" dirty="0"/>
              <a:t>rd</a:t>
            </a:r>
            <a:r>
              <a:rPr lang="en-US" dirty="0"/>
              <a:t> thru 6</a:t>
            </a:r>
            <a:r>
              <a:rPr lang="en-US" baseline="30000" dirty="0"/>
              <a:t>th</a:t>
            </a:r>
            <a:r>
              <a:rPr lang="en-US" dirty="0"/>
              <a:t> </a:t>
            </a:r>
          </a:p>
          <a:p>
            <a:pPr lvl="2"/>
            <a:r>
              <a:rPr lang="en-US" dirty="0"/>
              <a:t>9:45 AM – Grade K</a:t>
            </a:r>
          </a:p>
          <a:p>
            <a:pPr lvl="2"/>
            <a:r>
              <a:rPr lang="en-US" dirty="0"/>
              <a:t>11:00 AM – Grade 1</a:t>
            </a:r>
          </a:p>
          <a:p>
            <a:pPr lvl="2"/>
            <a:r>
              <a:rPr lang="en-US" dirty="0"/>
              <a:t>12:30 PM – Grade PK</a:t>
            </a:r>
          </a:p>
        </p:txBody>
      </p:sp>
    </p:spTree>
    <p:extLst>
      <p:ext uri="{BB962C8B-B14F-4D97-AF65-F5344CB8AC3E}">
        <p14:creationId xmlns:p14="http://schemas.microsoft.com/office/powerpoint/2010/main" val="1151017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69124-F841-A999-790B-58F220C73D0F}"/>
              </a:ext>
            </a:extLst>
          </p:cNvPr>
          <p:cNvSpPr>
            <a:spLocks noGrp="1"/>
          </p:cNvSpPr>
          <p:nvPr>
            <p:ph type="title"/>
          </p:nvPr>
        </p:nvSpPr>
        <p:spPr/>
        <p:txBody>
          <a:bodyPr>
            <a:normAutofit fontScale="90000"/>
          </a:bodyPr>
          <a:lstStyle/>
          <a:p>
            <a:r>
              <a:rPr lang="en-US" dirty="0"/>
              <a:t>Basic Logistics (cont.)</a:t>
            </a:r>
          </a:p>
        </p:txBody>
      </p:sp>
      <p:sp>
        <p:nvSpPr>
          <p:cNvPr id="3" name="Content Placeholder 2">
            <a:extLst>
              <a:ext uri="{FF2B5EF4-FFF2-40B4-BE49-F238E27FC236}">
                <a16:creationId xmlns:a16="http://schemas.microsoft.com/office/drawing/2014/main" id="{EB88E0BE-A7F5-E0BD-D280-1813942A5B41}"/>
              </a:ext>
            </a:extLst>
          </p:cNvPr>
          <p:cNvSpPr>
            <a:spLocks noGrp="1"/>
          </p:cNvSpPr>
          <p:nvPr>
            <p:ph idx="1"/>
          </p:nvPr>
        </p:nvSpPr>
        <p:spPr/>
        <p:txBody>
          <a:bodyPr>
            <a:normAutofit fontScale="70000" lnSpcReduction="20000"/>
          </a:bodyPr>
          <a:lstStyle/>
          <a:p>
            <a:r>
              <a:rPr lang="en-US" dirty="0"/>
              <a:t>Session Break-Down</a:t>
            </a:r>
          </a:p>
          <a:p>
            <a:pPr lvl="1"/>
            <a:r>
              <a:rPr lang="en-US" dirty="0"/>
              <a:t>Lessons follow the Play-Practice-Play that USYSA is currently practicing</a:t>
            </a:r>
          </a:p>
          <a:p>
            <a:pPr lvl="1"/>
            <a:r>
              <a:rPr lang="en-US" dirty="0"/>
              <a:t>We do have a Legacy coach on-site until 1pm, and hopefully available for ALL grades</a:t>
            </a:r>
          </a:p>
          <a:p>
            <a:r>
              <a:rPr lang="en-US" dirty="0"/>
              <a:t>Field Logistics</a:t>
            </a:r>
          </a:p>
          <a:p>
            <a:pPr lvl="1"/>
            <a:r>
              <a:rPr lang="en-US" dirty="0"/>
              <a:t>All fields at Plymouth Street Complex</a:t>
            </a:r>
          </a:p>
          <a:p>
            <a:pPr lvl="1"/>
            <a:r>
              <a:rPr lang="en-US" dirty="0"/>
              <a:t>PK through Grade 1 will play on Small Sided Fields</a:t>
            </a:r>
          </a:p>
          <a:p>
            <a:pPr lvl="1"/>
            <a:r>
              <a:rPr lang="en-US" dirty="0"/>
              <a:t>Note: Grade 2 will play on two 7 v 7 fields or a full Small Sided field </a:t>
            </a:r>
          </a:p>
          <a:p>
            <a:pPr lvl="1"/>
            <a:r>
              <a:rPr lang="en-US" dirty="0"/>
              <a:t>In-Town Co-ed 3-6 will play on one 7v7 and one 9 v 9 fields</a:t>
            </a:r>
          </a:p>
        </p:txBody>
      </p:sp>
    </p:spTree>
    <p:extLst>
      <p:ext uri="{BB962C8B-B14F-4D97-AF65-F5344CB8AC3E}">
        <p14:creationId xmlns:p14="http://schemas.microsoft.com/office/powerpoint/2010/main" val="3114724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0ECD4-D8A0-4684-9D7E-41F28CC84758}"/>
              </a:ext>
            </a:extLst>
          </p:cNvPr>
          <p:cNvSpPr>
            <a:spLocks noGrp="1"/>
          </p:cNvSpPr>
          <p:nvPr>
            <p:ph type="title"/>
          </p:nvPr>
        </p:nvSpPr>
        <p:spPr/>
        <p:txBody>
          <a:bodyPr>
            <a:normAutofit fontScale="90000"/>
          </a:bodyPr>
          <a:lstStyle/>
          <a:p>
            <a:r>
              <a:rPr lang="en-US" dirty="0"/>
              <a:t>Field Map</a:t>
            </a:r>
          </a:p>
        </p:txBody>
      </p:sp>
      <p:pic>
        <p:nvPicPr>
          <p:cNvPr id="6" name="Content Placeholder 5" descr="Aerial view of a park with a sign">
            <a:extLst>
              <a:ext uri="{FF2B5EF4-FFF2-40B4-BE49-F238E27FC236}">
                <a16:creationId xmlns:a16="http://schemas.microsoft.com/office/drawing/2014/main" id="{66654599-2CBD-6D74-22F6-BBDE1F920E4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670605" y="1350110"/>
            <a:ext cx="5695187" cy="3513138"/>
          </a:xfrm>
        </p:spPr>
      </p:pic>
    </p:spTree>
    <p:extLst>
      <p:ext uri="{BB962C8B-B14F-4D97-AF65-F5344CB8AC3E}">
        <p14:creationId xmlns:p14="http://schemas.microsoft.com/office/powerpoint/2010/main" val="24521949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2071</Words>
  <Application>Microsoft Office PowerPoint</Application>
  <PresentationFormat>On-screen Show (16:9)</PresentationFormat>
  <Paragraphs>175</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MYS Coaches Meeting</vt:lpstr>
      <vt:lpstr>Agenda</vt:lpstr>
      <vt:lpstr>Introductions: MYS Board of Directors and Support</vt:lpstr>
      <vt:lpstr>Age Group Coordinators (AGCs)</vt:lpstr>
      <vt:lpstr>Events and Fundraising</vt:lpstr>
      <vt:lpstr>Coach Requirements</vt:lpstr>
      <vt:lpstr>Basic Logistics</vt:lpstr>
      <vt:lpstr>Basic Logistics (cont.)</vt:lpstr>
      <vt:lpstr>Field Map</vt:lpstr>
      <vt:lpstr>Field Set Up</vt:lpstr>
      <vt:lpstr>Uniforms</vt:lpstr>
      <vt:lpstr>Equipment</vt:lpstr>
      <vt:lpstr>Zero Tolerance</vt:lpstr>
      <vt:lpstr>Pause</vt:lpstr>
      <vt:lpstr>2nd grade Transitions</vt:lpstr>
      <vt:lpstr>Coach Evaluations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2017-07-17T12:09:00Z</dcterms:created>
  <dcterms:modified xsi:type="dcterms:W3CDTF">2024-03-28T21:20:55Z</dcterms:modified>
</cp:coreProperties>
</file>