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416" r:id="rId3"/>
    <p:sldId id="418" r:id="rId4"/>
    <p:sldId id="354" r:id="rId5"/>
    <p:sldId id="385" r:id="rId6"/>
    <p:sldId id="419" r:id="rId7"/>
    <p:sldId id="387" r:id="rId8"/>
    <p:sldId id="388" r:id="rId9"/>
    <p:sldId id="420" r:id="rId10"/>
    <p:sldId id="430" r:id="rId11"/>
    <p:sldId id="431" r:id="rId12"/>
    <p:sldId id="421" r:id="rId13"/>
    <p:sldId id="432" r:id="rId14"/>
    <p:sldId id="433" r:id="rId15"/>
    <p:sldId id="422" r:id="rId16"/>
    <p:sldId id="398" r:id="rId17"/>
    <p:sldId id="399" r:id="rId18"/>
    <p:sldId id="423" r:id="rId19"/>
    <p:sldId id="439" r:id="rId20"/>
    <p:sldId id="440" r:id="rId21"/>
    <p:sldId id="424" r:id="rId22"/>
    <p:sldId id="394" r:id="rId23"/>
    <p:sldId id="395" r:id="rId24"/>
    <p:sldId id="425" r:id="rId25"/>
    <p:sldId id="400" r:id="rId26"/>
    <p:sldId id="401" r:id="rId27"/>
    <p:sldId id="426" r:id="rId28"/>
    <p:sldId id="402" r:id="rId29"/>
    <p:sldId id="403" r:id="rId30"/>
    <p:sldId id="427" r:id="rId31"/>
    <p:sldId id="428" r:id="rId32"/>
    <p:sldId id="42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5" autoAdjust="0"/>
    <p:restoredTop sz="99644" autoAdjust="0"/>
  </p:normalViewPr>
  <p:slideViewPr>
    <p:cSldViewPr>
      <p:cViewPr>
        <p:scale>
          <a:sx n="94" d="100"/>
          <a:sy n="94" d="100"/>
        </p:scale>
        <p:origin x="-1240" y="-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2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AE6CB6-1005-46B3-8CA2-B62502817CB6}" type="datetimeFigureOut">
              <a:rPr lang="en-US" smtClean="0"/>
              <a:t>2/27/17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DFA3C1-09F3-4C2A-873E-047DD3D5BB77}" type="slidenum">
              <a:rPr lang="en-US" smtClean="0"/>
              <a:t>‹#›</a:t>
            </a:fld>
            <a:endParaRPr lang="en-US"/>
          </a:p>
        </p:txBody>
      </p:sp>
    </p:spTree>
    <p:extLst>
      <p:ext uri="{BB962C8B-B14F-4D97-AF65-F5344CB8AC3E}">
        <p14:creationId xmlns:p14="http://schemas.microsoft.com/office/powerpoint/2010/main" val="1088340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FA3C1-09F3-4C2A-873E-047DD3D5BB77}" type="slidenum">
              <a:rPr lang="en-US" smtClean="0"/>
              <a:t>7</a:t>
            </a:fld>
            <a:endParaRPr lang="en-US"/>
          </a:p>
        </p:txBody>
      </p:sp>
    </p:spTree>
    <p:extLst>
      <p:ext uri="{BB962C8B-B14F-4D97-AF65-F5344CB8AC3E}">
        <p14:creationId xmlns:p14="http://schemas.microsoft.com/office/powerpoint/2010/main" val="1503771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7119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1793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3670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9662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1973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4560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4227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965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1818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32456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7853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rgbClr val="D9C3A5">
                <a:tint val="50000"/>
                <a:satMod val="180000"/>
              </a:srgbClr>
            </a:duotone>
            <a:extLst>
              <a:ext uri="{BEBA8EAE-BF5A-486C-A8C5-ECC9F3942E4B}">
                <a14:imgProps xmlns:a14="http://schemas.microsoft.com/office/drawing/2010/main">
                  <a14:imgLayer r:embed="rId14">
                    <a14:imgEffect>
                      <a14:colorTemperature colorTemp="4700"/>
                    </a14:imgEffect>
                    <a14:imgEffect>
                      <a14:saturation sat="0"/>
                    </a14:imgEffect>
                  </a14:imgLayer>
                </a14:imgProps>
              </a:ext>
            </a:extLst>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rgbClr val="D9C3A5">
                <a:tint val="50000"/>
                <a:satMod val="180000"/>
              </a:srgbClr>
            </a:duotone>
            <a:extLst>
              <a:ext uri="{BEBA8EAE-BF5A-486C-A8C5-ECC9F3942E4B}">
                <a14:imgProps xmlns:a14="http://schemas.microsoft.com/office/drawing/2010/main">
                  <a14:imgLayer r:embed="rId14">
                    <a14:imgEffect>
                      <a14:colorTemperature colorTemp="4700"/>
                    </a14:imgEffect>
                    <a14:imgEffect>
                      <a14:saturation sat="0"/>
                    </a14:imgEffect>
                  </a14:imgLayer>
                </a14:imgProps>
              </a:ext>
            </a:extLst>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72000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3.png"/><Relationship Id="rId1" Type="http://schemas.openxmlformats.org/officeDocument/2006/relationships/slideLayout" Target="../slideLayouts/slideLayout4.xml"/><Relationship Id="rId2"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5.png"/><Relationship Id="rId1" Type="http://schemas.openxmlformats.org/officeDocument/2006/relationships/slideLayout" Target="../slideLayouts/slideLayout4.xml"/><Relationship Id="rId2"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3.png"/><Relationship Id="rId1" Type="http://schemas.openxmlformats.org/officeDocument/2006/relationships/slideLayout" Target="../slideLayouts/slideLayout4.xml"/><Relationship Id="rId2"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724400"/>
            <a:ext cx="9144000" cy="2133600"/>
          </a:xfrm>
          <a:solidFill>
            <a:schemeClr val="bg1"/>
          </a:solidFill>
        </p:spPr>
        <p:txBody>
          <a:bodyPr>
            <a:normAutofit/>
          </a:bodyPr>
          <a:lstStyle/>
          <a:p>
            <a:pPr algn="l"/>
            <a:r>
              <a:rPr lang="en-GB" sz="5400" b="1" dirty="0" smtClean="0">
                <a:ln>
                  <a:solidFill>
                    <a:srgbClr val="FF0000"/>
                  </a:solidFill>
                </a:ln>
                <a:solidFill>
                  <a:sysClr val="windowText" lastClr="000000"/>
                </a:solidFill>
              </a:rPr>
              <a:t>Global Premier Soccer</a:t>
            </a:r>
            <a:r>
              <a:rPr lang="en-GB" sz="5400" b="1" dirty="0">
                <a:ln>
                  <a:solidFill>
                    <a:srgbClr val="FF0000"/>
                  </a:solidFill>
                </a:ln>
                <a:solidFill>
                  <a:sysClr val="windowText" lastClr="000000"/>
                </a:solidFill>
              </a:rPr>
              <a:t/>
            </a:r>
            <a:br>
              <a:rPr lang="en-GB" sz="5400" b="1" dirty="0">
                <a:ln>
                  <a:solidFill>
                    <a:srgbClr val="FF0000"/>
                  </a:solidFill>
                </a:ln>
                <a:solidFill>
                  <a:sysClr val="windowText" lastClr="000000"/>
                </a:solidFill>
              </a:rPr>
            </a:br>
            <a:r>
              <a:rPr lang="en-GB" sz="3200" b="1" i="1" dirty="0" smtClean="0">
                <a:ln>
                  <a:solidFill>
                    <a:srgbClr val="FF0000"/>
                  </a:solidFill>
                </a:ln>
                <a:solidFill>
                  <a:sysClr val="windowText" lastClr="000000"/>
                </a:solidFill>
              </a:rPr>
              <a:t>Town Partner Curriculum</a:t>
            </a:r>
            <a:br>
              <a:rPr lang="en-GB" sz="3200" b="1" i="1" dirty="0" smtClean="0">
                <a:ln>
                  <a:solidFill>
                    <a:srgbClr val="FF0000"/>
                  </a:solidFill>
                </a:ln>
                <a:solidFill>
                  <a:sysClr val="windowText" lastClr="000000"/>
                </a:solidFill>
              </a:rPr>
            </a:br>
            <a:r>
              <a:rPr lang="en-GB" sz="3200" b="1" i="1" dirty="0" smtClean="0">
                <a:ln>
                  <a:solidFill>
                    <a:srgbClr val="FF0000"/>
                  </a:solidFill>
                </a:ln>
                <a:solidFill>
                  <a:sysClr val="windowText" lastClr="000000"/>
                </a:solidFill>
              </a:rPr>
              <a:t>3</a:t>
            </a:r>
            <a:r>
              <a:rPr lang="en-GB" sz="3200" b="1" i="1" baseline="30000" dirty="0" smtClean="0">
                <a:ln>
                  <a:solidFill>
                    <a:srgbClr val="FF0000"/>
                  </a:solidFill>
                </a:ln>
                <a:solidFill>
                  <a:sysClr val="windowText" lastClr="000000"/>
                </a:solidFill>
              </a:rPr>
              <a:t>rd</a:t>
            </a:r>
            <a:r>
              <a:rPr lang="en-GB" sz="3200" b="1" i="1" dirty="0" smtClean="0">
                <a:ln>
                  <a:solidFill>
                    <a:srgbClr val="FF0000"/>
                  </a:solidFill>
                </a:ln>
                <a:solidFill>
                  <a:sysClr val="windowText" lastClr="000000"/>
                </a:solidFill>
              </a:rPr>
              <a:t> &amp; 4</a:t>
            </a:r>
            <a:r>
              <a:rPr lang="en-GB" sz="3200" b="1" i="1" baseline="30000" dirty="0" smtClean="0">
                <a:ln>
                  <a:solidFill>
                    <a:srgbClr val="FF0000"/>
                  </a:solidFill>
                </a:ln>
                <a:solidFill>
                  <a:sysClr val="windowText" lastClr="000000"/>
                </a:solidFill>
              </a:rPr>
              <a:t>th</a:t>
            </a:r>
            <a:r>
              <a:rPr lang="en-GB" sz="3200" b="1" i="1" dirty="0" smtClean="0">
                <a:ln>
                  <a:solidFill>
                    <a:srgbClr val="FF0000"/>
                  </a:solidFill>
                </a:ln>
                <a:solidFill>
                  <a:sysClr val="windowText" lastClr="000000"/>
                </a:solidFill>
              </a:rPr>
              <a:t> Grade</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5029200"/>
            <a:ext cx="1295400" cy="1666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05440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Passing End Zon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3" name="Content Placeholder 2" descr="2v2 Steal The Bacon.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617165793"/>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Teams start on the orange cones. On coach command 2 players from each run around the back of their own goal and into the field. Team without the ball, 1 player must drop back as a GK to leave 2v1 on the field.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3v3 with same rule,</a:t>
                      </a:r>
                      <a:r>
                        <a:rPr lang="en-GB" sz="800" baseline="0" dirty="0" smtClean="0">
                          <a:latin typeface="Arial" panose="020B0604020202020204" pitchFamily="34" charset="0"/>
                          <a:cs typeface="Arial" panose="020B0604020202020204" pitchFamily="34" charset="0"/>
                        </a:rPr>
                        <a:t> one player drops back as GK. </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space between the 2 players to make it harder for defender.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 off the ball move to give a supporting angle.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Pass, then move. Try to combine to take the defender out the game. </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493580991"/>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Week 3: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992681842"/>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Scrimmage with end zones instead of goals. Teams score by passing the ball for a team mate to receive in the end zone.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Regular scrimmage. </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‘Make the field big’ by spreading out, makes it harder for defenders to cover everyone.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Movement off the ball to give angles where there player with the ball can find you. </a:t>
                      </a: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Don</a:t>
                      </a:r>
                      <a:r>
                        <a:rPr lang="mr-IN"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t force the pass into the end zone, try to keep possession.  </a:t>
                      </a: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240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4</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3v3 Passing Tournament.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545594286"/>
              </p:ext>
            </p:extLst>
          </p:nvPr>
        </p:nvGraphicFramePr>
        <p:xfrm>
          <a:off x="68943" y="4114799"/>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171450" indent="-171450" algn="l">
                        <a:buFont typeface="Arial" panose="020B0604020202020204" pitchFamily="34" charset="0"/>
                        <a:buChar char="•"/>
                      </a:pPr>
                      <a:r>
                        <a:rPr lang="en-GB" sz="800" b="0" i="0" u="none" strike="noStrike" baseline="0" dirty="0" smtClean="0">
                          <a:latin typeface="Arial"/>
                        </a:rPr>
                        <a:t>Cones placed in diamond formation, with 1 on each cone, and spare players at the starting cone. Replicate if you have more than 6 players to increase repetitions. Players pass the ball around the outside of the diamond, aim to keep it outside. Follow your pass to next cone. </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a give</a:t>
                      </a:r>
                      <a:r>
                        <a:rPr lang="en-GB" sz="800" baseline="0" dirty="0" smtClean="0">
                          <a:latin typeface="Arial" panose="020B0604020202020204" pitchFamily="34" charset="0"/>
                          <a:cs typeface="Arial" panose="020B0604020202020204" pitchFamily="34" charset="0"/>
                        </a:rPr>
                        <a:t> and go at each cone. </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ABCs </a:t>
                      </a:r>
                      <a:r>
                        <a:rPr lang="mr-IN"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Awareness, Body Shape, Control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aseline="0" dirty="0" smtClean="0">
                          <a:latin typeface="Arial" panose="020B0604020202020204" pitchFamily="34" charset="0"/>
                          <a:cs typeface="Arial" panose="020B0604020202020204" pitchFamily="34" charset="0"/>
                        </a:rPr>
                        <a:t>Pass firmly with inside of the foot.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Receiving player should check off the cone to create space and give the passer a bigger target. </a:t>
                      </a:r>
                    </a:p>
                  </a:txBody>
                  <a:tcPr>
                    <a:solidFill>
                      <a:schemeClr val="bg1"/>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aseline="0" dirty="0" smtClean="0">
                          <a:latin typeface="Arial" panose="020B0604020202020204" pitchFamily="34" charset="0"/>
                          <a:cs typeface="Arial" panose="020B0604020202020204" pitchFamily="34" charset="0"/>
                        </a:rPr>
                        <a:t>Receive with open body so you are facing where you want to pass.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Head up, check the next player is ready before playing your pass. </a:t>
                      </a: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100368215"/>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4: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229547049"/>
              </p:ext>
            </p:extLst>
          </p:nvPr>
        </p:nvGraphicFramePr>
        <p:xfrm>
          <a:off x="4648200" y="4114800"/>
          <a:ext cx="4248472" cy="261599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Teams play 3v3, but defending team has one player drop out to rest and one drop into </a:t>
                      </a:r>
                      <a:r>
                        <a:rPr lang="en-GB" sz="800" b="0" i="0" u="none" strike="noStrike" baseline="0" dirty="0" err="1" smtClean="0">
                          <a:latin typeface="Arial"/>
                        </a:rPr>
                        <a:t>gk</a:t>
                      </a:r>
                      <a:r>
                        <a:rPr lang="en-GB" sz="800" b="0" i="0" u="none" strike="noStrike" baseline="0" dirty="0" smtClean="0">
                          <a:latin typeface="Arial"/>
                        </a:rPr>
                        <a:t> to create 3v1 + GK. Reds do the same if they lose possession. Continuous game.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Same set up in other grids,</a:t>
                      </a:r>
                      <a:r>
                        <a:rPr lang="en-GB" sz="800" baseline="0" dirty="0" smtClean="0">
                          <a:latin typeface="Arial" panose="020B0604020202020204" pitchFamily="34" charset="0"/>
                          <a:cs typeface="Arial" panose="020B0604020202020204" pitchFamily="34" charset="0"/>
                        </a:rPr>
                        <a:t> play a tournament!</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Support the player with the ball.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Angles of support </a:t>
                      </a:r>
                      <a:r>
                        <a:rPr lang="mr-IN"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player needs to have a lane to pass to you.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ABCs.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Quick transition between attack/defence. </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176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70371"/>
            <a:ext cx="4038600" cy="3059857"/>
          </a:xfrm>
          <a:solidFill>
            <a:schemeClr val="bg1"/>
          </a:solidFill>
        </p:spPr>
      </p:pic>
      <p:pic>
        <p:nvPicPr>
          <p:cNvPr id="3" name="Content Placeholder 2" descr="3v3 4 Goals With GKS.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08025"/>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76952904"/>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3v3, each team attacks 2 goals. Team without possession has a goalkeeper who must drop in to the goal zone.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See next exercise</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Support the player with the ball, ahead and behind when needed.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ABCs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Angles of support.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Look to switch the point of attack to attack the open goal. </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69560238"/>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4: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842326378"/>
              </p:ext>
            </p:extLst>
          </p:nvPr>
        </p:nvGraphicFramePr>
        <p:xfrm>
          <a:off x="4648200" y="4114800"/>
          <a:ext cx="4248472" cy="261599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4 goals, each team attacks 2 goals.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Full scrimmage</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Support the player with the ball, ahead and behind when needed.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ABCs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Angles of support.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Look to switch the point of attack to attack the open goal. </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620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5</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1v1 - skills practice into 1v1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Dribbling &amp; passing T.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464220967"/>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a:t>
                      </a:r>
                      <a:r>
                        <a:rPr lang="en-US" sz="800" b="0" i="0" u="none" strike="noStrike" baseline="0" dirty="0" smtClean="0">
                          <a:latin typeface="Arial"/>
                        </a:rPr>
                        <a:t>p</a:t>
                      </a:r>
                      <a:r>
                        <a:rPr lang="en-GB" sz="800" b="0" i="0" u="none" strike="noStrike" baseline="0" dirty="0" smtClean="0">
                          <a:latin typeface="Arial"/>
                        </a:rPr>
                        <a:t>lit players into 4 groups. </a:t>
                      </a:r>
                      <a:r>
                        <a:rPr lang="en-US" sz="800" b="0" i="0" u="none" strike="noStrike" baseline="0" dirty="0" smtClean="0">
                          <a:latin typeface="Arial"/>
                        </a:rPr>
                        <a:t>G</a:t>
                      </a:r>
                      <a:r>
                        <a:rPr lang="en-GB" sz="800" b="0" i="0" u="none" strike="noStrike" baseline="0" dirty="0" err="1" smtClean="0">
                          <a:latin typeface="Arial"/>
                        </a:rPr>
                        <a:t>roups</a:t>
                      </a:r>
                      <a:r>
                        <a:rPr lang="en-GB" sz="800" b="0" i="0" u="none" strike="noStrike" baseline="0" dirty="0" smtClean="0">
                          <a:latin typeface="Arial"/>
                        </a:rPr>
                        <a:t> 1 &amp; 2 (top &amp; bottom) pass the ball back and forth joining the opposite line each time. Groups 3 &amp; 4 (left &amp; right) dribble the ball back and forth joining other line each time.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US" sz="800" dirty="0" smtClean="0">
                          <a:latin typeface="Arial" panose="020B0604020202020204" pitchFamily="34" charset="0"/>
                          <a:cs typeface="Arial" panose="020B0604020202020204" pitchFamily="34" charset="0"/>
                        </a:rPr>
                        <a:t>Add</a:t>
                      </a:r>
                      <a:r>
                        <a:rPr lang="en-US" sz="800" baseline="0" dirty="0" smtClean="0">
                          <a:latin typeface="Arial" panose="020B0604020202020204" pitchFamily="34" charset="0"/>
                          <a:cs typeface="Arial" panose="020B0604020202020204" pitchFamily="34" charset="0"/>
                        </a:rPr>
                        <a:t> another 2 groups next too group 1 &amp; 2 who pass the ball back and forth in two touches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Passing</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inside of foot to pass the ball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 off middle cone to receive ball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Take first touch towards next passing target</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Dribbling</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a different part of the foot with every touch</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Foundations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Toe Taps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Inside/outside</a:t>
                      </a: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887815883"/>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Defending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441484610"/>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The first player from each line dribbles towards the middle cone. Both players move to the right as they approach the cone and join the opposite line. As they move past the cone the next 2 lines do the same.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ball close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Perform move a good distance from the cone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the move.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0466" y="44257"/>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1v1 - skills practice into 1v1 game progression.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384570734"/>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Now take the central cone away. 1 player dribbles into the area. Person opposite moves in as defender and play 1v1. Players try and dribble through coned goal of opposite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Get the the ball quickly</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Angle run to force attacker one way</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Slow feet on approach</a:t>
                      </a:r>
                    </a:p>
                    <a:p>
                      <a:pPr marL="171450" indent="-171450" algn="l">
                        <a:buFont typeface="Arial" panose="020B0604020202020204" pitchFamily="34" charset="0"/>
                        <a:buChar char="•"/>
                      </a:pPr>
                      <a:r>
                        <a:rPr lang="en-US" sz="800" baseline="0" dirty="0" smtClean="0">
                          <a:latin typeface="Arial" panose="020B0604020202020204" pitchFamily="34" charset="0"/>
                          <a:cs typeface="Arial" panose="020B0604020202020204" pitchFamily="34" charset="0"/>
                        </a:rPr>
                        <a:t>B</a:t>
                      </a:r>
                      <a:r>
                        <a:rPr lang="en-GB" sz="800" baseline="0" dirty="0" smtClean="0">
                          <a:latin typeface="Arial" panose="020B0604020202020204" pitchFamily="34" charset="0"/>
                          <a:cs typeface="Arial" panose="020B0604020202020204" pitchFamily="34" charset="0"/>
                        </a:rPr>
                        <a:t>e on the half turn (surfer pose)</a:t>
                      </a:r>
                    </a:p>
                    <a:p>
                      <a:pPr marL="171450" indent="-171450" algn="l">
                        <a:buFont typeface="Arial" panose="020B0604020202020204" pitchFamily="34" charset="0"/>
                        <a:buChar char="•"/>
                      </a:pPr>
                      <a:r>
                        <a:rPr lang="en-US" sz="800" baseline="0" dirty="0" smtClean="0">
                          <a:latin typeface="Arial" panose="020B0604020202020204" pitchFamily="34" charset="0"/>
                          <a:cs typeface="Arial" panose="020B0604020202020204" pitchFamily="34" charset="0"/>
                        </a:rPr>
                        <a:t>A</a:t>
                      </a:r>
                      <a:r>
                        <a:rPr lang="en-GB" sz="800" baseline="0" dirty="0" err="1" smtClean="0">
                          <a:latin typeface="Arial" panose="020B0604020202020204" pitchFamily="34" charset="0"/>
                          <a:cs typeface="Arial" panose="020B0604020202020204" pitchFamily="34" charset="0"/>
                        </a:rPr>
                        <a:t>ggressive</a:t>
                      </a:r>
                      <a:r>
                        <a:rPr lang="en-GB" sz="800" baseline="0" dirty="0" smtClean="0">
                          <a:latin typeface="Arial" panose="020B0604020202020204" pitchFamily="34" charset="0"/>
                          <a:cs typeface="Arial" panose="020B0604020202020204" pitchFamily="34" charset="0"/>
                        </a:rPr>
                        <a:t> to win the ball</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79488976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Defending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4046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2v1 with GK game.png"/>
          <p:cNvPicPr>
            <a:picLocks noChangeAspect="1"/>
          </p:cNvPicPr>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76600"/>
          </a:xfrm>
          <a:prstGeom prst="rect">
            <a:avLst/>
          </a:prstGeo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3524263209"/>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2v2 games. Team without the ball must have one player drop back and become GK leaving 2v1 on the field</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Get the the ball quickly</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Angle run to force attacker one way</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Slow feet on approach</a:t>
                      </a:r>
                    </a:p>
                    <a:p>
                      <a:pPr marL="171450" indent="-171450" algn="l">
                        <a:buFont typeface="Arial" panose="020B0604020202020204" pitchFamily="34" charset="0"/>
                        <a:buChar char="•"/>
                      </a:pPr>
                      <a:r>
                        <a:rPr lang="en-US" sz="800" baseline="0" dirty="0" smtClean="0">
                          <a:latin typeface="Arial" panose="020B0604020202020204" pitchFamily="34" charset="0"/>
                          <a:cs typeface="Arial" panose="020B0604020202020204" pitchFamily="34" charset="0"/>
                        </a:rPr>
                        <a:t>B</a:t>
                      </a:r>
                      <a:r>
                        <a:rPr lang="en-GB" sz="800" baseline="0" dirty="0" smtClean="0">
                          <a:latin typeface="Arial" panose="020B0604020202020204" pitchFamily="34" charset="0"/>
                          <a:cs typeface="Arial" panose="020B0604020202020204" pitchFamily="34" charset="0"/>
                        </a:rPr>
                        <a:t>e on the half turn (surfer pose)</a:t>
                      </a:r>
                    </a:p>
                    <a:p>
                      <a:pPr marL="171450" indent="-171450" algn="l">
                        <a:buFont typeface="Arial" panose="020B0604020202020204" pitchFamily="34" charset="0"/>
                        <a:buChar char="•"/>
                      </a:pPr>
                      <a:r>
                        <a:rPr lang="en-US" sz="800" baseline="0" dirty="0" smtClean="0">
                          <a:latin typeface="Arial" panose="020B0604020202020204" pitchFamily="34" charset="0"/>
                          <a:cs typeface="Arial" panose="020B0604020202020204" pitchFamily="34" charset="0"/>
                        </a:rPr>
                        <a:t>A</a:t>
                      </a:r>
                      <a:r>
                        <a:rPr lang="en-GB" sz="800" baseline="0" dirty="0" err="1" smtClean="0">
                          <a:latin typeface="Arial" panose="020B0604020202020204" pitchFamily="34" charset="0"/>
                          <a:cs typeface="Arial" panose="020B0604020202020204" pitchFamily="34" charset="0"/>
                        </a:rPr>
                        <a:t>ggressive</a:t>
                      </a:r>
                      <a:r>
                        <a:rPr lang="en-GB" sz="800" baseline="0" dirty="0" smtClean="0">
                          <a:latin typeface="Arial" panose="020B0604020202020204" pitchFamily="34" charset="0"/>
                          <a:cs typeface="Arial" panose="020B0604020202020204" pitchFamily="34" charset="0"/>
                        </a:rPr>
                        <a:t> to win the ball</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6 </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Ball each dribbling.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482617857"/>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Each player has a ball and dribbles inside the area. On coach command players try and kick everyone else’s ball out of the area.</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One player without a</a:t>
                      </a:r>
                      <a:r>
                        <a:rPr lang="en-GB" sz="800" baseline="0" dirty="0" smtClean="0">
                          <a:latin typeface="Arial" panose="020B0604020202020204" pitchFamily="34" charset="0"/>
                          <a:cs typeface="Arial" panose="020B0604020202020204" pitchFamily="34" charset="0"/>
                        </a:rPr>
                        <a:t> ball who is defender. How quick can you clear the area of soccer balls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attacker into pressure or to the side line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mistake or bad touch from attacker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Poke ball away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Block tackle to win ball.</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217280123"/>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Defending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1v1 Back to Back Goals.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4724400" y="762994"/>
            <a:ext cx="4038600" cy="3254375"/>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2877858838"/>
              </p:ext>
            </p:extLst>
          </p:nvPr>
        </p:nvGraphicFramePr>
        <p:xfrm>
          <a:off x="4648200" y="4081793"/>
          <a:ext cx="4248472" cy="2615420"/>
        </p:xfrm>
        <a:graphic>
          <a:graphicData uri="http://schemas.openxmlformats.org/drawingml/2006/table">
            <a:tbl>
              <a:tblPr firstRow="1" bandRow="1">
                <a:tableStyleId>{5940675A-B579-460E-94D1-54222C63F5DA}</a:tableStyleId>
              </a:tblPr>
              <a:tblGrid>
                <a:gridCol w="2124236"/>
                <a:gridCol w="2124236"/>
              </a:tblGrid>
              <a:tr h="2775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6848">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2 groups opposite at each end of the area, with 2 outwards facing goals in the </a:t>
                      </a:r>
                      <a:r>
                        <a:rPr lang="en-GB" sz="800" b="0" i="0" u="none" strike="noStrike" baseline="0" dirty="0" err="1" smtClean="0">
                          <a:latin typeface="Arial"/>
                        </a:rPr>
                        <a:t>center</a:t>
                      </a:r>
                      <a:r>
                        <a:rPr lang="en-GB" sz="800" b="0" i="0" u="none" strike="noStrike" baseline="0" dirty="0" smtClean="0">
                          <a:latin typeface="Arial"/>
                        </a:rPr>
                        <a:t>. White passes to red, who attacks and aims to score in either goal. White defends, switch to opposite group. </a:t>
                      </a:r>
                    </a:p>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775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4546">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dirty="0" smtClean="0">
                          <a:latin typeface="Arial" panose="020B0604020202020204" pitchFamily="34" charset="0"/>
                          <a:cs typeface="Arial" panose="020B0604020202020204" pitchFamily="34" charset="0"/>
                        </a:rPr>
                        <a:t>Players</a:t>
                      </a:r>
                      <a:r>
                        <a:rPr lang="en-GB" sz="800" baseline="0" dirty="0" smtClean="0">
                          <a:latin typeface="Arial" panose="020B0604020202020204" pitchFamily="34" charset="0"/>
                          <a:cs typeface="Arial" panose="020B0604020202020204" pitchFamily="34" charset="0"/>
                        </a:rPr>
                        <a:t> pass back and forth until coach commands “GO”, player with the ball attacks.</a:t>
                      </a:r>
                      <a:endParaRPr lang="en-GB" sz="8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752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68439">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Get to ball quickly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Slow feet on approach</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attacker away from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Patience to wait for good opportunity to tackle</a:t>
                      </a:r>
                    </a:p>
                  </a:txBody>
                  <a:tcPr>
                    <a:solidFill>
                      <a:schemeClr val="bg1"/>
                    </a:solidFill>
                  </a:tcPr>
                </a:tc>
                <a:tc>
                  <a:txBody>
                    <a:bodyPr/>
                    <a:lstStyle/>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813782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2v1 with GK game.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382801675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Defending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2242725492"/>
              </p:ext>
            </p:extLst>
          </p:nvPr>
        </p:nvGraphicFramePr>
        <p:xfrm>
          <a:off x="1524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2v2 games. Team without the ball must have one player drop back and become GK leaving 2v1 on the field</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attacker into pressure or to the side line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mistake or bad touch from attacker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Poke ball away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Block tackle to win ball.</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3" name="Content Placeholder 2" descr="SSG 7v7.png"/>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00400"/>
          </a:xfr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3262409777"/>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Play 7v7. Both teams play 1-2-1-2-1.</a:t>
                      </a:r>
                    </a:p>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aseline="0" dirty="0" smtClean="0">
                          <a:latin typeface="Arial" panose="020B0604020202020204" pitchFamily="34" charset="0"/>
                          <a:cs typeface="Arial" panose="020B0604020202020204" pitchFamily="34" charset="0"/>
                        </a:rPr>
                        <a:t>Cover key points from the session</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449530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1</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7</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king of the ring.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Creative dribbling.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678949144"/>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Set out a 20x20 yard area. Each player has a ball and dribbles freely in the space/ Ask players to perform any 1v1 moves they know from previous soccer sessions</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Show players a new move and allow them to try and execute it.</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Scissors, double scissors, roll</a:t>
                      </a:r>
                      <a:r>
                        <a:rPr lang="en-GB" sz="800" baseline="0" dirty="0" smtClean="0">
                          <a:latin typeface="Arial" panose="020B0604020202020204" pitchFamily="34" charset="0"/>
                          <a:cs typeface="Arial" panose="020B0604020202020204" pitchFamily="34" charset="0"/>
                        </a:rPr>
                        <a:t> over, double touch, fake &amp; take.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Small touches to keep ball close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move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32243375"/>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7: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62517787"/>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Now add one player in the area without a ball. This player tries to steal any ball from another player. Once the defender gets two touches on a new ball the player losing the ball becomes new defender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Add 2 defenders</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Small touches to keep ball close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move to unbalance and beat defender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move</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2595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1v1 2 GK game.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561706794"/>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Teams start at opposite ends between the goals. Have GKs in the goals the attacking team are trying to score in. Defending team pass the ball cross and move in to try and stop attacker getting a shot on goal. Defenders attack counter goals if they win the ball.</a:t>
                      </a: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Play 2v2</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Attack at speed</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a:t>
                      </a: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ange</a:t>
                      </a:r>
                      <a:r>
                        <a:rPr lang="en-GB" sz="800" baseline="0" dirty="0" smtClean="0">
                          <a:latin typeface="Arial" panose="020B0604020202020204" pitchFamily="34" charset="0"/>
                          <a:cs typeface="Arial" panose="020B0604020202020204" pitchFamily="34" charset="0"/>
                        </a:rPr>
                        <a:t> speed or direction to beat defenders</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13680616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7: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2v1 with GK game.png"/>
          <p:cNvPicPr>
            <a:picLocks noChangeAspect="1"/>
          </p:cNvPicPr>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76600"/>
          </a:xfrm>
          <a:prstGeom prst="rect">
            <a:avLst/>
          </a:prstGeo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2638252580"/>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2v2 games. Team without the ball must have one player drop back and become GK leaving 2v1 on the field</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Have teams switch fields to play other teams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Creativity on the ball</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P</a:t>
                      </a:r>
                      <a:r>
                        <a:rPr lang="en-GB" sz="800" baseline="0" dirty="0" smtClean="0">
                          <a:latin typeface="Arial" panose="020B0604020202020204" pitchFamily="34" charset="0"/>
                          <a:cs typeface="Arial" panose="020B0604020202020204" pitchFamily="34" charset="0"/>
                        </a:rPr>
                        <a:t>lay without fear. Try moves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Quick sprint back to box when point is gained</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8</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72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2v1 attacking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dribbling warm up.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740382871"/>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Players work in small groups. Players dribble through first two cones, use move to go past cone, through last two cones and then back through repeating the same pattern</a:t>
                      </a: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Vary 1v1 move being used</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speed when space opens up</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speed after move</a:t>
                      </a: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759609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8: Attacking 2v1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726021981"/>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Players work in pairs. Red start with the ball on the half way line. They attack one side against one defender. If they score they get the ball and attack the opposite end. If defender wins the ball they try and pas to their team mate in the other half to score. Reds then become defenders, one in each half.</a:t>
                      </a:r>
                      <a:endParaRPr lang="en-GB" sz="800" b="0" i="0" u="none" strike="noStrike" baseline="0" dirty="0" smtClean="0">
                        <a:latin typeface="Arial"/>
                      </a:endParaRP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Attack at speed</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Beat defender 1v1</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Pass or dribble</a:t>
                      </a: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21091"/>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7v7.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2v1 circuit.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733644862"/>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Players work in pairs. Have one pair work in each zone with one defender in each box and GKs in the box with the goal. Attacking players try and break through the two boxes to get a shot on goal and then move onto next channel.</a:t>
                      </a: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Switch defending pairs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Attack at speed</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Beat defender 1v1</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Pass or dribble?</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79634156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8: Attacking 2v1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993963041"/>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Play 7v7. Both teams play 1-2-1-2-1.</a:t>
                      </a:r>
                    </a:p>
                    <a:p>
                      <a:pPr marL="0" indent="0" algn="l">
                        <a:buFont typeface="Arial" panose="020B0604020202020204" pitchFamily="34" charset="0"/>
                        <a:buNone/>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Cover key points from the session</a:t>
                      </a: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951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9</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3v1 dribbling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599"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68362451"/>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Set out cones as shown varying distances apart. First player in each line dribbles on the outside of the cones taking a touch on the ball each time they pass a cone before passing across to next line.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Use different surfaces for each touch</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inside of foot or </a:t>
                      </a:r>
                      <a:r>
                        <a:rPr lang="en-GB" sz="800" baseline="0" dirty="0" err="1" smtClean="0">
                          <a:latin typeface="Arial" panose="020B0604020202020204" pitchFamily="34" charset="0"/>
                          <a:cs typeface="Arial" panose="020B0604020202020204" pitchFamily="34" charset="0"/>
                        </a:rPr>
                        <a:t>pinky</a:t>
                      </a:r>
                      <a:r>
                        <a:rPr lang="en-GB" sz="800" baseline="0" dirty="0" smtClean="0">
                          <a:latin typeface="Arial" panose="020B0604020202020204" pitchFamily="34" charset="0"/>
                          <a:cs typeface="Arial" panose="020B0604020202020204" pitchFamily="34" charset="0"/>
                        </a:rPr>
                        <a:t> toe to push ball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Avoid breaking stride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69551995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9: Attacking 3v2</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161178481"/>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Create 2 channels. Places cones to mark the centre of the channel and have a defender stand between them. The defender can only move left or right along that line. Each player has a ball and dribbles down the channel trying to get past the defender. Once at the end of the channel they move to the next channel</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dirty="0" smtClean="0">
                          <a:latin typeface="Arial" panose="020B0604020202020204" pitchFamily="34" charset="0"/>
                          <a:cs typeface="Arial" panose="020B0604020202020204" pitchFamily="34" charset="0"/>
                        </a:rPr>
                        <a:t>Add one defender in the space between the start line and the</a:t>
                      </a:r>
                      <a:r>
                        <a:rPr lang="en-GB" sz="800" baseline="0" dirty="0" smtClean="0">
                          <a:latin typeface="Arial" panose="020B0604020202020204" pitchFamily="34" charset="0"/>
                          <a:cs typeface="Arial" panose="020B0604020202020204" pitchFamily="34" charset="0"/>
                        </a:rPr>
                        <a:t> defending line to increase pressure.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Dribble at speed into space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direction quickly to beat defender</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U</a:t>
                      </a:r>
                      <a:r>
                        <a:rPr lang="en-GB" sz="800" baseline="0" dirty="0" smtClean="0">
                          <a:latin typeface="Arial" panose="020B0604020202020204" pitchFamily="34" charset="0"/>
                          <a:cs typeface="Arial" panose="020B0604020202020204" pitchFamily="34" charset="0"/>
                        </a:rPr>
                        <a:t>se 1v1 move to unbalance defender</a:t>
                      </a: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7v7.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541416920"/>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Ball starts with middle red player who passes the ball wide. The ball is set straight back and play begins. 2 white defenders enter the area and play 3v2. If white team win the ball they pass to any waiting red player for a point.</a:t>
                      </a: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Dribble at speed into space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direction quickly to beat defender</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U</a:t>
                      </a:r>
                      <a:r>
                        <a:rPr lang="en-GB" sz="800" baseline="0" dirty="0" smtClean="0">
                          <a:latin typeface="Arial" panose="020B0604020202020204" pitchFamily="34" charset="0"/>
                          <a:cs typeface="Arial" panose="020B0604020202020204" pitchFamily="34" charset="0"/>
                        </a:rPr>
                        <a:t>se 1v1 move to unbalance defender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Combine with team mate to create shooting opportunity</a:t>
                      </a: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852128521"/>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9: Attacking 3v2</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p:cNvGraphicFramePr>
            <a:graphicFrameLocks noGrp="1"/>
          </p:cNvGraphicFramePr>
          <p:nvPr>
            <p:extLst>
              <p:ext uri="{D42A27DB-BD31-4B8C-83A1-F6EECF244321}">
                <p14:modId xmlns:p14="http://schemas.microsoft.com/office/powerpoint/2010/main" val="1204143333"/>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Play 7v7. Both teams play 1-2-1-2-1.</a:t>
                      </a:r>
                    </a:p>
                    <a:p>
                      <a:pPr marL="0" indent="0" algn="l">
                        <a:buFont typeface="Arial" panose="020B0604020202020204" pitchFamily="34" charset="0"/>
                        <a:buNone/>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Cover key points from the session</a:t>
                      </a: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10</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29793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3v1 dribbling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Moves - Fake &amp; Tak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888198516"/>
              </p:ext>
            </p:extLst>
          </p:nvPr>
        </p:nvGraphicFramePr>
        <p:xfrm>
          <a:off x="68943" y="4114799"/>
          <a:ext cx="4248472" cy="261599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work in groups of 4. First player in each line dribbles towards central cone, performs a fake &amp; take to the right and accelerates to the line opposite.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Fake &amp; Take to the left</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To the right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Fake to move to the left with a big step</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outside of right foot to push the ball to the right.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the move</a:t>
                      </a: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To the left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Fake to move to the right with a big step</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outside of left foot to push the ball to the left.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the move</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60063834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593549793"/>
              </p:ext>
            </p:extLst>
          </p:nvPr>
        </p:nvGraphicFramePr>
        <p:xfrm>
          <a:off x="4648200" y="4114800"/>
          <a:ext cx="4248472" cy="2590800"/>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772895">
                <a:tc gridSpan="2">
                  <a:txBody>
                    <a:bodyPr/>
                    <a:lstStyle/>
                    <a:p>
                      <a:pPr marL="171450" indent="-171450" algn="l">
                        <a:buFont typeface="Arial" panose="020B0604020202020204" pitchFamily="34" charset="0"/>
                        <a:buChar char="•"/>
                      </a:pPr>
                      <a:r>
                        <a:rPr lang="en-GB" sz="800" b="0" i="0" u="none" strike="noStrike" baseline="0" dirty="0" smtClean="0">
                          <a:latin typeface="Arial"/>
                        </a:rPr>
                        <a:t>Create 2 channels. Places cones to mark the </a:t>
                      </a:r>
                      <a:r>
                        <a:rPr lang="en-GB" sz="800" b="0" i="0" u="none" strike="noStrike" baseline="0" dirty="0" err="1" smtClean="0">
                          <a:latin typeface="Arial"/>
                        </a:rPr>
                        <a:t>center</a:t>
                      </a:r>
                      <a:r>
                        <a:rPr lang="en-GB" sz="800" b="0" i="0" u="none" strike="noStrike" baseline="0" dirty="0" smtClean="0">
                          <a:latin typeface="Arial"/>
                        </a:rPr>
                        <a:t> of the channel and have a defender stand between them. The defender can only move left or right along that line. Each player has a ball and dribbles down the channel trying to get past the defender. Once at the end of the channel they move to the next channel</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Switch defenders</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Add a goal at end of channel</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581901">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ball close to feet to enable ball manipulation</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fake &amp; take move to beat defender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782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179051926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10: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1" name="Content Placeholder 2" descr="Shooting races &amp; chase game.pn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12" name="Content Placeholder 1" descr="Shooting races.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1338094569"/>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a:t>
                      </a:r>
                      <a:r>
                        <a:rPr lang="en-US" sz="800" b="0" i="0" u="none" strike="noStrike" baseline="0" dirty="0" smtClean="0">
                          <a:latin typeface="Arial"/>
                        </a:rPr>
                        <a:t>p</a:t>
                      </a:r>
                      <a:r>
                        <a:rPr lang="en-GB" sz="800" b="0" i="0" u="none" strike="noStrike" baseline="0" dirty="0" smtClean="0">
                          <a:latin typeface="Arial"/>
                        </a:rPr>
                        <a:t>lit players into two teams. First player from each team dribbles towards goal opposite. Players cant shoot until they pass the cone on their half. Player </a:t>
                      </a:r>
                      <a:r>
                        <a:rPr lang="en-GB" sz="800" b="0" i="0" u="none" strike="noStrike" baseline="0" dirty="0" err="1" smtClean="0">
                          <a:latin typeface="Arial"/>
                        </a:rPr>
                        <a:t>whos</a:t>
                      </a:r>
                      <a:r>
                        <a:rPr lang="en-GB" sz="800" b="0" i="0" u="none" strike="noStrike" baseline="0" dirty="0" smtClean="0">
                          <a:latin typeface="Arial"/>
                        </a:rPr>
                        <a:t> ball goes in the goal first gets point for their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Big touch out of feet towards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Positive touches to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Last touch to set for shot </a:t>
                      </a:r>
                      <a:r>
                        <a:rPr lang="en-US"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small angle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2610498343"/>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Red player dribbles and shoots for goal. Once red player has shot white player dribbles towards goal opposite. Red player chases and tries to block shot. Once white player shoots red player goes for goal and white player who just shot now chases. Rotation continues</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Big touch out of feet towards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Positive touches to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Last touch to set for shot </a:t>
                      </a:r>
                      <a:r>
                        <a:rPr lang="en-US"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small angle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Transition to defence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01972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548961595"/>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10: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9" name="Picture 8"/>
          <p:cNvPicPr/>
          <p:nvPr/>
        </p:nvPicPr>
        <p:blipFill>
          <a:blip r:embed="rId2" cstate="print">
            <a:extLst>
              <a:ext uri="{28A0092B-C50C-407E-A947-70E740481C1C}">
                <a14:useLocalDpi xmlns:a14="http://schemas.microsoft.com/office/drawing/2010/main" val="0"/>
              </a:ext>
            </a:extLst>
          </a:blip>
          <a:stretch>
            <a:fillRect/>
          </a:stretch>
        </p:blipFill>
        <p:spPr>
          <a:xfrm>
            <a:off x="8471281" y="44257"/>
            <a:ext cx="609600" cy="550718"/>
          </a:xfrm>
          <a:prstGeom prst="rect">
            <a:avLst/>
          </a:prstGeom>
        </p:spPr>
      </p:pic>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Users\Mark\Desktop\Developing Player Plan\DPP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71489" y="40104"/>
            <a:ext cx="474934" cy="610045"/>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1" descr="1 touch passing and shoot.png"/>
          <p:cNvPicPr>
            <a:picLocks noChangeAspect="1"/>
          </p:cNvPicPr>
          <p:nvPr/>
        </p:nvPicPr>
        <p:blipFill>
          <a:blip r:embed="rId5" cstate="print">
            <a:extLst>
              <a:ext uri="{28A0092B-C50C-407E-A947-70E740481C1C}">
                <a14:useLocalDpi xmlns:a14="http://schemas.microsoft.com/office/drawing/2010/main" val="0"/>
              </a:ext>
            </a:extLst>
          </a:blip>
          <a:srcRect l="2989" r="2989"/>
          <a:stretch>
            <a:fillRect/>
          </a:stretch>
        </p:blipFill>
        <p:spPr>
          <a:xfrm>
            <a:off x="152400" y="762000"/>
            <a:ext cx="4038600" cy="3254375"/>
          </a:xfrm>
          <a:prstGeom prst="rect">
            <a:avLst/>
          </a:prstGeo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2520348759"/>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Each player has a ball and passes the ball to the player opposite who set the ball into space. Red player shoot the ball the </a:t>
                      </a:r>
                      <a:r>
                        <a:rPr lang="en-GB" sz="800" b="0" i="0" u="none" strike="noStrike" baseline="0" dirty="0" err="1" smtClean="0">
                          <a:latin typeface="Arial"/>
                        </a:rPr>
                        <a:t>wihite</a:t>
                      </a:r>
                      <a:r>
                        <a:rPr lang="en-GB" sz="800" b="0" i="0" u="none" strike="noStrike" baseline="0" dirty="0" smtClean="0">
                          <a:latin typeface="Arial"/>
                        </a:rPr>
                        <a:t> player sets and visa versa.</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Players now pass one ball back and forth. The red team can take</a:t>
                      </a:r>
                      <a:r>
                        <a:rPr lang="en-GB" sz="800" baseline="0" dirty="0" smtClean="0">
                          <a:latin typeface="Arial" panose="020B0604020202020204" pitchFamily="34" charset="0"/>
                          <a:cs typeface="Arial" panose="020B0604020202020204" pitchFamily="34" charset="0"/>
                        </a:rPr>
                        <a:t> a touch towards either goal at any point and shoot for goal White player tries to block shot.</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Quality of passes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Good touch out of feet </a:t>
                      </a:r>
                      <a:r>
                        <a:rPr lang="en-US"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weight of touch</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Spot position of GK</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a:t>
                      </a: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ot</a:t>
                      </a:r>
                      <a:r>
                        <a:rPr lang="en-GB" sz="800" baseline="0" dirty="0" smtClean="0">
                          <a:latin typeface="Arial" panose="020B0604020202020204" pitchFamily="34" charset="0"/>
                          <a:cs typeface="Arial" panose="020B0604020202020204" pitchFamily="34" charset="0"/>
                        </a:rPr>
                        <a:t> for space in the goal</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7" name="Content Placeholder 2" descr="SSG 7v7.png"/>
          <p:cNvPicPr>
            <a:picLocks noGrp="1" noChangeAspect="1"/>
          </p:cNvPicPr>
          <p:nvPr>
            <p:ph sz="half" idx="1"/>
          </p:nvPr>
        </p:nvPicPr>
        <p:blipFill>
          <a:blip r:embed="rId6"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graphicFrame>
        <p:nvGraphicFramePr>
          <p:cNvPr id="18" name="Table 17"/>
          <p:cNvGraphicFramePr>
            <a:graphicFrameLocks noGrp="1"/>
          </p:cNvGraphicFramePr>
          <p:nvPr>
            <p:extLst>
              <p:ext uri="{D42A27DB-BD31-4B8C-83A1-F6EECF244321}">
                <p14:modId xmlns:p14="http://schemas.microsoft.com/office/powerpoint/2010/main" val="3362766176"/>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Play 7v7. Both teams play 1-2-1-2-1.</a:t>
                      </a:r>
                    </a:p>
                    <a:p>
                      <a:pPr marL="0" indent="0" algn="l">
                        <a:buFont typeface="Arial" panose="020B0604020202020204" pitchFamily="34" charset="0"/>
                        <a:buNone/>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Cover key points from the session</a:t>
                      </a: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988752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7v7.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Attacking 1v1 - Dribble through to scor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379828421"/>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Set out a 14x14 yard area with a goal in each corner. Split players into two teams, one on each side of the area between goals. Coach passes a ball into play and the first player in each team plays 1v1 to goal. Player scores by dribbling through a goal.</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2v2</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Attack at speed</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ball close and under control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move to beat defender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move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83877178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22783249"/>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 7v7. Both teams play 1-2-1-2-1.</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952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2</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dribbling boxes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dribbling box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382573185"/>
              </p:ext>
            </p:extLst>
          </p:nvPr>
        </p:nvGraphicFramePr>
        <p:xfrm>
          <a:off x="68943" y="4114799"/>
          <a:ext cx="4248472" cy="273481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work in pairs. Each pair has one 3x3 yard box. Players leave the ball inside the box and stand on opposite corners. 1 player is the tagger and one player is the runner. Players can not go into the box and. Tagger tries to catch the runner by tagging them on the back. Tagger has 30 seconds to catch them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same game but this time players must dribble the ball</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Little touches on the ball to keep it close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different parts of the foot to change direction.</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Head up to see other player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28805874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2: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977621902"/>
              </p:ext>
            </p:extLst>
          </p:nvPr>
        </p:nvGraphicFramePr>
        <p:xfrm>
          <a:off x="4648200" y="4114800"/>
          <a:ext cx="4248472" cy="271890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now have a ball each and dribble around the area and through as many of the boxes from the previous game as possible.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Coaching</a:t>
                      </a:r>
                      <a:r>
                        <a:rPr lang="en-GB" sz="1000" b="1" baseline="0" dirty="0" smtClean="0">
                          <a:solidFill>
                            <a:schemeClr val="bg1"/>
                          </a:solidFill>
                          <a:latin typeface="Arial" panose="020B0604020202020204" pitchFamily="34" charset="0"/>
                          <a:cs typeface="Arial" panose="020B0604020202020204" pitchFamily="34" charset="0"/>
                        </a:rPr>
                        <a:t> Points</a:t>
                      </a:r>
                      <a:endParaRPr lang="en-GB" sz="1000" b="1" dirty="0" smtClean="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Keep ball close</a:t>
                      </a:r>
                    </a:p>
                    <a:p>
                      <a:pPr marL="171450" indent="-171450">
                        <a:buFont typeface="Arial" panose="020B0604020202020204" pitchFamily="34" charset="0"/>
                        <a:buChar char="•"/>
                      </a:pPr>
                      <a:r>
                        <a:rPr lang="en-US" sz="800" dirty="0" smtClean="0">
                          <a:latin typeface="Arial" panose="020B0604020202020204" pitchFamily="34" charset="0"/>
                          <a:cs typeface="Arial" panose="020B0604020202020204" pitchFamily="34" charset="0"/>
                        </a:rPr>
                        <a:t>H</a:t>
                      </a:r>
                      <a:r>
                        <a:rPr lang="en-GB" sz="800" dirty="0" err="1" smtClean="0">
                          <a:latin typeface="Arial" panose="020B0604020202020204" pitchFamily="34" charset="0"/>
                          <a:cs typeface="Arial" panose="020B0604020202020204" pitchFamily="34" charset="0"/>
                        </a:rPr>
                        <a:t>ead</a:t>
                      </a:r>
                      <a:r>
                        <a:rPr lang="en-GB" sz="800" dirty="0" smtClean="0">
                          <a:latin typeface="Arial" panose="020B0604020202020204" pitchFamily="34" charset="0"/>
                          <a:cs typeface="Arial" panose="020B0604020202020204" pitchFamily="34" charset="0"/>
                        </a:rPr>
                        <a:t> up to see space</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Dribble</a:t>
                      </a:r>
                      <a:r>
                        <a:rPr lang="en-GB" sz="800" baseline="0" dirty="0" smtClean="0">
                          <a:latin typeface="Arial" panose="020B0604020202020204" pitchFamily="34" charset="0"/>
                          <a:cs typeface="Arial" panose="020B0604020202020204" pitchFamily="34" charset="0"/>
                        </a:rPr>
                        <a:t> at speed into space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left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right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and dribble out</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perform 5 toe taps in each box</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perform 5 foundations in each box</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1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7v7.pn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 2 Box Game.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942924859"/>
              </p:ext>
            </p:extLst>
          </p:nvPr>
        </p:nvGraphicFramePr>
        <p:xfrm>
          <a:off x="68943" y="4114799"/>
          <a:ext cx="4248472" cy="273481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Set out a 15x20 yard area with a box in each corner. 2 </a:t>
                      </a:r>
                      <a:r>
                        <a:rPr lang="en-GB" sz="800" b="0" i="0" u="none" strike="noStrike" baseline="0" dirty="0" err="1" smtClean="0">
                          <a:latin typeface="Arial"/>
                        </a:rPr>
                        <a:t>colors</a:t>
                      </a:r>
                      <a:r>
                        <a:rPr lang="en-GB" sz="800" b="0" i="0" u="none" strike="noStrike" baseline="0" dirty="0" smtClean="0">
                          <a:latin typeface="Arial"/>
                        </a:rPr>
                        <a:t> at one end 2 at the other. S</a:t>
                      </a:r>
                      <a:r>
                        <a:rPr lang="en-US" sz="800" b="0" i="0" u="none" strike="noStrike" baseline="0" dirty="0" smtClean="0">
                          <a:latin typeface="Arial"/>
                        </a:rPr>
                        <a:t>p</a:t>
                      </a:r>
                      <a:r>
                        <a:rPr lang="en-GB" sz="800" b="0" i="0" u="none" strike="noStrike" baseline="0" dirty="0" smtClean="0">
                          <a:latin typeface="Arial"/>
                        </a:rPr>
                        <a:t>lit players into two teams, each starting between a set of boxes. Coach passes ball into area and players go 1v1 to try and stop the ball in wither box opposite their start point.</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2 1v1 games</a:t>
                      </a:r>
                      <a:r>
                        <a:rPr lang="en-GB" sz="800" baseline="0" dirty="0" smtClean="0">
                          <a:latin typeface="Arial" panose="020B0604020202020204" pitchFamily="34" charset="0"/>
                          <a:cs typeface="Arial" panose="020B0604020202020204" pitchFamily="34" charset="0"/>
                        </a:rPr>
                        <a:t> at the same time.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body to protect ball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 ball using various part of feet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 ball quickly to try and unbalance defender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Exploit space at speed</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411063924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2: Dribbling</a:t>
                      </a:r>
                      <a:endParaRPr lang="en-US" sz="2000" dirty="0" smtClean="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491780149"/>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i="0" u="none" strike="noStrike" baseline="0" dirty="0" smtClean="0">
                          <a:latin typeface="Arial"/>
                        </a:rPr>
                        <a:t>Play 7v7. Both teams play 1-2-1-2-1.</a:t>
                      </a:r>
                    </a:p>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4400" y="21091"/>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1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3</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3v1.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Passing Gates.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650085875"/>
              </p:ext>
            </p:extLst>
          </p:nvPr>
        </p:nvGraphicFramePr>
        <p:xfrm>
          <a:off x="68943" y="4114799"/>
          <a:ext cx="4248472" cy="2632889"/>
        </p:xfrm>
        <a:graphic>
          <a:graphicData uri="http://schemas.openxmlformats.org/drawingml/2006/table">
            <a:tbl>
              <a:tblPr firstRow="1" bandRow="1">
                <a:tableStyleId>{5940675A-B579-460E-94D1-54222C63F5DA}</a:tableStyleId>
              </a:tblPr>
              <a:tblGrid>
                <a:gridCol w="2124236"/>
                <a:gridCol w="2124236"/>
              </a:tblGrid>
              <a:tr h="28037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6156">
                <a:tc gridSpan="2">
                  <a:txBody>
                    <a:bodyPr/>
                    <a:lstStyle/>
                    <a:p>
                      <a:pPr marL="171450" indent="-171450" algn="l">
                        <a:buFont typeface="Arial" panose="020B0604020202020204" pitchFamily="34" charset="0"/>
                        <a:buChar char="•"/>
                      </a:pPr>
                      <a:r>
                        <a:rPr lang="en-GB" sz="800" b="0" i="0" u="none" strike="noStrike" baseline="0" dirty="0" smtClean="0">
                          <a:latin typeface="Arial"/>
                        </a:rPr>
                        <a:t>Use pairs of cones to create multiple ‘gates’ throughout the playing area. Players are in pairs, and pass through the gate. After each pass they move to a new gate and repeat. Aim to do as many as possible in a minute. </a:t>
                      </a:r>
                    </a:p>
                  </a:txBody>
                  <a:tcPr>
                    <a:solidFill>
                      <a:schemeClr val="bg1"/>
                    </a:solidFill>
                  </a:tcPr>
                </a:tc>
                <a:tc hMerge="1">
                  <a:txBody>
                    <a:bodyPr/>
                    <a:lstStyle/>
                    <a:p>
                      <a:endParaRPr lang="en-GB"/>
                    </a:p>
                  </a:txBody>
                  <a:tcPr/>
                </a:tc>
              </a:tr>
              <a:tr h="28037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436156">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3 passes in each gate before moving on.</a:t>
                      </a:r>
                      <a:r>
                        <a:rPr lang="en-GB" sz="800" baseline="0" dirty="0"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Coach plays as a defender as players move between gates</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First time passes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8037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7358">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inside of the foot for the pass, make eye contact with team mate before pass.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Receiving player needs to move in line with the ball. </a:t>
                      </a:r>
                    </a:p>
                  </a:txBody>
                  <a:tcPr>
                    <a:solidFill>
                      <a:schemeClr val="bg1"/>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aseline="0" dirty="0" smtClean="0">
                          <a:latin typeface="Arial" panose="020B0604020202020204" pitchFamily="34" charset="0"/>
                          <a:cs typeface="Arial" panose="020B0604020202020204" pitchFamily="34" charset="0"/>
                        </a:rPr>
                        <a:t>Can receiving player take first touch in direction of the next gate. </a:t>
                      </a: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999273198"/>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Week 3: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059205731"/>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A </a:t>
                      </a:r>
                      <a:r>
                        <a:rPr lang="mr-IN" sz="800" b="0" i="0" u="none" strike="noStrike" baseline="0" dirty="0" smtClean="0">
                          <a:latin typeface="Arial"/>
                        </a:rPr>
                        <a:t>–</a:t>
                      </a:r>
                      <a:r>
                        <a:rPr lang="en-GB" sz="800" b="0" i="0" u="none" strike="noStrike" baseline="0" dirty="0" smtClean="0">
                          <a:latin typeface="Arial"/>
                        </a:rPr>
                        <a:t> 3 players in each grid, passing the ball between them. Players without the ball move to supporting positions with each pass.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i="0" u="none" strike="noStrike" baseline="0" dirty="0" smtClean="0">
                          <a:latin typeface="Arial"/>
                        </a:rPr>
                        <a:t>. B </a:t>
                      </a:r>
                      <a:r>
                        <a:rPr lang="mr-IN" sz="800" b="0" i="0" u="none" strike="noStrike" baseline="0" dirty="0" smtClean="0">
                          <a:latin typeface="Arial"/>
                        </a:rPr>
                        <a:t>–</a:t>
                      </a:r>
                      <a:r>
                        <a:rPr lang="en-GB" sz="800" b="0" i="0" u="none" strike="noStrike" baseline="0" dirty="0" smtClean="0">
                          <a:latin typeface="Arial"/>
                        </a:rPr>
                        <a:t> same set up but keeping the ball from defender.</a:t>
                      </a:r>
                    </a:p>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off the ball move into supporting positions while keeping space. Try to give player with ball 2 options.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Off the ball, adjust your position every time ball moves. </a:t>
                      </a: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Draw in the defender and then pass.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Open body to be able to pass left or right. </a:t>
                      </a: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578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16718</TotalTime>
  <Words>2991</Words>
  <Application>Microsoft Macintosh PowerPoint</Application>
  <PresentationFormat>On-screen Show (4:3)</PresentationFormat>
  <Paragraphs>357</Paragraphs>
  <Slides>31</Slides>
  <Notes>1</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Office Theme</vt:lpstr>
      <vt:lpstr>1_Office Theme</vt:lpstr>
      <vt:lpstr>Global Premier Soccer Town Partner Curriculum 3rd &amp; 4th Grade</vt:lpstr>
      <vt:lpstr>Week 1</vt:lpstr>
      <vt:lpstr>PowerPoint Presentation</vt:lpstr>
      <vt:lpstr>PowerPoint Presentation</vt:lpstr>
      <vt:lpstr>Week 2</vt:lpstr>
      <vt:lpstr>PowerPoint Presentation</vt:lpstr>
      <vt:lpstr>PowerPoint Presentation</vt:lpstr>
      <vt:lpstr>Week 3</vt:lpstr>
      <vt:lpstr>PowerPoint Presentation</vt:lpstr>
      <vt:lpstr>PowerPoint Presentation</vt:lpstr>
      <vt:lpstr>Week 4</vt:lpstr>
      <vt:lpstr>PowerPoint Presentation</vt:lpstr>
      <vt:lpstr>PowerPoint Presentation</vt:lpstr>
      <vt:lpstr>Week 5</vt:lpstr>
      <vt:lpstr>PowerPoint Presentation</vt:lpstr>
      <vt:lpstr>PowerPoint Presentation</vt:lpstr>
      <vt:lpstr>Week 6 </vt:lpstr>
      <vt:lpstr>PowerPoint Presentation</vt:lpstr>
      <vt:lpstr>PowerPoint Presentation</vt:lpstr>
      <vt:lpstr>Week 7</vt:lpstr>
      <vt:lpstr>PowerPoint Presentation</vt:lpstr>
      <vt:lpstr>PowerPoint Presentation</vt:lpstr>
      <vt:lpstr>Week 8</vt:lpstr>
      <vt:lpstr>PowerPoint Presentation</vt:lpstr>
      <vt:lpstr>PowerPoint Presentation</vt:lpstr>
      <vt:lpstr>Week 9</vt:lpstr>
      <vt:lpstr>PowerPoint Presentation</vt:lpstr>
      <vt:lpstr>PowerPoint Presentation</vt:lpstr>
      <vt:lpstr>Week 10</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GPS One Vision</dc:title>
  <dc:creator>Mark</dc:creator>
  <cp:lastModifiedBy>user</cp:lastModifiedBy>
  <cp:revision>143</cp:revision>
  <dcterms:created xsi:type="dcterms:W3CDTF">2006-08-16T00:00:00Z</dcterms:created>
  <dcterms:modified xsi:type="dcterms:W3CDTF">2017-02-27T15:32:02Z</dcterms:modified>
</cp:coreProperties>
</file>