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416" r:id="rId3"/>
    <p:sldId id="418" r:id="rId4"/>
    <p:sldId id="354" r:id="rId5"/>
    <p:sldId id="385" r:id="rId6"/>
    <p:sldId id="419" r:id="rId7"/>
    <p:sldId id="387" r:id="rId8"/>
    <p:sldId id="388" r:id="rId9"/>
    <p:sldId id="420" r:id="rId10"/>
    <p:sldId id="390" r:id="rId11"/>
    <p:sldId id="391" r:id="rId12"/>
    <p:sldId id="421" r:id="rId13"/>
    <p:sldId id="392" r:id="rId14"/>
    <p:sldId id="393" r:id="rId15"/>
    <p:sldId id="422" r:id="rId16"/>
    <p:sldId id="394" r:id="rId17"/>
    <p:sldId id="395" r:id="rId18"/>
    <p:sldId id="423" r:id="rId19"/>
    <p:sldId id="430" r:id="rId20"/>
    <p:sldId id="431" r:id="rId21"/>
    <p:sldId id="424" r:id="rId22"/>
    <p:sldId id="398" r:id="rId23"/>
    <p:sldId id="399" r:id="rId24"/>
    <p:sldId id="425" r:id="rId25"/>
    <p:sldId id="400" r:id="rId26"/>
    <p:sldId id="401" r:id="rId27"/>
    <p:sldId id="426" r:id="rId28"/>
    <p:sldId id="402" r:id="rId29"/>
    <p:sldId id="403" r:id="rId30"/>
    <p:sldId id="427" r:id="rId31"/>
    <p:sldId id="428" r:id="rId32"/>
    <p:sldId id="42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65" autoAdjust="0"/>
    <p:restoredTop sz="99644" autoAdjust="0"/>
  </p:normalViewPr>
  <p:slideViewPr>
    <p:cSldViewPr>
      <p:cViewPr>
        <p:scale>
          <a:sx n="94" d="100"/>
          <a:sy n="94" d="100"/>
        </p:scale>
        <p:origin x="-1240" y="-12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282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AE6CB6-1005-46B3-8CA2-B62502817CB6}" type="datetimeFigureOut">
              <a:rPr lang="en-US" smtClean="0"/>
              <a:t>2/27/17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DFA3C1-09F3-4C2A-873E-047DD3D5BB77}" type="slidenum">
              <a:rPr lang="en-US" smtClean="0"/>
              <a:t>‹#›</a:t>
            </a:fld>
            <a:endParaRPr lang="en-US"/>
          </a:p>
        </p:txBody>
      </p:sp>
    </p:spTree>
    <p:extLst>
      <p:ext uri="{BB962C8B-B14F-4D97-AF65-F5344CB8AC3E}">
        <p14:creationId xmlns:p14="http://schemas.microsoft.com/office/powerpoint/2010/main" val="1088340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DFA3C1-09F3-4C2A-873E-047DD3D5BB77}" type="slidenum">
              <a:rPr lang="en-US" smtClean="0"/>
              <a:t>7</a:t>
            </a:fld>
            <a:endParaRPr lang="en-US"/>
          </a:p>
        </p:txBody>
      </p:sp>
    </p:spTree>
    <p:extLst>
      <p:ext uri="{BB962C8B-B14F-4D97-AF65-F5344CB8AC3E}">
        <p14:creationId xmlns:p14="http://schemas.microsoft.com/office/powerpoint/2010/main" val="1503771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7119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1793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3670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9662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1973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4560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4227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8965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1818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32456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7853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4" Type="http://schemas.microsoft.com/office/2007/relationships/hdphoto" Target="../media/hdphoto1.wdp"/><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prstClr val="black"/>
              <a:srgbClr val="D9C3A5">
                <a:tint val="50000"/>
                <a:satMod val="180000"/>
              </a:srgbClr>
            </a:duotone>
            <a:extLst>
              <a:ext uri="{BEBA8EAE-BF5A-486C-A8C5-ECC9F3942E4B}">
                <a14:imgProps xmlns:a14="http://schemas.microsoft.com/office/drawing/2010/main">
                  <a14:imgLayer r:embed="rId14">
                    <a14:imgEffect>
                      <a14:colorTemperature colorTemp="4700"/>
                    </a14:imgEffect>
                    <a14:imgEffect>
                      <a14:saturation sat="0"/>
                    </a14:imgEffect>
                  </a14:imgLayer>
                </a14:imgProps>
              </a:ext>
            </a:extLst>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2/27/17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prstClr val="black"/>
              <a:srgbClr val="D9C3A5">
                <a:tint val="50000"/>
                <a:satMod val="180000"/>
              </a:srgbClr>
            </a:duotone>
            <a:extLst>
              <a:ext uri="{BEBA8EAE-BF5A-486C-A8C5-ECC9F3942E4B}">
                <a14:imgProps xmlns:a14="http://schemas.microsoft.com/office/drawing/2010/main">
                  <a14:imgLayer r:embed="rId14">
                    <a14:imgEffect>
                      <a14:colorTemperature colorTemp="4700"/>
                    </a14:imgEffect>
                    <a14:imgEffect>
                      <a14:saturation sat="0"/>
                    </a14:imgEffect>
                  </a14:imgLayer>
                </a14:imgProps>
              </a:ext>
            </a:extLst>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72000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jp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0.png"/><Relationship Id="rId1" Type="http://schemas.openxmlformats.org/officeDocument/2006/relationships/slideLayout" Target="../slideLayouts/slideLayout4.xml"/><Relationship Id="rId2"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6.png"/><Relationship Id="rId6" Type="http://schemas.openxmlformats.org/officeDocument/2006/relationships/image" Target="../media/image29.png"/><Relationship Id="rId1" Type="http://schemas.openxmlformats.org/officeDocument/2006/relationships/slideLayout" Target="../slideLayouts/slideLayout4.xml"/><Relationship Id="rId2"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5.png"/><Relationship Id="rId1" Type="http://schemas.openxmlformats.org/officeDocument/2006/relationships/slideLayout" Target="../slideLayouts/slideLayout4.xml"/><Relationship Id="rId2"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28.png"/><Relationship Id="rId5" Type="http://schemas.openxmlformats.org/officeDocument/2006/relationships/image" Target="../media/image6.png"/><Relationship Id="rId6" Type="http://schemas.openxmlformats.org/officeDocument/2006/relationships/image" Target="../media/image29.png"/><Relationship Id="rId1" Type="http://schemas.openxmlformats.org/officeDocument/2006/relationships/slideLayout" Target="../slideLayouts/slideLayout4.xml"/><Relationship Id="rId2"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4.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724400"/>
            <a:ext cx="9144000" cy="2133600"/>
          </a:xfrm>
          <a:solidFill>
            <a:schemeClr val="bg1"/>
          </a:solidFill>
        </p:spPr>
        <p:txBody>
          <a:bodyPr>
            <a:normAutofit/>
          </a:bodyPr>
          <a:lstStyle/>
          <a:p>
            <a:pPr algn="l"/>
            <a:r>
              <a:rPr lang="en-GB" sz="5400" b="1" dirty="0" smtClean="0">
                <a:ln>
                  <a:solidFill>
                    <a:srgbClr val="FF0000"/>
                  </a:solidFill>
                </a:ln>
                <a:solidFill>
                  <a:sysClr val="windowText" lastClr="000000"/>
                </a:solidFill>
              </a:rPr>
              <a:t>Global Premier Soccer</a:t>
            </a:r>
            <a:r>
              <a:rPr lang="en-GB" sz="5400" b="1" dirty="0">
                <a:ln>
                  <a:solidFill>
                    <a:srgbClr val="FF0000"/>
                  </a:solidFill>
                </a:ln>
                <a:solidFill>
                  <a:sysClr val="windowText" lastClr="000000"/>
                </a:solidFill>
              </a:rPr>
              <a:t/>
            </a:r>
            <a:br>
              <a:rPr lang="en-GB" sz="5400" b="1" dirty="0">
                <a:ln>
                  <a:solidFill>
                    <a:srgbClr val="FF0000"/>
                  </a:solidFill>
                </a:ln>
                <a:solidFill>
                  <a:sysClr val="windowText" lastClr="000000"/>
                </a:solidFill>
              </a:rPr>
            </a:br>
            <a:r>
              <a:rPr lang="en-GB" sz="3200" b="1" i="1" dirty="0" smtClean="0">
                <a:ln>
                  <a:solidFill>
                    <a:srgbClr val="FF0000"/>
                  </a:solidFill>
                </a:ln>
                <a:solidFill>
                  <a:sysClr val="windowText" lastClr="000000"/>
                </a:solidFill>
              </a:rPr>
              <a:t>Town Partner Curriculum</a:t>
            </a:r>
            <a:br>
              <a:rPr lang="en-GB" sz="3200" b="1" i="1" dirty="0" smtClean="0">
                <a:ln>
                  <a:solidFill>
                    <a:srgbClr val="FF0000"/>
                  </a:solidFill>
                </a:ln>
                <a:solidFill>
                  <a:sysClr val="windowText" lastClr="000000"/>
                </a:solidFill>
              </a:rPr>
            </a:br>
            <a:r>
              <a:rPr lang="en-GB" sz="3200" b="1" i="1" dirty="0" smtClean="0">
                <a:ln>
                  <a:solidFill>
                    <a:srgbClr val="FF0000"/>
                  </a:solidFill>
                </a:ln>
                <a:solidFill>
                  <a:sysClr val="windowText" lastClr="000000"/>
                </a:solidFill>
              </a:rPr>
              <a:t>5</a:t>
            </a:r>
            <a:r>
              <a:rPr lang="en-GB" sz="3200" b="1" i="1" baseline="30000" dirty="0" smtClean="0">
                <a:ln>
                  <a:solidFill>
                    <a:srgbClr val="FF0000"/>
                  </a:solidFill>
                </a:ln>
                <a:solidFill>
                  <a:sysClr val="windowText" lastClr="000000"/>
                </a:solidFill>
              </a:rPr>
              <a:t>th</a:t>
            </a:r>
            <a:r>
              <a:rPr lang="en-GB" sz="3200" b="1" i="1" dirty="0" smtClean="0">
                <a:ln>
                  <a:solidFill>
                    <a:srgbClr val="FF0000"/>
                  </a:solidFill>
                </a:ln>
                <a:solidFill>
                  <a:sysClr val="windowText" lastClr="000000"/>
                </a:solidFill>
              </a:rPr>
              <a:t> &amp; 6</a:t>
            </a:r>
            <a:r>
              <a:rPr lang="en-GB" sz="3200" b="1" i="1" baseline="30000" dirty="0" smtClean="0">
                <a:ln>
                  <a:solidFill>
                    <a:srgbClr val="FF0000"/>
                  </a:solidFill>
                </a:ln>
                <a:solidFill>
                  <a:sysClr val="windowText" lastClr="000000"/>
                </a:solidFill>
              </a:rPr>
              <a:t>th</a:t>
            </a:r>
            <a:r>
              <a:rPr lang="en-GB" sz="3200" b="1" i="1" dirty="0" smtClean="0">
                <a:ln>
                  <a:solidFill>
                    <a:srgbClr val="FF0000"/>
                  </a:solidFill>
                </a:ln>
                <a:solidFill>
                  <a:sysClr val="windowText" lastClr="000000"/>
                </a:solidFill>
              </a:rPr>
              <a:t> Grade</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486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05440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486418416"/>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3: Passing &amp; Receiving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523191103"/>
              </p:ext>
            </p:extLst>
          </p:nvPr>
        </p:nvGraphicFramePr>
        <p:xfrm>
          <a:off x="68943" y="4114799"/>
          <a:ext cx="4248472" cy="2715805"/>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Use pairs of cones to create multiple ‘gates’ throughout the playing area. Players are in pairs, and pass through the gate. After each pass they move to a new gate and repeat. Aim to do as many as possible in a minute.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3 passes in each gate before moving on.</a:t>
                      </a:r>
                      <a:r>
                        <a:rPr lang="en-GB" sz="800" baseline="0" dirty="0" smtClean="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Coach plays as a defender as players move between gates</a:t>
                      </a:r>
                    </a:p>
                    <a:p>
                      <a:pPr marL="171450" indent="-171450">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First time passes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inside of the foot for the pass, make eye contact with team mate before pass.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Receiving player needs to move in line with the ball. </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aseline="0" dirty="0" smtClean="0">
                          <a:latin typeface="Arial" panose="020B0604020202020204" pitchFamily="34" charset="0"/>
                          <a:cs typeface="Arial" panose="020B0604020202020204" pitchFamily="34" charset="0"/>
                        </a:rPr>
                        <a:t>Can receiving player take first touch in direction of the next gate. </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7" name="Content Placeholder 2" descr="SSG 7v7.png"/>
          <p:cNvPicPr>
            <a:picLocks noGrp="1" noChangeAspect="1"/>
          </p:cNvPicPr>
          <p:nvPr>
            <p:ph sz="half" idx="1"/>
          </p:nvPr>
        </p:nvPicPr>
        <p:blipFill>
          <a:blip r:embed="rId4" cstate="print">
            <a:extLst>
              <a:ext uri="{28A0092B-C50C-407E-A947-70E740481C1C}">
                <a14:useLocalDpi xmlns:a14="http://schemas.microsoft.com/office/drawing/2010/main" val="0"/>
              </a:ext>
            </a:extLst>
          </a:blip>
          <a:srcRect l="3307" r="3307"/>
          <a:stretch>
            <a:fillRect/>
          </a:stretch>
        </p:blipFill>
        <p:spPr>
          <a:xfrm>
            <a:off x="4724400" y="762000"/>
            <a:ext cx="4038600" cy="3200400"/>
          </a:xfrm>
          <a:solidFill>
            <a:schemeClr val="bg1"/>
          </a:solidFill>
        </p:spPr>
      </p:pic>
      <p:graphicFrame>
        <p:nvGraphicFramePr>
          <p:cNvPr id="18" name="Table 17"/>
          <p:cNvGraphicFramePr>
            <a:graphicFrameLocks noGrp="1"/>
          </p:cNvGraphicFramePr>
          <p:nvPr>
            <p:extLst>
              <p:ext uri="{D42A27DB-BD31-4B8C-83A1-F6EECF244321}">
                <p14:modId xmlns:p14="http://schemas.microsoft.com/office/powerpoint/2010/main" val="4156917643"/>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i="0" u="none" strike="noStrike" baseline="0" dirty="0" smtClean="0">
                          <a:latin typeface="Arial"/>
                        </a:rPr>
                        <a:t>Play 7v7. Both teams play 1-2-1-2-1.</a:t>
                      </a:r>
                    </a:p>
                    <a:p>
                      <a:pPr marL="171450" indent="-171450" algn="l">
                        <a:buFont typeface="Arial" panose="020B0604020202020204" pitchFamily="34" charset="0"/>
                        <a:buChar char="•"/>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1782743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4</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5396882"/>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3187999664"/>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4: Passing &amp; Receiving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descr="3v1.pn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13" name="Content Placeholder 1" descr="Passing Gates.pn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graphicFrame>
        <p:nvGraphicFramePr>
          <p:cNvPr id="17" name="Table 16"/>
          <p:cNvGraphicFramePr>
            <a:graphicFrameLocks noGrp="1"/>
          </p:cNvGraphicFramePr>
          <p:nvPr>
            <p:extLst>
              <p:ext uri="{D42A27DB-BD31-4B8C-83A1-F6EECF244321}">
                <p14:modId xmlns:p14="http://schemas.microsoft.com/office/powerpoint/2010/main" val="3114318006"/>
              </p:ext>
            </p:extLst>
          </p:nvPr>
        </p:nvGraphicFramePr>
        <p:xfrm>
          <a:off x="68943" y="4114799"/>
          <a:ext cx="4248472" cy="2632889"/>
        </p:xfrm>
        <a:graphic>
          <a:graphicData uri="http://schemas.openxmlformats.org/drawingml/2006/table">
            <a:tbl>
              <a:tblPr firstRow="1" bandRow="1">
                <a:tableStyleId>{5940675A-B579-460E-94D1-54222C63F5DA}</a:tableStyleId>
              </a:tblPr>
              <a:tblGrid>
                <a:gridCol w="2124236"/>
                <a:gridCol w="2124236"/>
              </a:tblGrid>
              <a:tr h="28037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6156">
                <a:tc gridSpan="2">
                  <a:txBody>
                    <a:bodyPr/>
                    <a:lstStyle/>
                    <a:p>
                      <a:pPr marL="171450" indent="-171450" algn="l">
                        <a:buFont typeface="Arial" panose="020B0604020202020204" pitchFamily="34" charset="0"/>
                        <a:buChar char="•"/>
                      </a:pPr>
                      <a:r>
                        <a:rPr lang="en-GB" sz="800" b="0" i="0" u="none" strike="noStrike" baseline="0" dirty="0" smtClean="0">
                          <a:latin typeface="Arial"/>
                        </a:rPr>
                        <a:t>Use pairs of cones to create multiple ‘gates’ throughout the playing area. Players are in pairs, and pass through the gate. After each pass they move to a new gate and repeat. Aim to do as many as possible in a minute. </a:t>
                      </a:r>
                    </a:p>
                  </a:txBody>
                  <a:tcPr>
                    <a:solidFill>
                      <a:schemeClr val="bg1"/>
                    </a:solidFill>
                  </a:tcPr>
                </a:tc>
                <a:tc hMerge="1">
                  <a:txBody>
                    <a:bodyPr/>
                    <a:lstStyle/>
                    <a:p>
                      <a:endParaRPr lang="en-GB"/>
                    </a:p>
                  </a:txBody>
                  <a:tcPr/>
                </a:tc>
              </a:tr>
              <a:tr h="28037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436156">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3 passes in each gate before moving on.</a:t>
                      </a:r>
                      <a:r>
                        <a:rPr lang="en-GB" sz="800" baseline="0" dirty="0" smtClean="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Coach plays as a defender as players move between gates</a:t>
                      </a:r>
                    </a:p>
                    <a:p>
                      <a:pPr marL="171450" indent="-171450">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First time passes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8037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7358">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inside of the foot for the pass, make eye contact with team mate before pass.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Receiving player needs to move in line with the ball. </a:t>
                      </a:r>
                    </a:p>
                  </a:txBody>
                  <a:tcPr>
                    <a:solidFill>
                      <a:schemeClr val="bg1"/>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aseline="0" dirty="0" smtClean="0">
                          <a:latin typeface="Arial" panose="020B0604020202020204" pitchFamily="34" charset="0"/>
                          <a:cs typeface="Arial" panose="020B0604020202020204" pitchFamily="34" charset="0"/>
                        </a:rPr>
                        <a:t>Can receiving player take first touch in direction of the next gate. </a:t>
                      </a:r>
                    </a:p>
                  </a:txBody>
                  <a:tcPr>
                    <a:solidFill>
                      <a:schemeClr val="bg1"/>
                    </a:solidFill>
                  </a:tcPr>
                </a:tc>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434593767"/>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A </a:t>
                      </a:r>
                      <a:r>
                        <a:rPr lang="mr-IN" sz="800" b="0" i="0" u="none" strike="noStrike" baseline="0" dirty="0" smtClean="0">
                          <a:latin typeface="Arial"/>
                        </a:rPr>
                        <a:t>–</a:t>
                      </a:r>
                      <a:r>
                        <a:rPr lang="en-GB" sz="800" b="0" i="0" u="none" strike="noStrike" baseline="0" dirty="0" smtClean="0">
                          <a:latin typeface="Arial"/>
                        </a:rPr>
                        <a:t> 3 players in each grid, passing the ball between them. Players without the ball move to supporting positions with each pass.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i="0" u="none" strike="noStrike" baseline="0" dirty="0" smtClean="0">
                          <a:latin typeface="Arial"/>
                        </a:rPr>
                        <a:t>. B </a:t>
                      </a:r>
                      <a:r>
                        <a:rPr lang="mr-IN" sz="800" b="0" i="0" u="none" strike="noStrike" baseline="0" dirty="0" smtClean="0">
                          <a:latin typeface="Arial"/>
                        </a:rPr>
                        <a:t>–</a:t>
                      </a:r>
                      <a:r>
                        <a:rPr lang="en-GB" sz="800" b="0" i="0" u="none" strike="noStrike" baseline="0" dirty="0" smtClean="0">
                          <a:latin typeface="Arial"/>
                        </a:rPr>
                        <a:t> same set up but keeping the ball from defender.</a:t>
                      </a:r>
                    </a:p>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off the ball move into supporting positions while keeping space. Try to give player with ball 2 options.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Off the ball, adjust your position every time ball moves. </a:t>
                      </a: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Draw in the defender and then pass.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Open body to be able to pass left or right. </a:t>
                      </a:r>
                    </a:p>
                  </a:txBody>
                  <a:tcPr>
                    <a:solidFill>
                      <a:schemeClr val="bg1"/>
                    </a:solidFill>
                  </a:tcPr>
                </a:tc>
              </a:tr>
            </a:tbl>
          </a:graphicData>
        </a:graphic>
      </p:graphicFrame>
    </p:spTree>
    <p:extLst>
      <p:ext uri="{BB962C8B-B14F-4D97-AF65-F5344CB8AC3E}">
        <p14:creationId xmlns:p14="http://schemas.microsoft.com/office/powerpoint/2010/main" val="3292647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1704024769"/>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4: Passing &amp; Receiving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1" descr="Passing End Zone.pn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13" name="Content Placeholder 2" descr="2v2 Steal The Bacon.pn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graphicFrame>
        <p:nvGraphicFramePr>
          <p:cNvPr id="17" name="Table 16"/>
          <p:cNvGraphicFramePr>
            <a:graphicFrameLocks noGrp="1"/>
          </p:cNvGraphicFramePr>
          <p:nvPr>
            <p:extLst>
              <p:ext uri="{D42A27DB-BD31-4B8C-83A1-F6EECF244321}">
                <p14:modId xmlns:p14="http://schemas.microsoft.com/office/powerpoint/2010/main" val="2837413294"/>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Teams start on the orange cones. On coach command 2 players from each run around the back of their own goal and into the field. Team without the ball, 1 player must drop back as a GK to leave 2v1 on the field.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3v3 with same rule,</a:t>
                      </a:r>
                      <a:r>
                        <a:rPr lang="en-GB" sz="800" baseline="0" dirty="0" smtClean="0">
                          <a:latin typeface="Arial" panose="020B0604020202020204" pitchFamily="34" charset="0"/>
                          <a:cs typeface="Arial" panose="020B0604020202020204" pitchFamily="34" charset="0"/>
                        </a:rPr>
                        <a:t> one player drops back as GK. </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Keep space between the 2 players to make it harder for defender.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 off the ball move to give a supporting angle.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Pass, then move. Try to combine to take the defender out the game. </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1458588462"/>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Scrimmage with end zones instead of goals. Teams score by passing the ball for a team mate to receive in the end zone.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Regular scrimmage. </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‘Make the field big’ by spreading out, makes it harder for defenders to cover everyone.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Movement off the ball to give angles where there player with the ball can find you. </a:t>
                      </a: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Don</a:t>
                      </a:r>
                      <a:r>
                        <a:rPr lang="mr-IN"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t force the pass into the end zone, try to keep possession.  </a:t>
                      </a: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5</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5396882"/>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Ball each dribbling.pn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1812782605"/>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Each player has a ball and dribbles inside the area. On coach command players try and kick everyone else’s ball out of the area.</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One player without a</a:t>
                      </a:r>
                      <a:r>
                        <a:rPr lang="en-GB" sz="800" baseline="0" dirty="0" smtClean="0">
                          <a:latin typeface="Arial" panose="020B0604020202020204" pitchFamily="34" charset="0"/>
                          <a:cs typeface="Arial" panose="020B0604020202020204" pitchFamily="34" charset="0"/>
                        </a:rPr>
                        <a:t> ball who is defender. How quick can you clear the area of soccer balls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attacker into pressure or to the side line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mistake or bad touch from attacker</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Poke ball away</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Block tackle to win ball.</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624983683"/>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5: Defending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descr="1v1 Back to Back Goals.pn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2989" r="2989"/>
          <a:stretch>
            <a:fillRect/>
          </a:stretch>
        </p:blipFill>
        <p:spPr>
          <a:xfrm>
            <a:off x="4724400" y="762994"/>
            <a:ext cx="4038600" cy="3254375"/>
          </a:xfr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4176788808"/>
              </p:ext>
            </p:extLst>
          </p:nvPr>
        </p:nvGraphicFramePr>
        <p:xfrm>
          <a:off x="4648200" y="4081793"/>
          <a:ext cx="4248472" cy="2615420"/>
        </p:xfrm>
        <a:graphic>
          <a:graphicData uri="http://schemas.openxmlformats.org/drawingml/2006/table">
            <a:tbl>
              <a:tblPr firstRow="1" bandRow="1">
                <a:tableStyleId>{5940675A-B579-460E-94D1-54222C63F5DA}</a:tableStyleId>
              </a:tblPr>
              <a:tblGrid>
                <a:gridCol w="2124236"/>
                <a:gridCol w="2124236"/>
              </a:tblGrid>
              <a:tr h="2775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6848">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dirty="0" smtClean="0">
                          <a:latin typeface="Arial"/>
                        </a:rPr>
                        <a:t>2 groups opposite at each end of the area, with 2 outwards facing goals in the </a:t>
                      </a:r>
                      <a:r>
                        <a:rPr lang="en-GB" sz="800" b="0" i="0" u="none" strike="noStrike" baseline="0" dirty="0" err="1" smtClean="0">
                          <a:latin typeface="Arial"/>
                        </a:rPr>
                        <a:t>center</a:t>
                      </a:r>
                      <a:r>
                        <a:rPr lang="en-GB" sz="800" b="0" i="0" u="none" strike="noStrike" baseline="0" dirty="0" smtClean="0">
                          <a:latin typeface="Arial"/>
                        </a:rPr>
                        <a:t>. White passes to red, who attacks and aims to score in either goal. White defends, switch to opposite group. </a:t>
                      </a:r>
                    </a:p>
                    <a:p>
                      <a:pPr marL="171450" indent="-171450" algn="l">
                        <a:buFont typeface="Arial" panose="020B0604020202020204" pitchFamily="34" charset="0"/>
                        <a:buChar char="•"/>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775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4546">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dirty="0" smtClean="0">
                          <a:latin typeface="Arial" panose="020B0604020202020204" pitchFamily="34" charset="0"/>
                          <a:cs typeface="Arial" panose="020B0604020202020204" pitchFamily="34" charset="0"/>
                        </a:rPr>
                        <a:t>Players</a:t>
                      </a:r>
                      <a:r>
                        <a:rPr lang="en-GB" sz="800" baseline="0" dirty="0" smtClean="0">
                          <a:latin typeface="Arial" panose="020B0604020202020204" pitchFamily="34" charset="0"/>
                          <a:cs typeface="Arial" panose="020B0604020202020204" pitchFamily="34" charset="0"/>
                        </a:rPr>
                        <a:t> pass back and forth until coach commands “GO”, player with the ball attacks.</a:t>
                      </a:r>
                      <a:endParaRPr lang="en-GB" sz="800"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752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68439">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Get to ball quickly</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Slow feet on approach</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attacker away from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Patience to wait for good opportunity to tackle</a:t>
                      </a:r>
                    </a:p>
                  </a:txBody>
                  <a:tcPr>
                    <a:solidFill>
                      <a:schemeClr val="bg1"/>
                    </a:solidFill>
                  </a:tcPr>
                </a:tc>
                <a:tc>
                  <a:txBody>
                    <a:bodyPr/>
                    <a:lstStyle/>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292647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2v1 with GK game.pn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213680616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5: Defending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p:cNvGraphicFramePr>
            <a:graphicFrameLocks noGrp="1"/>
          </p:cNvGraphicFramePr>
          <p:nvPr>
            <p:extLst>
              <p:ext uri="{D42A27DB-BD31-4B8C-83A1-F6EECF244321}">
                <p14:modId xmlns:p14="http://schemas.microsoft.com/office/powerpoint/2010/main" val="4120560842"/>
              </p:ext>
            </p:extLst>
          </p:nvPr>
        </p:nvGraphicFramePr>
        <p:xfrm>
          <a:off x="1524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2v2 games. Team without the ball must have one player drop back and become GK leaving 2v1 on the field</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attacker into pressure or to the side line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Force mistake or bad touch from attacker</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Poke ball away</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Block tackle to win ball.</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3" name="Content Placeholder 2" descr="SSG 7v7.png"/>
          <p:cNvPicPr>
            <a:picLocks noGrp="1" noChangeAspect="1"/>
          </p:cNvPicPr>
          <p:nvPr>
            <p:ph sz="half" idx="1"/>
          </p:nvPr>
        </p:nvPicPr>
        <p:blipFill>
          <a:blip r:embed="rId4" cstate="print">
            <a:extLst>
              <a:ext uri="{28A0092B-C50C-407E-A947-70E740481C1C}">
                <a14:useLocalDpi xmlns:a14="http://schemas.microsoft.com/office/drawing/2010/main" val="0"/>
              </a:ext>
            </a:extLst>
          </a:blip>
          <a:srcRect l="3307" r="3307"/>
          <a:stretch>
            <a:fillRect/>
          </a:stretch>
        </p:blipFill>
        <p:spPr>
          <a:xfrm>
            <a:off x="4724400" y="762000"/>
            <a:ext cx="4038600" cy="3200400"/>
          </a:xfrm>
          <a:solidFill>
            <a:schemeClr val="bg1"/>
          </a:solidFill>
        </p:spPr>
      </p:pic>
      <p:graphicFrame>
        <p:nvGraphicFramePr>
          <p:cNvPr id="17" name="Table 16"/>
          <p:cNvGraphicFramePr>
            <a:graphicFrameLocks noGrp="1"/>
          </p:cNvGraphicFramePr>
          <p:nvPr>
            <p:extLst>
              <p:ext uri="{D42A27DB-BD31-4B8C-83A1-F6EECF244321}">
                <p14:modId xmlns:p14="http://schemas.microsoft.com/office/powerpoint/2010/main" val="3659403275"/>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none" strike="noStrike" baseline="0" dirty="0" smtClean="0">
                          <a:latin typeface="Arial"/>
                        </a:rPr>
                        <a:t>Play 7v7. Both teams play 1-2-1-2-1.</a:t>
                      </a:r>
                    </a:p>
                    <a:p>
                      <a:pPr marL="171450" indent="-171450" algn="l">
                        <a:buFont typeface="Arial" panose="020B0604020202020204" pitchFamily="34" charset="0"/>
                        <a:buChar char="•"/>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6 </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5396882"/>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dribbling at speed pt2.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dribbling at speed pt1.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1478090387"/>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Players dribble at speed and pass the ball through the blue cones to the next player in the line joining the line they pass to. Both lines go at the same time.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Good first touch into space</a:t>
                      </a:r>
                    </a:p>
                    <a:p>
                      <a:pPr marL="171450" indent="-171450" algn="l">
                        <a:buFont typeface="Arial" panose="020B0604020202020204" pitchFamily="34" charset="0"/>
                        <a:buChar char="•"/>
                      </a:pPr>
                      <a:r>
                        <a:rPr lang="en-US" sz="800" baseline="0" dirty="0" smtClean="0">
                          <a:latin typeface="Arial" panose="020B0604020202020204" pitchFamily="34" charset="0"/>
                          <a:cs typeface="Arial" panose="020B0604020202020204" pitchFamily="34" charset="0"/>
                        </a:rPr>
                        <a:t>T</a:t>
                      </a:r>
                      <a:r>
                        <a:rPr lang="en-GB" sz="800" baseline="0" dirty="0" err="1" smtClean="0">
                          <a:latin typeface="Arial" panose="020B0604020202020204" pitchFamily="34" charset="0"/>
                          <a:cs typeface="Arial" panose="020B0604020202020204" pitchFamily="34" charset="0"/>
                        </a:rPr>
                        <a:t>ry</a:t>
                      </a:r>
                      <a:r>
                        <a:rPr lang="en-GB" sz="800" baseline="0" dirty="0" smtClean="0">
                          <a:latin typeface="Arial" panose="020B0604020202020204" pitchFamily="34" charset="0"/>
                          <a:cs typeface="Arial" panose="020B0604020202020204" pitchFamily="34" charset="0"/>
                        </a:rPr>
                        <a:t> and move ball without breaking stride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a:t>
                      </a:r>
                      <a:r>
                        <a:rPr lang="en-US" sz="800" baseline="0" dirty="0" smtClean="0">
                          <a:latin typeface="Arial" panose="020B0604020202020204" pitchFamily="34" charset="0"/>
                          <a:cs typeface="Arial" panose="020B0604020202020204" pitchFamily="34" charset="0"/>
                        </a:rPr>
                        <a:t>m</a:t>
                      </a:r>
                      <a:r>
                        <a:rPr lang="en-GB" sz="800" baseline="0" dirty="0" err="1" smtClean="0">
                          <a:latin typeface="Arial" panose="020B0604020202020204" pitchFamily="34" charset="0"/>
                          <a:cs typeface="Arial" panose="020B0604020202020204" pitchFamily="34" charset="0"/>
                        </a:rPr>
                        <a:t>aller</a:t>
                      </a:r>
                      <a:r>
                        <a:rPr lang="en-GB" sz="800" baseline="0" dirty="0" smtClean="0">
                          <a:latin typeface="Arial" panose="020B0604020202020204" pitchFamily="34" charset="0"/>
                          <a:cs typeface="Arial" panose="020B0604020202020204" pitchFamily="34" charset="0"/>
                        </a:rPr>
                        <a:t> last touch to allow good pass through</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335574181"/>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6: Defending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811459208"/>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 now passes the ball through the blue cones, runs around the orange cone and chases the player on the ball trying to tag them on the back for a point.</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Change of speed to chase player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Smaller steps around the cone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Make run to chase player and try and block pass through the cones.</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458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SG 9v9.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3v2 - 3v4 defending gam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905951501"/>
              </p:ext>
            </p:extLst>
          </p:nvPr>
        </p:nvGraphicFramePr>
        <p:xfrm>
          <a:off x="68943" y="4114799"/>
          <a:ext cx="4248472" cy="2485999"/>
        </p:xfrm>
        <a:graphic>
          <a:graphicData uri="http://schemas.openxmlformats.org/drawingml/2006/table">
            <a:tbl>
              <a:tblPr firstRow="1" bandRow="1">
                <a:tableStyleId>{5940675A-B579-460E-94D1-54222C63F5DA}</a:tableStyleId>
              </a:tblPr>
              <a:tblGrid>
                <a:gridCol w="4248472"/>
              </a:tblGrid>
              <a:tr h="243027">
                <a:tc>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r>
              <a:tr h="579682">
                <a:tc>
                  <a:txBody>
                    <a:bodyPr/>
                    <a:lstStyle/>
                    <a:p>
                      <a:pPr marL="171450" indent="-171450" algn="l">
                        <a:buFont typeface="Arial" panose="020B0604020202020204" pitchFamily="34" charset="0"/>
                        <a:buChar char="•"/>
                      </a:pPr>
                      <a:r>
                        <a:rPr lang="en-GB" sz="800" b="0" i="0" u="none" strike="noStrike" baseline="0" dirty="0" smtClean="0">
                          <a:latin typeface="Arial"/>
                        </a:rPr>
                        <a:t>GK starts by throwing the ball out to the attacking team. Once an attacker touches the ball the 2 defenders on the outside run around the orange cone and back and then into the area to become recovering defenders creating 4v3 in favour of defenders. Defenders try and pass ball to next waiting defenders to win point. Red team try and score.</a:t>
                      </a:r>
                    </a:p>
                  </a:txBody>
                  <a:tcPr>
                    <a:solidFill>
                      <a:schemeClr val="bg1"/>
                    </a:solidFill>
                  </a:tcPr>
                </a:tc>
              </a:tr>
              <a:tr h="243027">
                <a:tc>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r>
              <a:tr h="292958">
                <a:tc>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r>
              <a:tr h="2430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r>
              <a:tr h="760481">
                <a:tc>
                  <a:txBody>
                    <a:bodyPr/>
                    <a:lstStyle/>
                    <a:p>
                      <a:pPr marL="171450" indent="-171450">
                        <a:buFontTx/>
                        <a:buChar char="-"/>
                      </a:pPr>
                      <a:r>
                        <a:rPr lang="en-US" sz="800" kern="1200" dirty="0" smtClean="0">
                          <a:solidFill>
                            <a:schemeClr val="tx1"/>
                          </a:solidFill>
                          <a:latin typeface="Arial"/>
                          <a:ea typeface="+mn-ea"/>
                          <a:cs typeface="Arial"/>
                        </a:rPr>
                        <a:t>angle and distance of cover</a:t>
                      </a:r>
                    </a:p>
                    <a:p>
                      <a:pPr marL="171450" indent="-171450">
                        <a:buFontTx/>
                        <a:buChar char="-"/>
                      </a:pPr>
                      <a:r>
                        <a:rPr lang="en-US" sz="800" kern="1200" dirty="0" smtClean="0">
                          <a:solidFill>
                            <a:schemeClr val="tx1"/>
                          </a:solidFill>
                          <a:latin typeface="Arial"/>
                          <a:ea typeface="+mn-ea"/>
                          <a:cs typeface="Arial"/>
                        </a:rPr>
                        <a:t>intercept pass (deny turn, deny penetration)</a:t>
                      </a:r>
                    </a:p>
                    <a:p>
                      <a:pPr marL="171450" indent="-171450">
                        <a:buFontTx/>
                        <a:buChar char="-"/>
                      </a:pPr>
                      <a:r>
                        <a:rPr lang="en-US" sz="800" kern="1200" dirty="0" smtClean="0">
                          <a:solidFill>
                            <a:schemeClr val="tx1"/>
                          </a:solidFill>
                          <a:latin typeface="Arial"/>
                          <a:ea typeface="+mn-ea"/>
                          <a:cs typeface="Arial"/>
                        </a:rPr>
                        <a:t>tracking (recovery runs etc.)</a:t>
                      </a:r>
                    </a:p>
                    <a:p>
                      <a:pPr marL="171450" indent="-171450">
                        <a:buFontTx/>
                        <a:buChar char="-"/>
                      </a:pPr>
                      <a:r>
                        <a:rPr lang="en-US" sz="800" kern="1200" dirty="0" smtClean="0">
                          <a:solidFill>
                            <a:schemeClr val="tx1"/>
                          </a:solidFill>
                          <a:latin typeface="Arial"/>
                          <a:ea typeface="+mn-ea"/>
                          <a:cs typeface="Arial"/>
                        </a:rPr>
                        <a:t>changing role of pressure and cover</a:t>
                      </a:r>
                    </a:p>
                    <a:p>
                      <a:pPr marL="171450" indent="-171450">
                        <a:buFontTx/>
                        <a:buChar char="-"/>
                      </a:pPr>
                      <a:r>
                        <a:rPr lang="en-US" sz="800" kern="1200" dirty="0" smtClean="0">
                          <a:solidFill>
                            <a:schemeClr val="tx1"/>
                          </a:solidFill>
                          <a:latin typeface="Arial"/>
                          <a:ea typeface="+mn-ea"/>
                          <a:cs typeface="Arial"/>
                        </a:rPr>
                        <a:t>visual and verbal communication</a:t>
                      </a:r>
                      <a:endParaRPr lang="en-GB" sz="800" baseline="0" dirty="0" smtClean="0">
                        <a:latin typeface="Arial"/>
                        <a:cs typeface="Arial"/>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476692554"/>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6: Defending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691474602"/>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 7v7, 8v8, 9v9</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aseline="0" dirty="0" smtClean="0">
                          <a:latin typeface="Arial" panose="020B0604020202020204" pitchFamily="34" charset="0"/>
                          <a:cs typeface="Arial" panose="020B0604020202020204" pitchFamily="34" charset="0"/>
                        </a:rPr>
                        <a:t>If low numbers play with even teams or have a neutral player who plays for both teams.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828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1</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7</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5396882"/>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dribbling to shoot.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3" name="Content Placeholder 2" descr="Dribble &amp; take gam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84225"/>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836695455"/>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Top diagram. Player 1 dribbles into the box. Player 2 runes into the box calls ‘take’ and takes the ball back to the line.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Diagram</a:t>
                      </a:r>
                      <a:r>
                        <a:rPr lang="en-GB" sz="800" baseline="0" dirty="0" smtClean="0">
                          <a:latin typeface="Arial" panose="020B0604020202020204" pitchFamily="34" charset="0"/>
                          <a:cs typeface="Arial" panose="020B0604020202020204" pitchFamily="34" charset="0"/>
                        </a:rPr>
                        <a:t> 2. Player 1 dribbles the ball into the box stops the ball for player 2 to take. Player 1 runs around the cone and tires to tag player 2 for a point.</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Keep ball close with little touches.</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U</a:t>
                      </a:r>
                      <a:r>
                        <a:rPr lang="en-GB" sz="800" baseline="0" dirty="0" smtClean="0">
                          <a:latin typeface="Arial" panose="020B0604020202020204" pitchFamily="34" charset="0"/>
                          <a:cs typeface="Arial" panose="020B0604020202020204" pitchFamily="34" charset="0"/>
                        </a:rPr>
                        <a:t>se bottom of the foot to stop the ball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Get timing of switch of ball right with little time between one player leaving it and next player taking it.</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060497180"/>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7: Attacking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341021953"/>
              </p:ext>
            </p:extLst>
          </p:nvPr>
        </p:nvGraphicFramePr>
        <p:xfrm>
          <a:off x="4648200" y="4114800"/>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W</a:t>
                      </a:r>
                      <a:r>
                        <a:rPr lang="en-US" sz="800" b="0" i="0" u="none" strike="noStrike" baseline="0" dirty="0" smtClean="0">
                          <a:latin typeface="Arial"/>
                        </a:rPr>
                        <a:t>h</a:t>
                      </a:r>
                      <a:r>
                        <a:rPr lang="en-GB" sz="800" b="0" i="0" u="none" strike="noStrike" baseline="0" dirty="0" err="1" smtClean="0">
                          <a:latin typeface="Arial"/>
                        </a:rPr>
                        <a:t>ite</a:t>
                      </a:r>
                      <a:r>
                        <a:rPr lang="en-GB" sz="800" b="0" i="0" u="none" strike="noStrike" baseline="0" dirty="0" smtClean="0">
                          <a:latin typeface="Arial"/>
                        </a:rPr>
                        <a:t> player dribbles ball towards orange cone. Player stops the ball inline with red player and runs around orange cone. Red player steps out and takes the </a:t>
                      </a:r>
                      <a:r>
                        <a:rPr lang="en-GB" sz="800" b="0" i="0" u="none" strike="noStrike" baseline="0" dirty="0" err="1" smtClean="0">
                          <a:latin typeface="Arial"/>
                        </a:rPr>
                        <a:t>balll</a:t>
                      </a:r>
                      <a:r>
                        <a:rPr lang="en-GB" sz="800" b="0" i="0" u="none" strike="noStrike" baseline="0" dirty="0" smtClean="0">
                          <a:latin typeface="Arial"/>
                        </a:rPr>
                        <a:t> to goal. White player tries to </a:t>
                      </a:r>
                      <a:r>
                        <a:rPr lang="en-GB" sz="800" b="0" i="0" u="none" strike="noStrike" baseline="0" dirty="0" err="1" smtClean="0">
                          <a:latin typeface="Arial"/>
                        </a:rPr>
                        <a:t>recvoer</a:t>
                      </a:r>
                      <a:r>
                        <a:rPr lang="en-GB" sz="800" b="0" i="0" u="none" strike="noStrike" baseline="0" dirty="0" smtClean="0">
                          <a:latin typeface="Arial"/>
                        </a:rPr>
                        <a:t> and stop red player from scoring.</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Add GK</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Positive touch out of feet towards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Touch across or away from defender</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Small touch to set for shot.</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9" name="Picture 8"/>
          <p:cNvPicPr/>
          <p:nvPr/>
        </p:nvPicPr>
        <p:blipFill>
          <a:blip r:embed="rId4" cstate="print">
            <a:extLst>
              <a:ext uri="{28A0092B-C50C-407E-A947-70E740481C1C}">
                <a14:useLocalDpi xmlns:a14="http://schemas.microsoft.com/office/drawing/2010/main" val="0"/>
              </a:ext>
            </a:extLst>
          </a:blip>
          <a:stretch>
            <a:fillRect/>
          </a:stretch>
        </p:blipFill>
        <p:spPr>
          <a:xfrm>
            <a:off x="8471281" y="44257"/>
            <a:ext cx="609600" cy="550718"/>
          </a:xfrm>
          <a:prstGeom prst="rect">
            <a:avLst/>
          </a:prstGeom>
        </p:spPr>
      </p:pic>
      <p:pic>
        <p:nvPicPr>
          <p:cNvPr id="10" name="Picture 2" descr="C:\Users\Mark\Desktop\GPS Coaches\gps_logo_201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C:\Users\Mark\Desktop\Developing Player Plan\DPP_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71489" y="40104"/>
            <a:ext cx="474934" cy="610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47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SG 1v1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898349376"/>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Same as previous game but now add some attacking and defensive players. All players enter the game one the defender has stopped the ball after first dribble.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Team competition</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Positive touch out of feet towards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Touch across or away from defender</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Beat defender 1v1 or combine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Small touch to set for shot.</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146951878"/>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7: Attacking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920035483"/>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951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8</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5396882"/>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N drill to goal.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N drill.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522024281"/>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Players dribble to first cone, turn, dribble to second cone, turn and wait behind third cone.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Creative turns at cones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of speed after turn</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7596090"/>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8: Attacking 2v1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082800866"/>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Now add a goal 15 yards behind last cone. Players now dribbles the ball in a race with player scoring first gaining a point for their team.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Creative turns at cones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of speed after turn</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S</a:t>
                      </a:r>
                      <a:r>
                        <a:rPr lang="en-GB" sz="800" baseline="0" dirty="0" smtClean="0">
                          <a:latin typeface="Arial" panose="020B0604020202020204" pitchFamily="34" charset="0"/>
                          <a:cs typeface="Arial" panose="020B0604020202020204" pitchFamily="34" charset="0"/>
                        </a:rPr>
                        <a:t>mall touch to set for shot</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47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2v1 transition game.pn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908844602"/>
              </p:ext>
            </p:extLst>
          </p:nvPr>
        </p:nvGraphicFramePr>
        <p:xfrm>
          <a:off x="68943" y="4114799"/>
          <a:ext cx="4248472" cy="2598561"/>
        </p:xfrm>
        <a:graphic>
          <a:graphicData uri="http://schemas.openxmlformats.org/drawingml/2006/table">
            <a:tbl>
              <a:tblPr firstRow="1" bandRow="1">
                <a:tableStyleId>{5940675A-B579-460E-94D1-54222C63F5DA}</a:tableStyleId>
              </a:tblPr>
              <a:tblGrid>
                <a:gridCol w="2124236"/>
                <a:gridCol w="2124236"/>
              </a:tblGrid>
              <a:tr h="258706">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617081">
                <a:tc gridSpan="2">
                  <a:txBody>
                    <a:bodyPr/>
                    <a:lstStyle/>
                    <a:p>
                      <a:pPr marL="0" indent="0" algn="l">
                        <a:buFont typeface="Arial" panose="020B0604020202020204" pitchFamily="34" charset="0"/>
                        <a:buNone/>
                      </a:pPr>
                      <a:r>
                        <a:rPr lang="en-GB" sz="800" b="0" i="0" u="none" strike="noStrike" baseline="0" dirty="0" smtClean="0">
                          <a:latin typeface="Arial"/>
                        </a:rPr>
                        <a:t>Split players into two teams. Red team starts with 2 attackers dribbling to goal. One white defender steps into the game. The red player who shoots for goal stays in the game as the next defender. Once the red team shot the white team enter the game. The white </a:t>
                      </a:r>
                      <a:r>
                        <a:rPr lang="en-GB" sz="800" b="0" i="0" u="none" strike="noStrike" baseline="0" dirty="0" err="1" smtClean="0">
                          <a:latin typeface="Arial"/>
                        </a:rPr>
                        <a:t>plyaer</a:t>
                      </a:r>
                      <a:r>
                        <a:rPr lang="en-GB" sz="800" b="0" i="0" u="none" strike="noStrike" baseline="0" dirty="0" smtClean="0">
                          <a:latin typeface="Arial"/>
                        </a:rPr>
                        <a:t> who shoots stays in the game. If defender steals the ball and shoots they stay in as the defender.</a:t>
                      </a:r>
                    </a:p>
                  </a:txBody>
                  <a:tcPr>
                    <a:solidFill>
                      <a:schemeClr val="bg1"/>
                    </a:solidFill>
                  </a:tcPr>
                </a:tc>
                <a:tc hMerge="1">
                  <a:txBody>
                    <a:bodyPr/>
                    <a:lstStyle/>
                    <a:p>
                      <a:endParaRPr lang="en-GB"/>
                    </a:p>
                  </a:txBody>
                  <a:tcPr/>
                </a:tc>
              </a:tr>
              <a:tr h="258706">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11858">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5870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09545">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Attack at speed</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B</a:t>
                      </a:r>
                      <a:r>
                        <a:rPr lang="en-GB" sz="800" baseline="0" dirty="0" smtClean="0">
                          <a:latin typeface="Arial" panose="020B0604020202020204" pitchFamily="34" charset="0"/>
                          <a:cs typeface="Arial" panose="020B0604020202020204" pitchFamily="34" charset="0"/>
                        </a:rPr>
                        <a:t>eat defender 1v1 or combine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Quick transition to defender.</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796341560"/>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8: Attacking 2v1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descr="2v1 with GK game.png"/>
          <p:cNvPicPr>
            <a:picLocks noChangeAspect="1"/>
          </p:cNvPicPr>
          <p:nvPr/>
        </p:nvPicPr>
        <p:blipFill>
          <a:blip r:embed="rId4" cstate="print">
            <a:extLst>
              <a:ext uri="{28A0092B-C50C-407E-A947-70E740481C1C}">
                <a14:useLocalDpi xmlns:a14="http://schemas.microsoft.com/office/drawing/2010/main" val="0"/>
              </a:ext>
            </a:extLst>
          </a:blip>
          <a:srcRect l="3307" r="3307"/>
          <a:stretch>
            <a:fillRect/>
          </a:stretch>
        </p:blipFill>
        <p:spPr>
          <a:xfrm>
            <a:off x="4724400" y="762000"/>
            <a:ext cx="4038600" cy="3276600"/>
          </a:xfrm>
          <a:prstGeom prst="rect">
            <a:avLst/>
          </a:prstGeo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2599900720"/>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2v2 games. Team without the ball must have one player drop back and become GK leaving 2v1 on the field</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Creativity on the ball</a:t>
                      </a:r>
                    </a:p>
                    <a:p>
                      <a:pPr marL="171450" indent="-171450" algn="l">
                        <a:buFont typeface="Arial" panose="020B0604020202020204" pitchFamily="34" charset="0"/>
                        <a:buChar char="•"/>
                      </a:pPr>
                      <a:r>
                        <a:rPr lang="en-US" sz="800" baseline="0" dirty="0" smtClean="0">
                          <a:latin typeface="Arial" panose="020B0604020202020204" pitchFamily="34" charset="0"/>
                          <a:cs typeface="Arial" panose="020B0604020202020204" pitchFamily="34" charset="0"/>
                        </a:rPr>
                        <a:t>P</a:t>
                      </a:r>
                      <a:r>
                        <a:rPr lang="en-GB" sz="800" baseline="0" dirty="0" smtClean="0">
                          <a:latin typeface="Arial" panose="020B0604020202020204" pitchFamily="34" charset="0"/>
                          <a:cs typeface="Arial" panose="020B0604020202020204" pitchFamily="34" charset="0"/>
                        </a:rPr>
                        <a:t>lay without fear. Try moves</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Quick sprint back to box when point is gained</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9</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5396882"/>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2x 1v1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1v1 dribbling triangle gam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472064674"/>
              </p:ext>
            </p:extLst>
          </p:nvPr>
        </p:nvGraphicFramePr>
        <p:xfrm>
          <a:off x="68943" y="4114799"/>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Players work in groups of 4 and set out cones as shown.  Red player chases white player and tries to tag them on the back for a point. Players work for 45 seconds and then rotate.</a:t>
                      </a:r>
                    </a:p>
                    <a:p>
                      <a:pPr marL="0" indent="0" algn="l">
                        <a:buFont typeface="Arial" panose="020B0604020202020204" pitchFamily="34" charset="0"/>
                        <a:buNone/>
                      </a:pPr>
                      <a:r>
                        <a:rPr lang="en-GB" sz="800" b="0" i="0" u="none" strike="noStrike" baseline="0" dirty="0" smtClean="0">
                          <a:latin typeface="Arial"/>
                        </a:rPr>
                        <a:t>Players start at each end of the orange cones. Players dribble through the cones close together and speed up to dribble around stand alone cone at top of triangle.</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Chasing player can now change direction at any time.</a:t>
                      </a: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Small touches through orange cones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of speed out and around stand alone cone.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695519959"/>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9: Attacking 3v2</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256406275"/>
              </p:ext>
            </p:extLst>
          </p:nvPr>
        </p:nvGraphicFramePr>
        <p:xfrm>
          <a:off x="4648200" y="4114800"/>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Team 1 try and score in orange cones, team 2 in yellow, team 3 in red and team 4 in blue. Team 1 play team 2 and team 3 play team 4. Coach throws a ball to any two of the 4 teams and the player at the </a:t>
                      </a:r>
                      <a:r>
                        <a:rPr lang="en-GB" sz="800" b="0" i="0" u="none" strike="noStrike" baseline="0" dirty="0" err="1" smtClean="0">
                          <a:latin typeface="Arial"/>
                        </a:rPr>
                        <a:t>fron</a:t>
                      </a:r>
                      <a:r>
                        <a:rPr lang="en-GB" sz="800" b="0" i="0" u="none" strike="noStrike" baseline="0" dirty="0" smtClean="0">
                          <a:latin typeface="Arial"/>
                        </a:rPr>
                        <a:t> of each line enters the game.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Coach can call team 1v3 and 2v4 to mix up which team plays </a:t>
                      </a:r>
                      <a:r>
                        <a:rPr lang="en-GB" sz="800" dirty="0" err="1" smtClean="0">
                          <a:latin typeface="Arial" panose="020B0604020202020204" pitchFamily="34" charset="0"/>
                          <a:cs typeface="Arial" panose="020B0604020202020204" pitchFamily="34" charset="0"/>
                        </a:rPr>
                        <a:t>wh</a:t>
                      </a:r>
                      <a:r>
                        <a:rPr lang="en-US" sz="800" dirty="0" err="1" smtClean="0">
                          <a:latin typeface="Arial" panose="020B0604020202020204" pitchFamily="34" charset="0"/>
                          <a:cs typeface="Arial" panose="020B0604020202020204" pitchFamily="34" charset="0"/>
                        </a:rPr>
                        <a:t>ic</a:t>
                      </a:r>
                      <a:r>
                        <a:rPr lang="en-GB" sz="800" dirty="0" smtClean="0">
                          <a:latin typeface="Arial" panose="020B0604020202020204" pitchFamily="34" charset="0"/>
                          <a:cs typeface="Arial" panose="020B0604020202020204" pitchFamily="34" charset="0"/>
                        </a:rPr>
                        <a:t>h.</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Aware ness of goals your team is scoring in and </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9" name="Picture 8"/>
          <p:cNvPicPr/>
          <p:nvPr/>
        </p:nvPicPr>
        <p:blipFill>
          <a:blip r:embed="rId4" cstate="print">
            <a:extLst>
              <a:ext uri="{28A0092B-C50C-407E-A947-70E740481C1C}">
                <a14:useLocalDpi xmlns:a14="http://schemas.microsoft.com/office/drawing/2010/main" val="0"/>
              </a:ext>
            </a:extLst>
          </a:blip>
          <a:stretch>
            <a:fillRect/>
          </a:stretch>
        </p:blipFill>
        <p:spPr>
          <a:xfrm>
            <a:off x="8471281" y="44257"/>
            <a:ext cx="609600" cy="550718"/>
          </a:xfrm>
          <a:prstGeom prst="rect">
            <a:avLst/>
          </a:prstGeom>
        </p:spPr>
      </p:pic>
      <p:pic>
        <p:nvPicPr>
          <p:cNvPr id="10" name="Picture 2" descr="C:\Users\Mark\Desktop\GPS Coaches\gps_logo_201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C:\Users\Mark\Desktop\Developing Player Plan\DPP_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71489" y="40104"/>
            <a:ext cx="474934" cy="610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47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3v2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3v2 attacking circuit.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2852128521"/>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9: Attacking 3v2</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4002620607"/>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3v2 in each half in </a:t>
                      </a:r>
                      <a:r>
                        <a:rPr lang="en-GB" sz="800" b="0" i="0" u="none" strike="noStrike" baseline="0" dirty="0" err="1" smtClean="0">
                          <a:latin typeface="Arial"/>
                        </a:rPr>
                        <a:t>favor</a:t>
                      </a:r>
                      <a:r>
                        <a:rPr lang="en-GB" sz="800" b="0" i="0" u="none" strike="noStrike" baseline="0" dirty="0" smtClean="0">
                          <a:latin typeface="Arial"/>
                        </a:rPr>
                        <a:t> of the attacking team.. Players can’t leave the zone they start in.</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One player from each team from defensive zone can step</a:t>
                      </a:r>
                      <a:r>
                        <a:rPr lang="en-GB" sz="800" baseline="0" dirty="0" smtClean="0">
                          <a:latin typeface="Arial" panose="020B0604020202020204" pitchFamily="34" charset="0"/>
                          <a:cs typeface="Arial" panose="020B0604020202020204" pitchFamily="34" charset="0"/>
                        </a:rPr>
                        <a:t> into attacking zone. </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Attack at speed</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Pass or dribble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B</a:t>
                      </a:r>
                      <a:r>
                        <a:rPr lang="en-GB" sz="800" baseline="0" dirty="0" smtClean="0">
                          <a:latin typeface="Arial" panose="020B0604020202020204" pitchFamily="34" charset="0"/>
                          <a:cs typeface="Arial" panose="020B0604020202020204" pitchFamily="34" charset="0"/>
                        </a:rPr>
                        <a:t>eat defender 1v1</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ombinations</a:t>
                      </a:r>
                      <a:r>
                        <a:rPr lang="en-GB" sz="800" baseline="0" dirty="0" smtClean="0">
                          <a:latin typeface="Arial" panose="020B0604020202020204" pitchFamily="34" charset="0"/>
                          <a:cs typeface="Arial" panose="020B0604020202020204" pitchFamily="34" charset="0"/>
                        </a:rPr>
                        <a:t> to beat defender</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p:cNvGraphicFramePr>
            <a:graphicFrameLocks noGrp="1"/>
          </p:cNvGraphicFramePr>
          <p:nvPr>
            <p:extLst>
              <p:ext uri="{D42A27DB-BD31-4B8C-83A1-F6EECF244321}">
                <p14:modId xmlns:p14="http://schemas.microsoft.com/office/powerpoint/2010/main" val="3028649900"/>
              </p:ext>
            </p:extLst>
          </p:nvPr>
        </p:nvGraphicFramePr>
        <p:xfrm>
          <a:off x="68943" y="4114799"/>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area as shown. Each box 12x12 yards. 1 defender in each box and one attacker in the box with the goal. Players attack in pairs to create 3v2 in each channel. Defenders are restricted to their defensive zone. 2 attackers can move freely between zones but attacker starting in the game must stay in attacking zone.</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Attacking</a:t>
                      </a:r>
                      <a:r>
                        <a:rPr lang="en-GB" sz="800" baseline="0" dirty="0" smtClean="0">
                          <a:latin typeface="Arial" panose="020B0604020202020204" pitchFamily="34" charset="0"/>
                          <a:cs typeface="Arial" panose="020B0604020202020204" pitchFamily="34" charset="0"/>
                        </a:rPr>
                        <a:t> pair move to next zone once they have attacked goal</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Attack at speed</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Pass or dribble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B</a:t>
                      </a:r>
                      <a:r>
                        <a:rPr lang="en-GB" sz="800" baseline="0" dirty="0" smtClean="0">
                          <a:latin typeface="Arial" panose="020B0604020202020204" pitchFamily="34" charset="0"/>
                          <a:cs typeface="Arial" panose="020B0604020202020204" pitchFamily="34" charset="0"/>
                        </a:rPr>
                        <a:t>eat defender 1v1</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ombinations</a:t>
                      </a:r>
                      <a:r>
                        <a:rPr lang="en-GB" sz="800" baseline="0" dirty="0" smtClean="0">
                          <a:latin typeface="Arial" panose="020B0604020202020204" pitchFamily="34" charset="0"/>
                          <a:cs typeface="Arial" panose="020B0604020202020204" pitchFamily="34" charset="0"/>
                        </a:rPr>
                        <a:t> to beat defender</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10</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5396882"/>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29793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3v1 dribbling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1v1 Moves - Fake &amp; Tak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1888198516"/>
              </p:ext>
            </p:extLst>
          </p:nvPr>
        </p:nvGraphicFramePr>
        <p:xfrm>
          <a:off x="68943" y="4114799"/>
          <a:ext cx="4248472" cy="261599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Players work in groups of 4. First player in each line dribbles towards central cone, performs a fake &amp; take to the right and accelerates to the line opposite.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Fake &amp; Take to the left</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To the right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Fake to move to the left with a big step</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outside of right foot to push the ball to the right.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the move</a:t>
                      </a: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To the left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Fake to move to the right with a big step</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outside of left foot to push the ball to the left.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the move</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60063834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257877111"/>
              </p:ext>
            </p:extLst>
          </p:nvPr>
        </p:nvGraphicFramePr>
        <p:xfrm>
          <a:off x="4648200" y="4114800"/>
          <a:ext cx="4248472" cy="2590800"/>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772895">
                <a:tc gridSpan="2">
                  <a:txBody>
                    <a:bodyPr/>
                    <a:lstStyle/>
                    <a:p>
                      <a:pPr marL="0" indent="0" algn="l">
                        <a:buFont typeface="Arial" panose="020B0604020202020204" pitchFamily="34" charset="0"/>
                        <a:buNone/>
                      </a:pPr>
                      <a:r>
                        <a:rPr lang="en-GB" sz="800" b="0" i="0" u="none" strike="noStrike" baseline="0" dirty="0" smtClean="0">
                          <a:latin typeface="Arial"/>
                        </a:rPr>
                        <a:t>Create 2 channels. Places cones to mark the </a:t>
                      </a:r>
                      <a:r>
                        <a:rPr lang="en-GB" sz="800" b="0" i="0" u="none" strike="noStrike" baseline="0" dirty="0" err="1" smtClean="0">
                          <a:latin typeface="Arial"/>
                        </a:rPr>
                        <a:t>center</a:t>
                      </a:r>
                      <a:r>
                        <a:rPr lang="en-GB" sz="800" b="0" i="0" u="none" strike="noStrike" baseline="0" dirty="0" smtClean="0">
                          <a:latin typeface="Arial"/>
                        </a:rPr>
                        <a:t> of the channel and have a defender stand between them. The defender can only move left or right along that line. Each player has a ball and dribbles down the channel trying to get past the defender. Once at the end of the channel they move to the next channel</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Switch defenders</a:t>
                      </a:r>
                    </a:p>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Add a goal at end of channel</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581901">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Keep ball close to feet to enable ball manipulation</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fake &amp; take move to beat defender</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64266"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782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hooting races &amp; chase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Shooting races.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889104604"/>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a:t>
                      </a:r>
                      <a:r>
                        <a:rPr lang="en-US" sz="800" b="0" i="0" u="none" strike="noStrike" baseline="0" dirty="0" smtClean="0">
                          <a:latin typeface="Arial"/>
                        </a:rPr>
                        <a:t>p</a:t>
                      </a:r>
                      <a:r>
                        <a:rPr lang="en-GB" sz="800" b="0" i="0" u="none" strike="noStrike" baseline="0" dirty="0" smtClean="0">
                          <a:latin typeface="Arial"/>
                        </a:rPr>
                        <a:t>lit players into two teams. First player from each team dribbles towards goal opposite. Players cant shoot until they pass the cone on their half. Player </a:t>
                      </a:r>
                      <a:r>
                        <a:rPr lang="en-GB" sz="800" b="0" i="0" u="none" strike="noStrike" baseline="0" dirty="0" err="1" smtClean="0">
                          <a:latin typeface="Arial"/>
                        </a:rPr>
                        <a:t>whos</a:t>
                      </a:r>
                      <a:r>
                        <a:rPr lang="en-GB" sz="800" b="0" i="0" u="none" strike="noStrike" baseline="0" dirty="0" smtClean="0">
                          <a:latin typeface="Arial"/>
                        </a:rPr>
                        <a:t> ball goes in the goal first gets point for their team.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Big touch out of feet towards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Positive touches to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Last touch to set for shot </a:t>
                      </a:r>
                      <a:r>
                        <a:rPr lang="en-US"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small angle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85919883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10: Shooting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918188861"/>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Red player dribbles and shoots for goal. Once red player has shot white player dribbles towards goal opposite. Red player chases and tries to block shot. Once white player shoots red player goes for goal and white player who just shot now chases. Rotation continues</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Big touch out of feet towards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Positive touches to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Last touch to set for shot </a:t>
                      </a:r>
                      <a:r>
                        <a:rPr lang="en-US"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small angle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Transition to defence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129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SG 7v7.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1 touch passing and shoot.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799945682"/>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Each player has a ball and passes the ball to the player opposite who set the ball into space. Red player shoot the ball the </a:t>
                      </a:r>
                      <a:r>
                        <a:rPr lang="en-GB" sz="800" b="0" i="0" u="none" strike="noStrike" baseline="0" dirty="0" err="1" smtClean="0">
                          <a:latin typeface="Arial"/>
                        </a:rPr>
                        <a:t>wihite</a:t>
                      </a:r>
                      <a:r>
                        <a:rPr lang="en-GB" sz="800" b="0" i="0" u="none" strike="noStrike" baseline="0" dirty="0" smtClean="0">
                          <a:latin typeface="Arial"/>
                        </a:rPr>
                        <a:t> player sets and visa versa.</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Players now pass one ball back and forth. The red team can take</a:t>
                      </a:r>
                      <a:r>
                        <a:rPr lang="en-GB" sz="800" baseline="0" dirty="0" smtClean="0">
                          <a:latin typeface="Arial" panose="020B0604020202020204" pitchFamily="34" charset="0"/>
                          <a:cs typeface="Arial" panose="020B0604020202020204" pitchFamily="34" charset="0"/>
                        </a:rPr>
                        <a:t> a touch towards either goal at any point and shoot for goal White player tries to block shot.</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Quality of passes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Good touch out of feet </a:t>
                      </a:r>
                      <a:r>
                        <a:rPr lang="en-US"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weight of touch</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Spot position of GK</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a:t>
                      </a: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ot</a:t>
                      </a:r>
                      <a:r>
                        <a:rPr lang="en-GB" sz="800" baseline="0" dirty="0" smtClean="0">
                          <a:latin typeface="Arial" panose="020B0604020202020204" pitchFamily="34" charset="0"/>
                          <a:cs typeface="Arial" panose="020B0604020202020204" pitchFamily="34" charset="0"/>
                        </a:rPr>
                        <a:t> for space in the goal</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4223985858"/>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10: Shooting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p:cNvGraphicFramePr>
            <a:graphicFrameLocks noGrp="1"/>
          </p:cNvGraphicFramePr>
          <p:nvPr>
            <p:extLst>
              <p:ext uri="{D42A27DB-BD31-4B8C-83A1-F6EECF244321}">
                <p14:modId xmlns:p14="http://schemas.microsoft.com/office/powerpoint/2010/main" val="2873928795"/>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 7v7, 8v8, 9v9</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aseline="0" dirty="0" smtClean="0">
                          <a:latin typeface="Arial" panose="020B0604020202020204" pitchFamily="34" charset="0"/>
                          <a:cs typeface="Arial" panose="020B0604020202020204" pitchFamily="34" charset="0"/>
                        </a:rPr>
                        <a:t>If low numbers play with even teams or have a neutral player who plays for both teams.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2301662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SG 7v7.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Attacking 1v1 - Dribble through to scor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379828421"/>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Set out a 14x14 yard area with a goal in each corner. Split players into two teams, one on each side of the area between goals. Coach passes a ball into play and the first player in each team plays 1v1 to goal. Player scores by dribbling through a goal.</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Play 2v2</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Attack at speed</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Keep ball close and under control</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move to beat defender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move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838771780"/>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422783249"/>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 7v7. Both teams play 1-2-1-2-1.</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952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2</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5396882"/>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dribbling boxes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1v1 dribbling box gam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382573185"/>
              </p:ext>
            </p:extLst>
          </p:nvPr>
        </p:nvGraphicFramePr>
        <p:xfrm>
          <a:off x="68943" y="4114799"/>
          <a:ext cx="4248472" cy="273481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Players work in pairs. Each pair has one 3x3 yard box. Players leave the ball inside the box and stand on opposite corners. 1 player is the tagger and one player is the runner. Players can not go into the box and. Tagger tries to catch the runner by tagging them on the back. Tagger has 30 seconds to catch them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Play same game but this time players must dribble the ball</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Little touches on the ball to keep it close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different parts of the foot to change direction.</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Head up to see other player</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288058749"/>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2: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977621902"/>
              </p:ext>
            </p:extLst>
          </p:nvPr>
        </p:nvGraphicFramePr>
        <p:xfrm>
          <a:off x="4648200" y="4114800"/>
          <a:ext cx="4248472" cy="271890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Players now have a ball each and dribble around the area and through as many of the boxes from the previous game as possible.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Coaching</a:t>
                      </a:r>
                      <a:r>
                        <a:rPr lang="en-GB" sz="1000" b="1" baseline="0" dirty="0" smtClean="0">
                          <a:solidFill>
                            <a:schemeClr val="bg1"/>
                          </a:solidFill>
                          <a:latin typeface="Arial" panose="020B0604020202020204" pitchFamily="34" charset="0"/>
                          <a:cs typeface="Arial" panose="020B0604020202020204" pitchFamily="34" charset="0"/>
                        </a:rPr>
                        <a:t> Points</a:t>
                      </a:r>
                      <a:endParaRPr lang="en-GB" sz="1000" b="1" dirty="0" smtClean="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Keep ball close</a:t>
                      </a:r>
                    </a:p>
                    <a:p>
                      <a:pPr marL="171450" indent="-171450">
                        <a:buFont typeface="Arial" panose="020B0604020202020204" pitchFamily="34" charset="0"/>
                        <a:buChar char="•"/>
                      </a:pPr>
                      <a:r>
                        <a:rPr lang="en-US" sz="800" dirty="0" smtClean="0">
                          <a:latin typeface="Arial" panose="020B0604020202020204" pitchFamily="34" charset="0"/>
                          <a:cs typeface="Arial" panose="020B0604020202020204" pitchFamily="34" charset="0"/>
                        </a:rPr>
                        <a:t>H</a:t>
                      </a:r>
                      <a:r>
                        <a:rPr lang="en-GB" sz="800" dirty="0" err="1" smtClean="0">
                          <a:latin typeface="Arial" panose="020B0604020202020204" pitchFamily="34" charset="0"/>
                          <a:cs typeface="Arial" panose="020B0604020202020204" pitchFamily="34" charset="0"/>
                        </a:rPr>
                        <a:t>ead</a:t>
                      </a:r>
                      <a:r>
                        <a:rPr lang="en-GB" sz="800" dirty="0" smtClean="0">
                          <a:latin typeface="Arial" panose="020B0604020202020204" pitchFamily="34" charset="0"/>
                          <a:cs typeface="Arial" panose="020B0604020202020204" pitchFamily="34" charset="0"/>
                        </a:rPr>
                        <a:t> up to see space</a:t>
                      </a:r>
                    </a:p>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Dribble</a:t>
                      </a:r>
                      <a:r>
                        <a:rPr lang="en-GB" sz="800" baseline="0" dirty="0" smtClean="0">
                          <a:latin typeface="Arial" panose="020B0604020202020204" pitchFamily="34" charset="0"/>
                          <a:cs typeface="Arial" panose="020B0604020202020204" pitchFamily="34" charset="0"/>
                        </a:rPr>
                        <a:t> at speed into space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dribble into the box and turn left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dribble into the box and turn right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dribble into the box and turn and dribble out</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perform 5 toe taps in each box</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perform 5 foundations in each box</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1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SG 7v7.pn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1v1 - 2 Box Game.pn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54119398"/>
              </p:ext>
            </p:extLst>
          </p:nvPr>
        </p:nvGraphicFramePr>
        <p:xfrm>
          <a:off x="68943" y="4114799"/>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171450" indent="-171450" algn="l">
                        <a:buFont typeface="Arial" panose="020B0604020202020204" pitchFamily="34" charset="0"/>
                        <a:buChar char="•"/>
                      </a:pPr>
                      <a:r>
                        <a:rPr lang="en-GB" sz="800" b="0" i="0" u="none" strike="noStrike" baseline="0" dirty="0" smtClean="0">
                          <a:latin typeface="Arial"/>
                        </a:rPr>
                        <a:t>Set out a 15x20 yard area with a box in each corner. 2 </a:t>
                      </a:r>
                      <a:r>
                        <a:rPr lang="en-GB" sz="800" b="0" i="0" u="none" strike="noStrike" baseline="0" dirty="0" err="1" smtClean="0">
                          <a:latin typeface="Arial"/>
                        </a:rPr>
                        <a:t>colors</a:t>
                      </a:r>
                      <a:r>
                        <a:rPr lang="en-GB" sz="800" b="0" i="0" u="none" strike="noStrike" baseline="0" dirty="0" smtClean="0">
                          <a:latin typeface="Arial"/>
                        </a:rPr>
                        <a:t> at one end 2 at the other. S</a:t>
                      </a:r>
                      <a:r>
                        <a:rPr lang="en-US" sz="800" b="0" i="0" u="none" strike="noStrike" baseline="0" dirty="0" smtClean="0">
                          <a:latin typeface="Arial"/>
                        </a:rPr>
                        <a:t>p</a:t>
                      </a:r>
                      <a:r>
                        <a:rPr lang="en-GB" sz="800" b="0" i="0" u="none" strike="noStrike" baseline="0" dirty="0" smtClean="0">
                          <a:latin typeface="Arial"/>
                        </a:rPr>
                        <a:t>lit players into two teams, each starting between a set of boxes. Coach passes ball into area and players go 1v1 to try and stop the ball in wither box opposite their start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Play 2 1v1 games</a:t>
                      </a:r>
                      <a:r>
                        <a:rPr lang="en-GB" sz="800" baseline="0" dirty="0" smtClean="0">
                          <a:latin typeface="Arial" panose="020B0604020202020204" pitchFamily="34" charset="0"/>
                          <a:cs typeface="Arial" panose="020B0604020202020204" pitchFamily="34" charset="0"/>
                        </a:rPr>
                        <a:t> at the same time.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body to protect ball</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Move ball using various part of feet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Move ball quickly to try and unbalance defender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Exploit space at speed</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411063924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2: Dribbling</a:t>
                      </a:r>
                      <a:endParaRPr lang="en-US" sz="2000" dirty="0" smtClean="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491780149"/>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i="0" u="none" strike="noStrike" baseline="0" dirty="0" smtClean="0">
                          <a:latin typeface="Arial"/>
                        </a:rPr>
                        <a:t>Play 7v7. Both teams play 1-2-1-2-1.</a:t>
                      </a:r>
                    </a:p>
                    <a:p>
                      <a:pPr marL="171450" indent="-171450" algn="l">
                        <a:buFont typeface="Arial" panose="020B0604020202020204" pitchFamily="34" charset="0"/>
                        <a:buChar char="•"/>
                      </a:pPr>
                      <a:endParaRPr lang="en-GB" sz="800" b="0" i="0" u="none" strike="noStrike" baseline="0" dirty="0" smtClean="0">
                        <a:latin typeface="Arial"/>
                      </a:endParaRP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17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3</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5396882"/>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1421428409"/>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3: Passing &amp; Receiving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7532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1" descr="Possession 2 halves.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1327501598"/>
              </p:ext>
            </p:extLst>
          </p:nvPr>
        </p:nvGraphicFramePr>
        <p:xfrm>
          <a:off x="68943" y="4114799"/>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171450" indent="-171450" algn="l">
                        <a:buFont typeface="Arial" panose="020B0604020202020204" pitchFamily="34" charset="0"/>
                        <a:buChar char="•"/>
                      </a:pPr>
                      <a:r>
                        <a:rPr lang="en-GB" sz="800" b="0" i="0" u="none" strike="noStrike" baseline="0" dirty="0" smtClean="0">
                          <a:latin typeface="Arial"/>
                        </a:rPr>
                        <a:t>Area is split in half with a team in each one. Additional players start outside the area. </a:t>
                      </a:r>
                    </a:p>
                    <a:p>
                      <a:pPr marL="171450" indent="-171450" algn="l">
                        <a:buFont typeface="Arial" panose="020B0604020202020204" pitchFamily="34" charset="0"/>
                        <a:buChar char="•"/>
                      </a:pPr>
                      <a:r>
                        <a:rPr lang="en-GB" sz="800" b="0" i="0" u="none" strike="noStrike" baseline="0" dirty="0" smtClean="0">
                          <a:latin typeface="Arial"/>
                        </a:rPr>
                        <a:t>Red team attempts to make 2 passes in their own area, before switching the ball to white team. A blue player comes into the red area to defend. After a successful switch a new blue player comes into the white area to defend. </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Increase number of passes before a switch</a:t>
                      </a: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Spacing </a:t>
                      </a:r>
                      <a:r>
                        <a:rPr lang="mr-IN"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spread out in the area to make it harder for the defender.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Angles </a:t>
                      </a:r>
                      <a:r>
                        <a:rPr lang="mr-IN" sz="800" baseline="0" dirty="0" smtClean="0">
                          <a:latin typeface="Arial" panose="020B0604020202020204" pitchFamily="34" charset="0"/>
                          <a:cs typeface="Arial" panose="020B0604020202020204" pitchFamily="34" charset="0"/>
                        </a:rPr>
                        <a:t>–</a:t>
                      </a:r>
                      <a:r>
                        <a:rPr lang="en-GB" sz="800" baseline="0" dirty="0" smtClean="0">
                          <a:latin typeface="Arial" panose="020B0604020202020204" pitchFamily="34" charset="0"/>
                          <a:cs typeface="Arial" panose="020B0604020202020204" pitchFamily="34" charset="0"/>
                        </a:rPr>
                        <a:t> make sure the player with the ball can ‘see’ you and has a lane to pass. </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inside of the foot to pass.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Try to disguise your pass. </a:t>
                      </a:r>
                    </a:p>
                  </a:txBody>
                  <a:tcPr>
                    <a:solidFill>
                      <a:schemeClr val="bg1"/>
                    </a:solidFill>
                  </a:tcPr>
                </a:tc>
              </a:tr>
            </a:tbl>
          </a:graphicData>
        </a:graphic>
      </p:graphicFrame>
      <p:pic>
        <p:nvPicPr>
          <p:cNvPr id="17" name="Content Placeholder 2" descr="Passing Targets Scrimmage.png"/>
          <p:cNvPicPr>
            <a:picLocks noGrp="1" noChangeAspect="1"/>
          </p:cNvPicPr>
          <p:nvPr>
            <p:ph sz="half" idx="1"/>
          </p:nvPr>
        </p:nvPicPr>
        <p:blipFill>
          <a:blip r:embed="rId4"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graphicFrame>
        <p:nvGraphicFramePr>
          <p:cNvPr id="18" name="Table 17"/>
          <p:cNvGraphicFramePr>
            <a:graphicFrameLocks noGrp="1"/>
          </p:cNvGraphicFramePr>
          <p:nvPr>
            <p:extLst>
              <p:ext uri="{D42A27DB-BD31-4B8C-83A1-F6EECF244321}">
                <p14:modId xmlns:p14="http://schemas.microsoft.com/office/powerpoint/2010/main" val="4065405408"/>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Create targets out of lines of 3 balls balanced on cones. Play 4v4 team scores by hitting the targets.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Make targets smaller if they are having success. </a:t>
                      </a:r>
                    </a:p>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Both</a:t>
                      </a:r>
                      <a:r>
                        <a:rPr lang="en-GB" sz="800" baseline="0" dirty="0" smtClean="0">
                          <a:latin typeface="Arial" panose="020B0604020202020204" pitchFamily="34" charset="0"/>
                          <a:cs typeface="Arial" panose="020B0604020202020204" pitchFamily="34" charset="0"/>
                        </a:rPr>
                        <a:t> teams can hit any targets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Encourage ‘big’ diamond shape in possession to create space.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inside of foot for accuracy when passing or trying to hit the targets. </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42791160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3388</TotalTime>
  <Words>2985</Words>
  <Application>Microsoft Macintosh PowerPoint</Application>
  <PresentationFormat>On-screen Show (4:3)</PresentationFormat>
  <Paragraphs>342</Paragraphs>
  <Slides>31</Slides>
  <Notes>1</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Office Theme</vt:lpstr>
      <vt:lpstr>1_Office Theme</vt:lpstr>
      <vt:lpstr>Global Premier Soccer Town Partner Curriculum 5th &amp; 6th Grade</vt:lpstr>
      <vt:lpstr>Week 1</vt:lpstr>
      <vt:lpstr>PowerPoint Presentation</vt:lpstr>
      <vt:lpstr>PowerPoint Presentation</vt:lpstr>
      <vt:lpstr>Week 2</vt:lpstr>
      <vt:lpstr>PowerPoint Presentation</vt:lpstr>
      <vt:lpstr>PowerPoint Presentation</vt:lpstr>
      <vt:lpstr>Week 3</vt:lpstr>
      <vt:lpstr>PowerPoint Presentation</vt:lpstr>
      <vt:lpstr>PowerPoint Presentation</vt:lpstr>
      <vt:lpstr>Week 4</vt:lpstr>
      <vt:lpstr>PowerPoint Presentation</vt:lpstr>
      <vt:lpstr>PowerPoint Presentation</vt:lpstr>
      <vt:lpstr>Week 5</vt:lpstr>
      <vt:lpstr>PowerPoint Presentation</vt:lpstr>
      <vt:lpstr>PowerPoint Presentation</vt:lpstr>
      <vt:lpstr>Week 6 </vt:lpstr>
      <vt:lpstr>PowerPoint Presentation</vt:lpstr>
      <vt:lpstr>PowerPoint Presentation</vt:lpstr>
      <vt:lpstr>Week 7</vt:lpstr>
      <vt:lpstr>PowerPoint Presentation</vt:lpstr>
      <vt:lpstr>PowerPoint Presentation</vt:lpstr>
      <vt:lpstr>Week 8</vt:lpstr>
      <vt:lpstr>PowerPoint Presentation</vt:lpstr>
      <vt:lpstr>PowerPoint Presentation</vt:lpstr>
      <vt:lpstr>Week 9</vt:lpstr>
      <vt:lpstr>PowerPoint Presentation</vt:lpstr>
      <vt:lpstr>PowerPoint Presentation</vt:lpstr>
      <vt:lpstr>Week 10</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GPS One Vision</dc:title>
  <dc:creator>Mark</dc:creator>
  <cp:lastModifiedBy>user</cp:lastModifiedBy>
  <cp:revision>143</cp:revision>
  <dcterms:created xsi:type="dcterms:W3CDTF">2006-08-16T00:00:00Z</dcterms:created>
  <dcterms:modified xsi:type="dcterms:W3CDTF">2017-02-27T15:39:32Z</dcterms:modified>
</cp:coreProperties>
</file>