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1" r:id="rId5"/>
    <p:sldId id="272" r:id="rId6"/>
    <p:sldId id="273" r:id="rId7"/>
    <p:sldId id="274" r:id="rId8"/>
    <p:sldId id="275" r:id="rId9"/>
    <p:sldId id="276" r:id="rId10"/>
    <p:sldId id="277" r:id="rId11"/>
    <p:sldId id="278" r:id="rId12"/>
    <p:sldId id="268" r:id="rId13"/>
    <p:sldId id="26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3" r:id="rId27"/>
    <p:sldId id="294" r:id="rId28"/>
    <p:sldId id="295" r:id="rId29"/>
    <p:sldId id="297" r:id="rId30"/>
    <p:sldId id="298" r:id="rId31"/>
    <p:sldId id="299" r:id="rId32"/>
    <p:sldId id="300" r:id="rId33"/>
    <p:sldId id="263" r:id="rId34"/>
    <p:sldId id="301" r:id="rId3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D204"/>
    <a:srgbClr val="FF6600"/>
    <a:srgbClr val="099002"/>
    <a:srgbClr val="077402"/>
    <a:srgbClr val="0AB22A"/>
    <a:srgbClr val="358F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varScale="1">
        <p:scale>
          <a:sx n="70" d="100"/>
          <a:sy n="70" d="100"/>
        </p:scale>
        <p:origin x="51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B8C4FD-BA35-4E8E-A10E-A12C5586A69C}" type="datetimeFigureOut">
              <a:rPr lang="en-US" smtClean="0"/>
              <a:pPr/>
              <a:t>3/20/2018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B8C4FD-BA35-4E8E-A10E-A12C5586A69C}" type="datetimeFigureOut">
              <a:rPr lang="en-US" smtClean="0"/>
              <a:pPr/>
              <a:t>3/20/2018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B8C4FD-BA35-4E8E-A10E-A12C5586A69C}" type="datetimeFigureOut">
              <a:rPr lang="en-US" smtClean="0"/>
              <a:pPr/>
              <a:t>3/20/2018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B8C4FD-BA35-4E8E-A10E-A12C5586A69C}" type="datetimeFigureOut">
              <a:rPr lang="en-US" smtClean="0"/>
              <a:pPr/>
              <a:t>3/20/2018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B8C4FD-BA35-4E8E-A10E-A12C5586A69C}" type="datetimeFigureOut">
              <a:rPr lang="en-US" smtClean="0"/>
              <a:pPr/>
              <a:t>3/20/2018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B8C4FD-BA35-4E8E-A10E-A12C5586A69C}" type="datetimeFigureOut">
              <a:rPr lang="en-US" smtClean="0"/>
              <a:pPr/>
              <a:t>3/20/2018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B8C4FD-BA35-4E8E-A10E-A12C5586A69C}" type="datetimeFigureOut">
              <a:rPr lang="en-US" smtClean="0"/>
              <a:pPr/>
              <a:t>3/20/2018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B8C4FD-BA35-4E8E-A10E-A12C5586A69C}" type="datetimeFigureOut">
              <a:rPr lang="en-US" smtClean="0"/>
              <a:pPr/>
              <a:t>3/20/2018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B8C4FD-BA35-4E8E-A10E-A12C5586A69C}" type="datetimeFigureOut">
              <a:rPr lang="en-US" smtClean="0"/>
              <a:pPr/>
              <a:t>3/20/2018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B8C4FD-BA35-4E8E-A10E-A12C5586A69C}" type="datetimeFigureOut">
              <a:rPr lang="en-US" smtClean="0"/>
              <a:pPr/>
              <a:t>3/20/2018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B8C4FD-BA35-4E8E-A10E-A12C5586A69C}" type="datetimeFigureOut">
              <a:rPr lang="en-US" smtClean="0"/>
              <a:pPr/>
              <a:t>3/20/2018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B03ED4-EA00-4D04-B526-CFD9C8AC91E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fld id="{57B8C4FD-BA35-4E8E-A10E-A12C5586A69C}" type="datetimeFigureOut">
              <a:rPr lang="en-US" smtClean="0"/>
              <a:pPr/>
              <a:t>3/20/2018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B03ED4-EA00-4D04-B526-CFD9C8AC91E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10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10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0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sportsmanager.us/mountainclub"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sportsmanager.us/mountainclubsoccer.ht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505200"/>
            <a:ext cx="9144000" cy="1828800"/>
          </a:xfrm>
        </p:spPr>
        <p:txBody>
          <a:bodyPr>
            <a:normAutofit fontScale="90000"/>
          </a:bodyPr>
          <a:lstStyle/>
          <a:p>
            <a:r>
              <a:rPr lang="en-US" sz="6000" b="1" dirty="0" smtClean="0">
                <a:latin typeface="Arial Black" pitchFamily="34" charset="0"/>
              </a:rPr>
              <a:t>Mountain Soccer Club</a:t>
            </a:r>
            <a:br>
              <a:rPr lang="en-US" sz="6000" b="1" dirty="0" smtClean="0">
                <a:latin typeface="Arial Black" pitchFamily="34" charset="0"/>
              </a:rPr>
            </a:br>
            <a:r>
              <a:rPr lang="en-US" sz="6000" b="1" dirty="0" smtClean="0">
                <a:latin typeface="Arial Black" pitchFamily="34" charset="0"/>
              </a:rPr>
              <a:t>2018 </a:t>
            </a:r>
            <a:r>
              <a:rPr lang="en-US" sz="6000" b="1" dirty="0" smtClean="0">
                <a:latin typeface="Arial Black" pitchFamily="34" charset="0"/>
              </a:rPr>
              <a:t>Coaches Meeting</a:t>
            </a:r>
            <a:r>
              <a:rPr lang="en-US" sz="4400" dirty="0" smtClean="0">
                <a:solidFill>
                  <a:srgbClr val="099002"/>
                </a:solidFill>
                <a:latin typeface="Arial Black" pitchFamily="34" charset="0"/>
              </a:rPr>
              <a:t/>
            </a:r>
            <a:br>
              <a:rPr lang="en-US" sz="4400" dirty="0" smtClean="0">
                <a:solidFill>
                  <a:srgbClr val="099002"/>
                </a:solidFill>
                <a:latin typeface="Arial Black" pitchFamily="34" charset="0"/>
              </a:rPr>
            </a:br>
            <a:endParaRPr lang="en-US" sz="4400" dirty="0">
              <a:solidFill>
                <a:srgbClr val="099002"/>
              </a:solidFill>
              <a:latin typeface="Arial Black" pitchFamily="34" charset="0"/>
            </a:endParaRPr>
          </a:p>
        </p:txBody>
      </p:sp>
      <p:pic>
        <p:nvPicPr>
          <p:cNvPr id="5" name="Picture 4" descr="MSC2.jpg"/>
          <p:cNvPicPr>
            <a:picLocks noChangeAspect="1"/>
          </p:cNvPicPr>
          <p:nvPr/>
        </p:nvPicPr>
        <p:blipFill>
          <a:blip r:embed="rId2" cstate="print"/>
          <a:stretch>
            <a:fillRect/>
          </a:stretch>
        </p:blipFill>
        <p:spPr>
          <a:xfrm>
            <a:off x="2258786" y="838200"/>
            <a:ext cx="4626428" cy="19050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451" y="781050"/>
            <a:ext cx="2019300" cy="20193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5852" y="770164"/>
            <a:ext cx="2019300" cy="20193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8600"/>
            <a:ext cx="8610600" cy="5632311"/>
          </a:xfrm>
          <a:prstGeom prst="rect">
            <a:avLst/>
          </a:prstGeom>
        </p:spPr>
        <p:txBody>
          <a:bodyPr wrap="square">
            <a:spAutoFit/>
          </a:bodyPr>
          <a:lstStyle/>
          <a:p>
            <a:r>
              <a:rPr lang="en-US" b="1" dirty="0" smtClean="0">
                <a:solidFill>
                  <a:srgbClr val="FF0000"/>
                </a:solidFill>
              </a:rPr>
              <a:t>XXIII. GAME DAY ROSTERS</a:t>
            </a:r>
          </a:p>
          <a:p>
            <a:r>
              <a:rPr lang="en-US" dirty="0" smtClean="0"/>
              <a:t>Each coach will provide TWO copies of the team roster approved by M.A.Y.S. to the referee before the start of each game. Failure to do so will result in a $25 fine to the club for an un-verified roster and/or game forfeiture, and $50 fine to the club for no roster and/or game forfeiture. Rosters signed by someone other than MAYS Registrar as the MAYS Registrar will result in a fine of $200 per offense. A registered (carded) coach must sign the roster. A maximum of three coaches are allowed at the bench area.</a:t>
            </a:r>
          </a:p>
          <a:p>
            <a:endParaRPr lang="en-US" b="1" dirty="0" smtClean="0"/>
          </a:p>
          <a:p>
            <a:r>
              <a:rPr lang="en-US" b="1" dirty="0" smtClean="0">
                <a:solidFill>
                  <a:srgbClr val="FF0000"/>
                </a:solidFill>
              </a:rPr>
              <a:t>XXIV. PASS CARDS</a:t>
            </a:r>
          </a:p>
          <a:p>
            <a:r>
              <a:rPr lang="en-US" dirty="0" smtClean="0"/>
              <a:t>Players in Divisions I and II will not be allowed to play unless registered with a valid M.A.Y.S. signed and sealed U.S.Y.S.A. pass card for the Spring season. Coaches must also be registered with pass cards for all seasons.</a:t>
            </a:r>
          </a:p>
          <a:p>
            <a:endParaRPr lang="en-US" dirty="0" smtClean="0"/>
          </a:p>
          <a:p>
            <a:r>
              <a:rPr lang="en-US" dirty="0" smtClean="0"/>
              <a:t>Photos of players and coaches must be up-to-date. Referees will not allow a game to proceed without a registered (carded) coach present for each team. If the game is allowed to be played without the players’ and/or coaches’ pass cards, the game may be subject to forfeiture. The MAYS league must make the decision within 2 weeks and notify the town representative. If no decision is made within the 2 week period then the result stands.</a:t>
            </a:r>
          </a:p>
          <a:p>
            <a:endParaRPr lang="en-US" dirty="0" smtClean="0"/>
          </a:p>
          <a:p>
            <a:r>
              <a:rPr lang="en-US" dirty="0" smtClean="0"/>
              <a:t>Division III Players and U10 players will not have pass cards, although all coaches must.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990600"/>
            <a:ext cx="8686800" cy="3970318"/>
          </a:xfrm>
          <a:prstGeom prst="rect">
            <a:avLst/>
          </a:prstGeom>
        </p:spPr>
        <p:txBody>
          <a:bodyPr wrap="square">
            <a:spAutoFit/>
          </a:bodyPr>
          <a:lstStyle/>
          <a:p>
            <a:r>
              <a:rPr lang="en-US" sz="2800" b="1" dirty="0" smtClean="0">
                <a:solidFill>
                  <a:srgbClr val="FF0000"/>
                </a:solidFill>
              </a:rPr>
              <a:t>Goal Scoring</a:t>
            </a:r>
          </a:p>
          <a:p>
            <a:r>
              <a:rPr lang="en-US" sz="2800" dirty="0" smtClean="0"/>
              <a:t>Any team that has a differential score of 8 or more goals will receive a warning for the first offense.</a:t>
            </a:r>
          </a:p>
          <a:p>
            <a:endParaRPr lang="en-US" sz="2800" dirty="0" smtClean="0"/>
          </a:p>
          <a:p>
            <a:r>
              <a:rPr lang="en-US" sz="2800" dirty="0" smtClean="0"/>
              <a:t>Second offense will result in the coach being suspended for one game and the town will be fined $150.</a:t>
            </a:r>
          </a:p>
          <a:p>
            <a:endParaRPr lang="en-US" sz="2800" dirty="0" smtClean="0"/>
          </a:p>
          <a:p>
            <a:r>
              <a:rPr lang="en-US" sz="2800" dirty="0" smtClean="0"/>
              <a:t>Next occurrence will result in the coach being suspended for eight(8) games and the town will be fined $150.</a:t>
            </a: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34" y="0"/>
            <a:ext cx="1243149" cy="1243149"/>
          </a:xfrm>
          <a:prstGeom prst="rect">
            <a:avLst/>
          </a:prstGeom>
        </p:spPr>
      </p:pic>
      <p:sp>
        <p:nvSpPr>
          <p:cNvPr id="3" name="Content Placeholder 2"/>
          <p:cNvSpPr>
            <a:spLocks noGrp="1"/>
          </p:cNvSpPr>
          <p:nvPr>
            <p:ph idx="1"/>
          </p:nvPr>
        </p:nvSpPr>
        <p:spPr>
          <a:xfrm>
            <a:off x="228600" y="1371600"/>
            <a:ext cx="8534400" cy="5334000"/>
          </a:xfrm>
        </p:spPr>
        <p:txBody>
          <a:bodyPr>
            <a:normAutofit fontScale="85000" lnSpcReduction="10000"/>
          </a:bodyPr>
          <a:lstStyle/>
          <a:p>
            <a:r>
              <a:rPr lang="en-US" sz="2400" dirty="0" smtClean="0"/>
              <a:t>MSC provides uniforms to all players (shorts, jersey, socks)</a:t>
            </a:r>
          </a:p>
          <a:p>
            <a:r>
              <a:rPr lang="en-US" sz="2400" dirty="0" smtClean="0"/>
              <a:t>MSC provides a coach equipment bag with the following items:</a:t>
            </a:r>
          </a:p>
          <a:p>
            <a:pPr marL="0" indent="0">
              <a:buNone/>
            </a:pPr>
            <a:r>
              <a:rPr lang="en-US" sz="2400" dirty="0"/>
              <a:t>	</a:t>
            </a:r>
            <a:r>
              <a:rPr lang="en-US" sz="2400" dirty="0" smtClean="0"/>
              <a:t>	</a:t>
            </a:r>
            <a:r>
              <a:rPr lang="en-US" sz="2400" dirty="0" err="1" smtClean="0"/>
              <a:t>pinnies</a:t>
            </a:r>
            <a:r>
              <a:rPr lang="en-US" sz="2400" dirty="0" smtClean="0"/>
              <a:t> – two colors</a:t>
            </a:r>
          </a:p>
          <a:p>
            <a:pPr marL="0" indent="0">
              <a:buNone/>
            </a:pPr>
            <a:r>
              <a:rPr lang="en-US" sz="2400" dirty="0"/>
              <a:t>	</a:t>
            </a:r>
            <a:r>
              <a:rPr lang="en-US" sz="2400" dirty="0" smtClean="0"/>
              <a:t>	cones</a:t>
            </a:r>
          </a:p>
          <a:p>
            <a:pPr marL="0" indent="0">
              <a:buNone/>
            </a:pPr>
            <a:r>
              <a:rPr lang="en-US" sz="2400" dirty="0"/>
              <a:t>	</a:t>
            </a:r>
            <a:r>
              <a:rPr lang="en-US" sz="2400" dirty="0" smtClean="0"/>
              <a:t>	Goalie jersey – not provided – use one of the </a:t>
            </a:r>
            <a:r>
              <a:rPr lang="en-US" sz="2400" dirty="0" err="1" smtClean="0"/>
              <a:t>pinnies</a:t>
            </a:r>
            <a:endParaRPr lang="en-US" sz="2400" dirty="0" smtClean="0"/>
          </a:p>
          <a:p>
            <a:pPr marL="0" indent="0">
              <a:buNone/>
            </a:pPr>
            <a:r>
              <a:rPr lang="en-US" sz="2400" dirty="0"/>
              <a:t>	</a:t>
            </a:r>
            <a:r>
              <a:rPr lang="en-US" sz="2400" dirty="0" smtClean="0"/>
              <a:t>	Goalie gloves</a:t>
            </a:r>
          </a:p>
          <a:p>
            <a:pPr marL="0" indent="0">
              <a:buNone/>
            </a:pPr>
            <a:r>
              <a:rPr lang="en-US" sz="2400" dirty="0"/>
              <a:t>	</a:t>
            </a:r>
            <a:r>
              <a:rPr lang="en-US" sz="2400" dirty="0" smtClean="0"/>
              <a:t>	Ball pump/needle</a:t>
            </a:r>
          </a:p>
          <a:p>
            <a:pPr marL="0" indent="0">
              <a:buNone/>
            </a:pPr>
            <a:r>
              <a:rPr lang="en-US" sz="2400" dirty="0"/>
              <a:t>	</a:t>
            </a:r>
            <a:r>
              <a:rPr lang="en-US" sz="2400" dirty="0" smtClean="0"/>
              <a:t>	2 practice balls </a:t>
            </a:r>
          </a:p>
          <a:p>
            <a:pPr marL="0" indent="0">
              <a:buNone/>
            </a:pPr>
            <a:r>
              <a:rPr lang="en-US" sz="2400" dirty="0"/>
              <a:t>	</a:t>
            </a:r>
            <a:r>
              <a:rPr lang="en-US" sz="2400" dirty="0" smtClean="0"/>
              <a:t>	2 game balls</a:t>
            </a:r>
          </a:p>
          <a:p>
            <a:pPr marL="0" indent="0">
              <a:buNone/>
            </a:pPr>
            <a:r>
              <a:rPr lang="en-US" sz="2400" dirty="0"/>
              <a:t>	</a:t>
            </a:r>
            <a:r>
              <a:rPr lang="en-US" sz="2400" dirty="0" smtClean="0"/>
              <a:t>	Equipment bag</a:t>
            </a:r>
          </a:p>
          <a:p>
            <a:pPr marL="0" indent="0">
              <a:buNone/>
            </a:pPr>
            <a:r>
              <a:rPr lang="en-US" sz="2400" dirty="0"/>
              <a:t>	</a:t>
            </a:r>
            <a:r>
              <a:rPr lang="en-US" sz="2400" dirty="0" smtClean="0"/>
              <a:t>	 </a:t>
            </a:r>
          </a:p>
          <a:p>
            <a:r>
              <a:rPr lang="en-US" sz="2400" dirty="0" smtClean="0"/>
              <a:t>Ask all your players to bring a ball to practice. Most kids at U10 and above now have an appropriate ball</a:t>
            </a:r>
          </a:p>
          <a:p>
            <a:r>
              <a:rPr lang="en-US" sz="2400" dirty="0" smtClean="0"/>
              <a:t>Check with your town rep if additional equipment is needed. Some of the town recreational soccer programs may provide additional equipment</a:t>
            </a:r>
          </a:p>
          <a:p>
            <a:endParaRPr lang="en-US" sz="2000" dirty="0" smtClean="0"/>
          </a:p>
        </p:txBody>
      </p:sp>
      <p:sp>
        <p:nvSpPr>
          <p:cNvPr id="4" name="Title 1"/>
          <p:cNvSpPr>
            <a:spLocks noGrp="1"/>
          </p:cNvSpPr>
          <p:nvPr>
            <p:ph type="title"/>
          </p:nvPr>
        </p:nvSpPr>
        <p:spPr>
          <a:xfrm>
            <a:off x="1143000" y="202474"/>
            <a:ext cx="7467600" cy="838200"/>
          </a:xfrm>
        </p:spPr>
        <p:txBody>
          <a:bodyPr>
            <a:normAutofit/>
          </a:bodyPr>
          <a:lstStyle/>
          <a:p>
            <a:r>
              <a:rPr lang="en-US" sz="3600" dirty="0" smtClean="0">
                <a:latin typeface="Arial Black" pitchFamily="34" charset="0"/>
              </a:rPr>
              <a:t>Where do I get equipment</a:t>
            </a:r>
            <a:endParaRPr lang="en-US" sz="3600" dirty="0">
              <a:latin typeface="Arial Black"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323704"/>
            <a:ext cx="8534400" cy="4800600"/>
          </a:xfrm>
        </p:spPr>
        <p:txBody>
          <a:bodyPr>
            <a:normAutofit fontScale="92500" lnSpcReduction="10000"/>
          </a:bodyPr>
          <a:lstStyle/>
          <a:p>
            <a:r>
              <a:rPr lang="en-US" sz="2400" dirty="0" smtClean="0"/>
              <a:t>Show up at least 45-60 minutes prior to every game.</a:t>
            </a:r>
          </a:p>
          <a:p>
            <a:r>
              <a:rPr lang="en-US" sz="2400" dirty="0" smtClean="0"/>
              <a:t>Ask parents to show up at least 45-60 minutes before every game. Parents will get lost, officials &amp; opposing coaches may have questions, etc</a:t>
            </a:r>
          </a:p>
          <a:p>
            <a:r>
              <a:rPr lang="en-US" sz="2400" dirty="0" smtClean="0">
                <a:solidFill>
                  <a:srgbClr val="FF0000"/>
                </a:solidFill>
              </a:rPr>
              <a:t>You MUST bring 2 copies of your “official” roster to every game</a:t>
            </a:r>
            <a:r>
              <a:rPr lang="en-US" sz="2400" dirty="0" smtClean="0"/>
              <a:t>. Your team will not be allowed to play without the rosters. MSC will receive a fine for the forfeiture</a:t>
            </a:r>
          </a:p>
          <a:p>
            <a:r>
              <a:rPr lang="en-US" sz="2400" dirty="0" smtClean="0">
                <a:solidFill>
                  <a:srgbClr val="FF0000"/>
                </a:solidFill>
              </a:rPr>
              <a:t>You MUST bring your player pass cards to every game</a:t>
            </a:r>
            <a:r>
              <a:rPr lang="en-US" sz="2400" dirty="0" smtClean="0"/>
              <a:t>. Your team will not be allowed to play without the pass cards. (U10 does not need pass cards)</a:t>
            </a:r>
          </a:p>
          <a:p>
            <a:r>
              <a:rPr lang="en-US" sz="2400" dirty="0" smtClean="0"/>
              <a:t>Do NOT add players to your rosters. Players can only be added by the registrar.</a:t>
            </a:r>
          </a:p>
          <a:p>
            <a:r>
              <a:rPr lang="en-US" sz="2400" dirty="0" smtClean="0"/>
              <a:t>Warm up your team and set up your roster based upon players who arrive for play.</a:t>
            </a:r>
          </a:p>
          <a:p>
            <a:endParaRPr lang="en-US" sz="2400" dirty="0" smtClean="0"/>
          </a:p>
          <a:p>
            <a:endParaRPr lang="en-US" sz="2000" dirty="0" smtClean="0"/>
          </a:p>
        </p:txBody>
      </p:sp>
      <p:sp>
        <p:nvSpPr>
          <p:cNvPr id="4" name="Title 1"/>
          <p:cNvSpPr>
            <a:spLocks noGrp="1"/>
          </p:cNvSpPr>
          <p:nvPr>
            <p:ph type="title"/>
          </p:nvPr>
        </p:nvSpPr>
        <p:spPr>
          <a:xfrm>
            <a:off x="1143000" y="304800"/>
            <a:ext cx="7467600" cy="838200"/>
          </a:xfrm>
        </p:spPr>
        <p:txBody>
          <a:bodyPr>
            <a:normAutofit/>
          </a:bodyPr>
          <a:lstStyle/>
          <a:p>
            <a:r>
              <a:rPr lang="en-US" sz="3600" dirty="0" smtClean="0">
                <a:latin typeface="Arial Black" pitchFamily="34" charset="0"/>
              </a:rPr>
              <a:t>Game Administration</a:t>
            </a:r>
            <a:endParaRPr lang="en-US" sz="3600" dirty="0">
              <a:latin typeface="Arial Black"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34" y="0"/>
            <a:ext cx="1243149" cy="1243149"/>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lstStyle/>
          <a:p>
            <a:r>
              <a:rPr lang="en-US" sz="1800" dirty="0" smtClean="0"/>
              <a:t>SCHEDULES and SCORES  - COACHES</a:t>
            </a:r>
            <a:r>
              <a:rPr lang="en-US" dirty="0" smtClean="0"/>
              <a:t/>
            </a:r>
            <a:br>
              <a:rPr lang="en-US" dirty="0" smtClean="0"/>
            </a:br>
            <a:r>
              <a:rPr lang="en-US" sz="1400" dirty="0" smtClean="0"/>
              <a:t>LOG in to SPORTSMANAGER</a:t>
            </a:r>
            <a:br>
              <a:rPr lang="en-US" sz="1400" dirty="0" smtClean="0"/>
            </a:br>
            <a:r>
              <a:rPr lang="en-US" sz="1400" u="sng" dirty="0" smtClean="0">
                <a:solidFill>
                  <a:srgbClr val="002060"/>
                </a:solidFill>
              </a:rPr>
              <a:t>www.sportsmanager.us/mountainclubsoccer.htm</a:t>
            </a:r>
            <a:endParaRPr lang="en-US" sz="1400" u="sng" dirty="0">
              <a:solidFill>
                <a:srgbClr val="002060"/>
              </a:solidFill>
            </a:endParaRP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0515" y="1219200"/>
            <a:ext cx="8050085"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Down Arrow 9"/>
          <p:cNvSpPr/>
          <p:nvPr/>
        </p:nvSpPr>
        <p:spPr>
          <a:xfrm flipV="1">
            <a:off x="3266049" y="3200400"/>
            <a:ext cx="182880" cy="640080"/>
          </a:xfrm>
          <a:prstGeom prst="downArrow">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1" name="TextBox 10"/>
          <p:cNvSpPr txBox="1"/>
          <p:nvPr/>
        </p:nvSpPr>
        <p:spPr>
          <a:xfrm>
            <a:off x="2057400" y="3908974"/>
            <a:ext cx="2286000" cy="276999"/>
          </a:xfrm>
          <a:prstGeom prst="rect">
            <a:avLst/>
          </a:prstGeom>
          <a:noFill/>
          <a:ln w="28575">
            <a:solidFill>
              <a:srgbClr val="00B050"/>
            </a:solidFill>
          </a:ln>
        </p:spPr>
        <p:txBody>
          <a:bodyPr wrap="square" rtlCol="0">
            <a:spAutoFit/>
          </a:bodyPr>
          <a:lstStyle/>
          <a:p>
            <a:r>
              <a:rPr lang="en-US" sz="1200" dirty="0" smtClean="0">
                <a:solidFill>
                  <a:prstClr val="black"/>
                </a:solidFill>
              </a:rPr>
              <a:t>Select “Coach/Director Log-in</a:t>
            </a:r>
            <a:r>
              <a:rPr lang="en-US" sz="1000" dirty="0" smtClean="0">
                <a:solidFill>
                  <a:prstClr val="black"/>
                </a:solidFill>
              </a:rPr>
              <a:t>”</a:t>
            </a:r>
            <a:endParaRPr lang="en-US" sz="1000" dirty="0">
              <a:solidFill>
                <a:prstClr val="black"/>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634" y="77289"/>
            <a:ext cx="955766" cy="955766"/>
          </a:xfrm>
          <a:prstGeom prst="rect">
            <a:avLst/>
          </a:prstGeom>
        </p:spPr>
      </p:pic>
    </p:spTree>
    <p:extLst>
      <p:ext uri="{BB962C8B-B14F-4D97-AF65-F5344CB8AC3E}">
        <p14:creationId xmlns:p14="http://schemas.microsoft.com/office/powerpoint/2010/main" val="27450822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and SCORES</a:t>
            </a:r>
            <a:r>
              <a:rPr lang="en-US" dirty="0">
                <a:solidFill>
                  <a:prstClr val="black"/>
                </a:solidFill>
              </a:rPr>
              <a:t/>
            </a:r>
            <a:br>
              <a:rPr lang="en-US" dirty="0">
                <a:solidFill>
                  <a:prstClr val="black"/>
                </a:solidFill>
              </a:rPr>
            </a:br>
            <a:endParaRPr lang="en-US" dirty="0"/>
          </a:p>
        </p:txBody>
      </p:sp>
      <p:sp>
        <p:nvSpPr>
          <p:cNvPr id="3" name="Content Placeholder 2"/>
          <p:cNvSpPr>
            <a:spLocks noGrp="1"/>
          </p:cNvSpPr>
          <p:nvPr>
            <p:ph idx="1"/>
          </p:nvPr>
        </p:nvSpPr>
        <p:spPr>
          <a:xfrm>
            <a:off x="457200" y="1371600"/>
            <a:ext cx="8229600" cy="4876800"/>
          </a:xfrm>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23" y="1271954"/>
            <a:ext cx="8255977"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ight Arrow 5"/>
          <p:cNvSpPr/>
          <p:nvPr/>
        </p:nvSpPr>
        <p:spPr>
          <a:xfrm>
            <a:off x="2971800" y="4382307"/>
            <a:ext cx="914400" cy="182880"/>
          </a:xfrm>
          <a:prstGeom prst="rightArrow">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1623646" y="4690514"/>
            <a:ext cx="2286000" cy="461665"/>
          </a:xfrm>
          <a:prstGeom prst="rect">
            <a:avLst/>
          </a:prstGeom>
          <a:noFill/>
          <a:ln w="28575">
            <a:solidFill>
              <a:srgbClr val="00B050"/>
            </a:solidFill>
          </a:ln>
        </p:spPr>
        <p:txBody>
          <a:bodyPr wrap="square" rtlCol="0">
            <a:spAutoFit/>
          </a:bodyPr>
          <a:lstStyle/>
          <a:p>
            <a:r>
              <a:rPr lang="en-US" sz="1200" dirty="0" smtClean="0">
                <a:solidFill>
                  <a:prstClr val="black"/>
                </a:solidFill>
              </a:rPr>
              <a:t>Enter the email address and password you used to register.</a:t>
            </a:r>
            <a:endParaRPr lang="en-US" sz="1200" dirty="0">
              <a:solidFill>
                <a:prstClr val="black"/>
              </a:solidFill>
            </a:endParaRPr>
          </a:p>
        </p:txBody>
      </p:sp>
    </p:spTree>
    <p:extLst>
      <p:ext uri="{BB962C8B-B14F-4D97-AF65-F5344CB8AC3E}">
        <p14:creationId xmlns:p14="http://schemas.microsoft.com/office/powerpoint/2010/main" val="20874876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and </a:t>
            </a:r>
            <a:r>
              <a:rPr lang="en-US" sz="1800" dirty="0" smtClean="0">
                <a:solidFill>
                  <a:prstClr val="black"/>
                </a:solidFill>
              </a:rPr>
              <a:t>SCORES</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785" y="1529191"/>
            <a:ext cx="82296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Left Arrow 3"/>
          <p:cNvSpPr/>
          <p:nvPr/>
        </p:nvSpPr>
        <p:spPr>
          <a:xfrm rot="5400000">
            <a:off x="1078523" y="4758563"/>
            <a:ext cx="1188720" cy="91440"/>
          </a:xfrm>
          <a:prstGeom prst="leftArrow">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5" name="TextBox 4"/>
          <p:cNvSpPr txBox="1"/>
          <p:nvPr/>
        </p:nvSpPr>
        <p:spPr>
          <a:xfrm>
            <a:off x="1828800" y="5228492"/>
            <a:ext cx="1828800" cy="276999"/>
          </a:xfrm>
          <a:prstGeom prst="rect">
            <a:avLst/>
          </a:prstGeom>
          <a:noFill/>
          <a:ln w="28575">
            <a:solidFill>
              <a:srgbClr val="00B050"/>
            </a:solidFill>
          </a:ln>
        </p:spPr>
        <p:txBody>
          <a:bodyPr wrap="square" rtlCol="0">
            <a:spAutoFit/>
          </a:bodyPr>
          <a:lstStyle/>
          <a:p>
            <a:r>
              <a:rPr lang="en-US" sz="1200" dirty="0" smtClean="0">
                <a:solidFill>
                  <a:prstClr val="black"/>
                </a:solidFill>
              </a:rPr>
              <a:t>Select the “Team” button</a:t>
            </a:r>
            <a:endParaRPr lang="en-US" sz="1200" dirty="0">
              <a:solidFill>
                <a:prstClr val="black"/>
              </a:solidFill>
            </a:endParaRPr>
          </a:p>
        </p:txBody>
      </p:sp>
    </p:spTree>
    <p:extLst>
      <p:ext uri="{BB962C8B-B14F-4D97-AF65-F5344CB8AC3E}">
        <p14:creationId xmlns:p14="http://schemas.microsoft.com/office/powerpoint/2010/main" val="40378458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and SCORES</a:t>
            </a:r>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24" y="1424354"/>
            <a:ext cx="8332176"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Up Arrow 5"/>
          <p:cNvSpPr/>
          <p:nvPr/>
        </p:nvSpPr>
        <p:spPr>
          <a:xfrm>
            <a:off x="1519311" y="5092671"/>
            <a:ext cx="182880" cy="731520"/>
          </a:xfrm>
          <a:prstGeom prst="upArrow">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1828800" y="5458431"/>
            <a:ext cx="2209800" cy="276999"/>
          </a:xfrm>
          <a:prstGeom prst="rect">
            <a:avLst/>
          </a:prstGeom>
          <a:noFill/>
          <a:ln w="28575">
            <a:solidFill>
              <a:srgbClr val="00B050"/>
            </a:solidFill>
          </a:ln>
        </p:spPr>
        <p:txBody>
          <a:bodyPr wrap="square" rtlCol="0">
            <a:spAutoFit/>
          </a:bodyPr>
          <a:lstStyle/>
          <a:p>
            <a:r>
              <a:rPr lang="en-US" sz="1200" dirty="0" smtClean="0">
                <a:solidFill>
                  <a:prstClr val="black"/>
                </a:solidFill>
              </a:rPr>
              <a:t>Select the button for your Team</a:t>
            </a:r>
            <a:endParaRPr lang="en-US" sz="1200" dirty="0">
              <a:solidFill>
                <a:prstClr val="black"/>
              </a:solidFill>
            </a:endParaRPr>
          </a:p>
        </p:txBody>
      </p:sp>
    </p:spTree>
    <p:extLst>
      <p:ext uri="{BB962C8B-B14F-4D97-AF65-F5344CB8AC3E}">
        <p14:creationId xmlns:p14="http://schemas.microsoft.com/office/powerpoint/2010/main" val="25604758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and SCORES</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23" y="1371600"/>
            <a:ext cx="8332177"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Up Arrow 5"/>
          <p:cNvSpPr/>
          <p:nvPr/>
        </p:nvSpPr>
        <p:spPr>
          <a:xfrm rot="18900000">
            <a:off x="1588159" y="2740773"/>
            <a:ext cx="182880" cy="978408"/>
          </a:xfrm>
          <a:prstGeom prst="upArrow">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6248400" y="4876800"/>
            <a:ext cx="2286000" cy="646331"/>
          </a:xfrm>
          <a:prstGeom prst="rect">
            <a:avLst/>
          </a:prstGeom>
          <a:noFill/>
          <a:ln w="28575">
            <a:solidFill>
              <a:srgbClr val="00B050"/>
            </a:solidFill>
          </a:ln>
        </p:spPr>
        <p:txBody>
          <a:bodyPr wrap="square" rtlCol="0">
            <a:spAutoFit/>
          </a:bodyPr>
          <a:lstStyle/>
          <a:p>
            <a:r>
              <a:rPr lang="en-US" sz="1200" dirty="0" smtClean="0">
                <a:solidFill>
                  <a:prstClr val="black"/>
                </a:solidFill>
              </a:rPr>
              <a:t>Select the “Schedules/Scores” button in the Menu box on the Left</a:t>
            </a:r>
            <a:endParaRPr lang="en-US" sz="1200" dirty="0">
              <a:solidFill>
                <a:prstClr val="black"/>
              </a:solidFill>
            </a:endParaRPr>
          </a:p>
        </p:txBody>
      </p:sp>
    </p:spTree>
    <p:extLst>
      <p:ext uri="{BB962C8B-B14F-4D97-AF65-F5344CB8AC3E}">
        <p14:creationId xmlns:p14="http://schemas.microsoft.com/office/powerpoint/2010/main" val="31218391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and SCORES</a:t>
            </a:r>
            <a:endParaRPr lang="en-US" dirty="0"/>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864" y="1500553"/>
            <a:ext cx="8327136" cy="4681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Up Arrow 5"/>
          <p:cNvSpPr/>
          <p:nvPr/>
        </p:nvSpPr>
        <p:spPr>
          <a:xfrm rot="2700000">
            <a:off x="4477354" y="2872384"/>
            <a:ext cx="182880" cy="640080"/>
          </a:xfrm>
          <a:prstGeom prst="upArrow">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2303309" y="3962400"/>
            <a:ext cx="4914900" cy="1169551"/>
          </a:xfrm>
          <a:prstGeom prst="rect">
            <a:avLst/>
          </a:prstGeom>
          <a:noFill/>
          <a:ln w="28575">
            <a:solidFill>
              <a:srgbClr val="00B050"/>
            </a:solidFill>
          </a:ln>
        </p:spPr>
        <p:txBody>
          <a:bodyPr wrap="square" rtlCol="0">
            <a:spAutoFit/>
          </a:bodyPr>
          <a:lstStyle/>
          <a:p>
            <a:r>
              <a:rPr lang="en-US" sz="1000" dirty="0" smtClean="0">
                <a:solidFill>
                  <a:prstClr val="black"/>
                </a:solidFill>
              </a:rPr>
              <a:t>1. Select  your Age group from the “ALL LEAGUES” drop down menu. This will add an extra menu for “DIVISION”.</a:t>
            </a:r>
          </a:p>
          <a:p>
            <a:endParaRPr lang="en-US" sz="1000" dirty="0" smtClean="0">
              <a:solidFill>
                <a:prstClr val="black"/>
              </a:solidFill>
            </a:endParaRPr>
          </a:p>
          <a:p>
            <a:r>
              <a:rPr lang="en-US" sz="1000" dirty="0" smtClean="0">
                <a:solidFill>
                  <a:prstClr val="black"/>
                </a:solidFill>
              </a:rPr>
              <a:t>2. Select your Division (1, 2 or 3)  and designation (A, B, or C) from the “DIVISION drop down menu. See your roster for the correct one. (If you cannot find it, ask Christine).</a:t>
            </a:r>
          </a:p>
          <a:p>
            <a:endParaRPr lang="en-US" sz="1000" dirty="0" smtClean="0">
              <a:solidFill>
                <a:prstClr val="black"/>
              </a:solidFill>
            </a:endParaRPr>
          </a:p>
          <a:p>
            <a:pPr marL="228600" indent="-228600">
              <a:buFontTx/>
              <a:buAutoNum type="arabicPeriod" startAt="3"/>
            </a:pPr>
            <a:r>
              <a:rPr lang="en-US" sz="1000" dirty="0" smtClean="0">
                <a:solidFill>
                  <a:prstClr val="black"/>
                </a:solidFill>
              </a:rPr>
              <a:t>Select your team name from the “All Teams” drop down menu.</a:t>
            </a:r>
            <a:endParaRPr lang="en-US" sz="1000" dirty="0">
              <a:solidFill>
                <a:prstClr val="black"/>
              </a:solidFill>
            </a:endParaRPr>
          </a:p>
        </p:txBody>
      </p:sp>
    </p:spTree>
    <p:extLst>
      <p:ext uri="{BB962C8B-B14F-4D97-AF65-F5344CB8AC3E}">
        <p14:creationId xmlns:p14="http://schemas.microsoft.com/office/powerpoint/2010/main" val="565886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P900430709.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447800" y="0"/>
            <a:ext cx="7696200" cy="1417638"/>
          </a:xfrm>
        </p:spPr>
        <p:txBody>
          <a:bodyPr>
            <a:normAutofit/>
          </a:bodyPr>
          <a:lstStyle/>
          <a:p>
            <a:r>
              <a:rPr lang="en-US" sz="5400" dirty="0" smtClean="0">
                <a:latin typeface="Arial Black" pitchFamily="34" charset="0"/>
              </a:rPr>
              <a:t>Board    Members</a:t>
            </a:r>
            <a:endParaRPr lang="en-US" sz="5400" dirty="0">
              <a:latin typeface="Arial Black" pitchFamily="34" charset="0"/>
            </a:endParaRPr>
          </a:p>
        </p:txBody>
      </p:sp>
      <p:sp>
        <p:nvSpPr>
          <p:cNvPr id="3" name="Content Placeholder 2"/>
          <p:cNvSpPr>
            <a:spLocks noGrp="1"/>
          </p:cNvSpPr>
          <p:nvPr>
            <p:ph idx="1"/>
          </p:nvPr>
        </p:nvSpPr>
        <p:spPr>
          <a:xfrm>
            <a:off x="0" y="1471749"/>
            <a:ext cx="9144000" cy="4953000"/>
          </a:xfrm>
        </p:spPr>
        <p:txBody>
          <a:bodyPr>
            <a:normAutofit fontScale="92500"/>
          </a:bodyPr>
          <a:lstStyle/>
          <a:p>
            <a:pPr lvl="2"/>
            <a:r>
              <a:rPr lang="en-US" sz="2400" b="1" dirty="0" smtClean="0"/>
              <a:t>Christian Collard</a:t>
            </a:r>
            <a:r>
              <a:rPr lang="en-US" sz="2400" b="1" dirty="0" smtClean="0"/>
              <a:t>			</a:t>
            </a:r>
            <a:r>
              <a:rPr lang="en-US" sz="2400" b="1" dirty="0" smtClean="0"/>
              <a:t>– President</a:t>
            </a:r>
            <a:r>
              <a:rPr lang="en-US" sz="2400" b="1" dirty="0" smtClean="0"/>
              <a:t>			</a:t>
            </a:r>
            <a:r>
              <a:rPr lang="en-US" sz="2400" b="1" dirty="0" smtClean="0"/>
              <a:t>                                               – </a:t>
            </a:r>
            <a:r>
              <a:rPr lang="en-US" sz="2400" b="1" dirty="0" smtClean="0"/>
              <a:t>Vice President</a:t>
            </a:r>
          </a:p>
          <a:p>
            <a:pPr lvl="2"/>
            <a:r>
              <a:rPr lang="en-US" sz="2400" b="1" dirty="0" smtClean="0"/>
              <a:t>Dan </a:t>
            </a:r>
            <a:r>
              <a:rPr lang="en-US" sz="2400" b="1" dirty="0" err="1" smtClean="0"/>
              <a:t>Falla</a:t>
            </a:r>
            <a:r>
              <a:rPr lang="en-US" sz="2400" b="1" dirty="0" smtClean="0"/>
              <a:t> 				– Registrar</a:t>
            </a:r>
          </a:p>
          <a:p>
            <a:pPr lvl="2"/>
            <a:r>
              <a:rPr lang="en-US" sz="2400" b="1" dirty="0" smtClean="0"/>
              <a:t>Pat </a:t>
            </a:r>
            <a:r>
              <a:rPr lang="en-US" sz="2400" b="1" dirty="0" err="1" smtClean="0"/>
              <a:t>Schmol</a:t>
            </a:r>
            <a:r>
              <a:rPr lang="en-US" sz="2400" b="1" dirty="0" smtClean="0"/>
              <a:t>				– Treasurer</a:t>
            </a:r>
          </a:p>
          <a:p>
            <a:pPr lvl="2"/>
            <a:r>
              <a:rPr lang="en-US" sz="2400" b="1" dirty="0" smtClean="0"/>
              <a:t>Jenna </a:t>
            </a:r>
            <a:r>
              <a:rPr lang="en-US" sz="2400" b="1" dirty="0" err="1" smtClean="0"/>
              <a:t>LaPan</a:t>
            </a:r>
            <a:r>
              <a:rPr lang="en-US" sz="2400" b="1" dirty="0" smtClean="0"/>
              <a:t>			– Clerk</a:t>
            </a:r>
          </a:p>
          <a:p>
            <a:pPr lvl="2"/>
            <a:r>
              <a:rPr lang="en-US" sz="2400" b="1" dirty="0" smtClean="0"/>
              <a:t>John </a:t>
            </a:r>
            <a:r>
              <a:rPr lang="en-US" sz="2400" b="1" dirty="0" err="1" smtClean="0"/>
              <a:t>Jarnis</a:t>
            </a:r>
            <a:r>
              <a:rPr lang="en-US" sz="2400" b="1" dirty="0" smtClean="0"/>
              <a:t>				– Equipment Coordinator</a:t>
            </a:r>
          </a:p>
          <a:p>
            <a:pPr lvl="2"/>
            <a:r>
              <a:rPr lang="en-US" sz="2400" b="1" dirty="0" smtClean="0"/>
              <a:t>Dawn LaBelle		</a:t>
            </a:r>
            <a:r>
              <a:rPr lang="en-US" sz="2400" b="1" dirty="0"/>
              <a:t>	</a:t>
            </a:r>
            <a:r>
              <a:rPr lang="en-US" sz="2400" b="1" dirty="0" smtClean="0"/>
              <a:t>– CORI Coordinator</a:t>
            </a:r>
          </a:p>
          <a:p>
            <a:pPr lvl="2"/>
            <a:r>
              <a:rPr lang="en-US" sz="2400" b="1" dirty="0" smtClean="0"/>
              <a:t>Sean </a:t>
            </a:r>
            <a:r>
              <a:rPr lang="en-US" sz="2400" b="1" dirty="0" err="1" smtClean="0"/>
              <a:t>McLouglin</a:t>
            </a:r>
            <a:r>
              <a:rPr lang="en-US" sz="2400" b="1" dirty="0" smtClean="0"/>
              <a:t>			– Rutland Town Rep</a:t>
            </a:r>
          </a:p>
          <a:p>
            <a:pPr lvl="2"/>
            <a:r>
              <a:rPr lang="en-US" sz="2400" b="1" dirty="0" smtClean="0"/>
              <a:t>John </a:t>
            </a:r>
            <a:r>
              <a:rPr lang="en-US" sz="2400" b="1" dirty="0" err="1" smtClean="0"/>
              <a:t>Jarnis</a:t>
            </a:r>
            <a:r>
              <a:rPr lang="en-US" sz="2400" b="1" dirty="0" smtClean="0"/>
              <a:t>				– Sterling Town Rep</a:t>
            </a:r>
          </a:p>
          <a:p>
            <a:pPr lvl="2"/>
            <a:r>
              <a:rPr lang="en-US" sz="2400" b="1" dirty="0" smtClean="0"/>
              <a:t>Bill Hume				– Princeton Town Rep</a:t>
            </a:r>
          </a:p>
          <a:p>
            <a:pPr lvl="2"/>
            <a:r>
              <a:rPr lang="en-US" sz="2400" b="1" dirty="0" smtClean="0"/>
              <a:t>Mark </a:t>
            </a:r>
            <a:r>
              <a:rPr lang="en-US" sz="2400" b="1" dirty="0" err="1" smtClean="0"/>
              <a:t>Underkofler</a:t>
            </a:r>
            <a:r>
              <a:rPr lang="en-US" sz="2400" b="1" dirty="0" smtClean="0"/>
              <a:t>			– W. Boylston Rep</a:t>
            </a:r>
          </a:p>
          <a:p>
            <a:pPr lvl="2"/>
            <a:r>
              <a:rPr lang="en-US" sz="2400" b="1" dirty="0" smtClean="0"/>
              <a:t>Craig Larson			– Paxton Town Rep</a:t>
            </a:r>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371600" cy="13716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and SCORES</a:t>
            </a:r>
            <a:endParaRPr lang="en-US" dirty="0"/>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23" y="1594338"/>
            <a:ext cx="8505913" cy="4681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010427" y="4733945"/>
            <a:ext cx="2743200" cy="276999"/>
          </a:xfrm>
          <a:prstGeom prst="rect">
            <a:avLst/>
          </a:prstGeom>
          <a:noFill/>
          <a:ln w="28575">
            <a:solidFill>
              <a:srgbClr val="00B050"/>
            </a:solidFill>
          </a:ln>
        </p:spPr>
        <p:txBody>
          <a:bodyPr wrap="square" rtlCol="0">
            <a:spAutoFit/>
          </a:bodyPr>
          <a:lstStyle/>
          <a:p>
            <a:r>
              <a:rPr lang="en-US" sz="1200" dirty="0" smtClean="0">
                <a:solidFill>
                  <a:prstClr val="black"/>
                </a:solidFill>
              </a:rPr>
              <a:t>     Select “Future Scheduled Games</a:t>
            </a:r>
            <a:endParaRPr lang="en-US" sz="1200" dirty="0">
              <a:solidFill>
                <a:prstClr val="black"/>
              </a:solidFill>
            </a:endParaRPr>
          </a:p>
        </p:txBody>
      </p:sp>
      <p:sp>
        <p:nvSpPr>
          <p:cNvPr id="7" name="Up Arrow 6"/>
          <p:cNvSpPr/>
          <p:nvPr/>
        </p:nvSpPr>
        <p:spPr>
          <a:xfrm>
            <a:off x="4382027" y="3810000"/>
            <a:ext cx="182880" cy="731520"/>
          </a:xfrm>
          <a:prstGeom prst="upArrow">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124342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and SCORES</a:t>
            </a:r>
            <a:endParaRPr lang="en-US" dirty="0"/>
          </a:p>
        </p:txBody>
      </p:sp>
      <p:sp>
        <p:nvSpPr>
          <p:cNvPr id="3" name="Content Placeholder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70892"/>
            <a:ext cx="8327136" cy="4829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ight Arrow 6"/>
          <p:cNvSpPr/>
          <p:nvPr/>
        </p:nvSpPr>
        <p:spPr>
          <a:xfrm>
            <a:off x="1447800" y="4060873"/>
            <a:ext cx="822960" cy="182880"/>
          </a:xfrm>
          <a:prstGeom prst="rightArrow">
            <a:avLst/>
          </a:prstGeom>
          <a:solidFill>
            <a:srgbClr val="7030A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prstClr val="white"/>
              </a:solidFill>
            </a:endParaRPr>
          </a:p>
        </p:txBody>
      </p:sp>
      <p:sp>
        <p:nvSpPr>
          <p:cNvPr id="8" name="TextBox 7"/>
          <p:cNvSpPr txBox="1"/>
          <p:nvPr/>
        </p:nvSpPr>
        <p:spPr>
          <a:xfrm>
            <a:off x="3171092" y="5754469"/>
            <a:ext cx="3886200" cy="276999"/>
          </a:xfrm>
          <a:prstGeom prst="rect">
            <a:avLst/>
          </a:prstGeom>
          <a:noFill/>
          <a:ln w="28575">
            <a:solidFill>
              <a:srgbClr val="00B050"/>
            </a:solidFill>
          </a:ln>
        </p:spPr>
        <p:txBody>
          <a:bodyPr wrap="square" rtlCol="0">
            <a:spAutoFit/>
          </a:bodyPr>
          <a:lstStyle/>
          <a:p>
            <a:r>
              <a:rPr lang="en-US" sz="1200" dirty="0" smtClean="0">
                <a:solidFill>
                  <a:prstClr val="black"/>
                </a:solidFill>
              </a:rPr>
              <a:t>Select the “?” to get specific information about the game</a:t>
            </a:r>
            <a:endParaRPr lang="en-US" sz="1200" dirty="0">
              <a:solidFill>
                <a:prstClr val="black"/>
              </a:solidFill>
            </a:endParaRPr>
          </a:p>
        </p:txBody>
      </p:sp>
    </p:spTree>
    <p:extLst>
      <p:ext uri="{BB962C8B-B14F-4D97-AF65-F5344CB8AC3E}">
        <p14:creationId xmlns:p14="http://schemas.microsoft.com/office/powerpoint/2010/main" val="26722885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and SCORES</a:t>
            </a:r>
            <a:endParaRPr lang="en-US" dirty="0"/>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23" y="1600200"/>
            <a:ext cx="8103577"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44911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smtClean="0">
                <a:solidFill>
                  <a:prstClr val="black"/>
                </a:solidFill>
              </a:rPr>
              <a:t>SCORES</a:t>
            </a:r>
            <a:br>
              <a:rPr lang="en-US" sz="1800" dirty="0" smtClean="0">
                <a:solidFill>
                  <a:prstClr val="black"/>
                </a:solidFill>
              </a:rPr>
            </a:br>
            <a:r>
              <a:rPr lang="en-US" sz="1800" dirty="0" smtClean="0">
                <a:solidFill>
                  <a:prstClr val="black"/>
                </a:solidFill>
              </a:rPr>
              <a:t/>
            </a:r>
            <a:br>
              <a:rPr lang="en-US" sz="1800" dirty="0" smtClean="0">
                <a:solidFill>
                  <a:prstClr val="black"/>
                </a:solidFill>
              </a:rPr>
            </a:br>
            <a:r>
              <a:rPr lang="en-US" sz="1800" dirty="0" smtClean="0">
                <a:solidFill>
                  <a:prstClr val="black"/>
                </a:solidFill>
              </a:rPr>
              <a:t>Coaches will be entering Game Scores into the System</a:t>
            </a:r>
            <a:endParaRPr lang="en-US" dirty="0"/>
          </a:p>
        </p:txBody>
      </p:sp>
      <p:sp>
        <p:nvSpPr>
          <p:cNvPr id="3" name="Content Placeholder 2"/>
          <p:cNvSpPr>
            <a:spLocks noGrp="1"/>
          </p:cNvSpPr>
          <p:nvPr>
            <p:ph idx="1"/>
          </p:nvPr>
        </p:nvSpPr>
        <p:spPr>
          <a:xfrm>
            <a:off x="457200" y="1371600"/>
            <a:ext cx="8229600" cy="4754563"/>
          </a:xfrm>
        </p:spPr>
        <p:txBody>
          <a:bodyPr/>
          <a:lstStyle/>
          <a:p>
            <a:endParaRPr lang="en-US" sz="1400" dirty="0" smtClean="0">
              <a:solidFill>
                <a:srgbClr val="000000"/>
              </a:solidFill>
              <a:latin typeface="Arial"/>
            </a:endParaRPr>
          </a:p>
          <a:p>
            <a:endParaRPr lang="en-US" sz="1400" dirty="0">
              <a:solidFill>
                <a:srgbClr val="000000"/>
              </a:solidFill>
              <a:latin typeface="Arial"/>
            </a:endParaRPr>
          </a:p>
          <a:p>
            <a:r>
              <a:rPr lang="en-US" sz="1800" dirty="0" smtClean="0">
                <a:solidFill>
                  <a:srgbClr val="000000"/>
                </a:solidFill>
                <a:latin typeface="Arial"/>
              </a:rPr>
              <a:t>1</a:t>
            </a:r>
            <a:r>
              <a:rPr lang="en-US" sz="1800" dirty="0">
                <a:solidFill>
                  <a:srgbClr val="000000"/>
                </a:solidFill>
                <a:latin typeface="Arial"/>
              </a:rPr>
              <a:t>. Within 24 hours of a </a:t>
            </a:r>
            <a:r>
              <a:rPr lang="en-US" sz="1800" dirty="0" smtClean="0">
                <a:solidFill>
                  <a:srgbClr val="000000"/>
                </a:solidFill>
                <a:latin typeface="Arial"/>
              </a:rPr>
              <a:t>game </a:t>
            </a:r>
            <a:r>
              <a:rPr lang="en-US" sz="1800" dirty="0">
                <a:solidFill>
                  <a:srgbClr val="000000"/>
                </a:solidFill>
                <a:latin typeface="Arial"/>
              </a:rPr>
              <a:t>an email will be sent to the coach</a:t>
            </a:r>
            <a:r>
              <a:rPr lang="en-US" sz="1400" dirty="0">
                <a:solidFill>
                  <a:srgbClr val="000000"/>
                </a:solidFill>
                <a:latin typeface="Arial"/>
              </a:rPr>
              <a:t>. </a:t>
            </a:r>
            <a:endParaRPr lang="en-US" sz="1400"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pPr lvl="0"/>
            <a:r>
              <a:rPr lang="en-US" sz="1800" dirty="0" smtClean="0">
                <a:solidFill>
                  <a:srgbClr val="000000"/>
                </a:solidFill>
                <a:latin typeface="Arial"/>
              </a:rPr>
              <a:t>2. Clicking </a:t>
            </a:r>
            <a:r>
              <a:rPr lang="en-US" sz="1800" dirty="0">
                <a:solidFill>
                  <a:srgbClr val="000000"/>
                </a:solidFill>
                <a:latin typeface="Arial"/>
              </a:rPr>
              <a:t>on the ‘Score This Game’ will take the coach into Sports Manager where they can enter the score </a:t>
            </a:r>
          </a:p>
          <a:p>
            <a:pPr marL="0" indent="0">
              <a:buNone/>
            </a:pP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895600"/>
            <a:ext cx="6334125" cy="232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60322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SCORES</a:t>
            </a:r>
            <a:br>
              <a:rPr lang="en-US" sz="1800" dirty="0">
                <a:solidFill>
                  <a:prstClr val="black"/>
                </a:solidFill>
              </a:rPr>
            </a:br>
            <a:r>
              <a:rPr lang="en-US" sz="1800" dirty="0" smtClean="0">
                <a:solidFill>
                  <a:prstClr val="black"/>
                </a:solidFill>
              </a:rPr>
              <a:t>Coaches </a:t>
            </a:r>
            <a:r>
              <a:rPr lang="en-US" sz="1800" dirty="0">
                <a:solidFill>
                  <a:prstClr val="black"/>
                </a:solidFill>
              </a:rPr>
              <a:t>will be entering Game Scores into the System</a:t>
            </a:r>
            <a:endParaRPr lang="en-US" dirty="0"/>
          </a:p>
        </p:txBody>
      </p:sp>
      <p:sp>
        <p:nvSpPr>
          <p:cNvPr id="3" name="Content Placeholder 2"/>
          <p:cNvSpPr>
            <a:spLocks noGrp="1"/>
          </p:cNvSpPr>
          <p:nvPr>
            <p:ph idx="1"/>
          </p:nvPr>
        </p:nvSpPr>
        <p:spPr>
          <a:xfrm>
            <a:off x="492369" y="1280160"/>
            <a:ext cx="8229600" cy="5196840"/>
          </a:xfrm>
        </p:spPr>
        <p:txBody>
          <a:bodyPr>
            <a:normAutofit lnSpcReduction="10000"/>
          </a:bodyPr>
          <a:lstStyle/>
          <a:p>
            <a:pPr marL="0" indent="0">
              <a:buNone/>
            </a:pPr>
            <a:endParaRPr lang="en-US" sz="1400"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a:solidFill>
                <a:srgbClr val="000000"/>
              </a:solidFill>
              <a:latin typeface="Arial"/>
            </a:endParaRPr>
          </a:p>
          <a:p>
            <a:endParaRPr lang="en-US" dirty="0" smtClean="0">
              <a:solidFill>
                <a:srgbClr val="000000"/>
              </a:solidFill>
              <a:latin typeface="Arial"/>
            </a:endParaRPr>
          </a:p>
          <a:p>
            <a:endParaRPr lang="en-US" dirty="0" smtClean="0">
              <a:solidFill>
                <a:srgbClr val="000000"/>
              </a:solidFill>
              <a:latin typeface="Arial"/>
            </a:endParaRPr>
          </a:p>
          <a:p>
            <a:pPr lvl="0"/>
            <a:r>
              <a:rPr lang="en-US" sz="1800" dirty="0">
                <a:solidFill>
                  <a:prstClr val="black"/>
                </a:solidFill>
              </a:rPr>
              <a:t>3.  On this screen the game can be marked as Complete or Not-Completed. If for any reason the game was not completed, most likely rain, make sure to mark the game as Not Completed and enter the reason in the game summary. </a:t>
            </a:r>
          </a:p>
          <a:p>
            <a:endParaRPr lang="en-US" dirty="0" smtClean="0">
              <a:solidFill>
                <a:srgbClr val="000000"/>
              </a:solidFill>
              <a:latin typeface="Arial"/>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023" y="1280160"/>
            <a:ext cx="6057900" cy="3825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90377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SCORES</a:t>
            </a:r>
            <a:br>
              <a:rPr lang="en-US" sz="1800" dirty="0">
                <a:solidFill>
                  <a:prstClr val="black"/>
                </a:solidFill>
              </a:rPr>
            </a:br>
            <a:r>
              <a:rPr lang="en-US" sz="1800" dirty="0">
                <a:solidFill>
                  <a:prstClr val="black"/>
                </a:solidFill>
              </a:rPr>
              <a:t/>
            </a:r>
            <a:br>
              <a:rPr lang="en-US" sz="1800" dirty="0">
                <a:solidFill>
                  <a:prstClr val="black"/>
                </a:solidFill>
              </a:rPr>
            </a:br>
            <a:r>
              <a:rPr lang="en-US" sz="1800" dirty="0">
                <a:solidFill>
                  <a:prstClr val="black"/>
                </a:solidFill>
              </a:rPr>
              <a:t>Coaches will be entering Game Scores into the System</a:t>
            </a:r>
            <a:endParaRPr lang="en-US" dirty="0"/>
          </a:p>
        </p:txBody>
      </p:sp>
      <p:sp>
        <p:nvSpPr>
          <p:cNvPr id="3" name="Content Placeholder 2"/>
          <p:cNvSpPr>
            <a:spLocks noGrp="1"/>
          </p:cNvSpPr>
          <p:nvPr>
            <p:ph idx="1"/>
          </p:nvPr>
        </p:nvSpPr>
        <p:spPr/>
        <p:txBody>
          <a:bodyPr/>
          <a:lstStyle/>
          <a:p>
            <a:r>
              <a:rPr lang="en-US" sz="1800" dirty="0" smtClean="0"/>
              <a:t>4</a:t>
            </a:r>
            <a:r>
              <a:rPr lang="en-US" sz="1800" dirty="0"/>
              <a:t>. Click the Save Score/Summary to finalize score </a:t>
            </a:r>
          </a:p>
          <a:p>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022" y="5791200"/>
            <a:ext cx="32559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9022" y="2133600"/>
            <a:ext cx="6059487" cy="3452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Left Arrow 6"/>
          <p:cNvSpPr/>
          <p:nvPr/>
        </p:nvSpPr>
        <p:spPr>
          <a:xfrm flipH="1">
            <a:off x="2362200" y="5290859"/>
            <a:ext cx="914400" cy="182880"/>
          </a:xfrm>
          <a:prstGeom prst="lef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39895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t>
            </a:r>
            <a:r>
              <a:rPr lang="en-US" sz="1800" dirty="0" smtClean="0">
                <a:solidFill>
                  <a:prstClr val="black"/>
                </a:solidFill>
              </a:rPr>
              <a:t>– PARENT ACCESS</a:t>
            </a:r>
            <a:r>
              <a:rPr lang="en-US" dirty="0">
                <a:solidFill>
                  <a:prstClr val="black"/>
                </a:solidFill>
              </a:rPr>
              <a:t/>
            </a:r>
            <a:br>
              <a:rPr lang="en-US" dirty="0">
                <a:solidFill>
                  <a:prstClr val="black"/>
                </a:solidFill>
              </a:rPr>
            </a:br>
            <a:r>
              <a:rPr lang="en-US" sz="1400" dirty="0">
                <a:solidFill>
                  <a:prstClr val="black"/>
                </a:solidFill>
              </a:rPr>
              <a:t>LOG in to SPORTSMANAGER</a:t>
            </a:r>
            <a:br>
              <a:rPr lang="en-US" sz="1400" dirty="0">
                <a:solidFill>
                  <a:prstClr val="black"/>
                </a:solidFill>
              </a:rPr>
            </a:br>
            <a:r>
              <a:rPr lang="en-US" sz="1400" u="sng" dirty="0" smtClean="0">
                <a:solidFill>
                  <a:srgbClr val="002060"/>
                </a:solidFill>
                <a:hlinkClick r:id="rId2"/>
              </a:rPr>
              <a:t>www.sportsmanager.us/mountainclub</a:t>
            </a:r>
            <a:r>
              <a:rPr lang="en-US" sz="1400" u="sng" dirty="0" smtClean="0">
                <a:solidFill>
                  <a:srgbClr val="002060"/>
                </a:solidFill>
              </a:rPr>
              <a:t>soccer.htm</a:t>
            </a:r>
            <a:endParaRPr lang="en-US" u="sng" dirty="0">
              <a:solidFill>
                <a:srgbClr val="002060"/>
              </a:solidFill>
            </a:endParaRPr>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p:cNvSpPr/>
          <p:nvPr/>
        </p:nvSpPr>
        <p:spPr>
          <a:xfrm>
            <a:off x="2611902" y="3470031"/>
            <a:ext cx="182880" cy="731520"/>
          </a:xfrm>
          <a:prstGeom prst="up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814733" y="4377063"/>
            <a:ext cx="1960098" cy="276999"/>
          </a:xfrm>
          <a:prstGeom prst="rect">
            <a:avLst/>
          </a:prstGeom>
          <a:noFill/>
          <a:ln w="28575">
            <a:solidFill>
              <a:srgbClr val="0ED204"/>
            </a:solidFill>
          </a:ln>
        </p:spPr>
        <p:txBody>
          <a:bodyPr wrap="square" rtlCol="0">
            <a:spAutoFit/>
          </a:bodyPr>
          <a:lstStyle/>
          <a:p>
            <a:r>
              <a:rPr lang="en-US" sz="1200" dirty="0" smtClean="0"/>
              <a:t>   Select “Parent Log-In”</a:t>
            </a:r>
            <a:endParaRPr lang="en-US" sz="1200" dirty="0"/>
          </a:p>
        </p:txBody>
      </p:sp>
    </p:spTree>
    <p:extLst>
      <p:ext uri="{BB962C8B-B14F-4D97-AF65-F5344CB8AC3E}">
        <p14:creationId xmlns:p14="http://schemas.microsoft.com/office/powerpoint/2010/main" val="3253700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smtClean="0">
                <a:solidFill>
                  <a:prstClr val="black"/>
                </a:solidFill>
              </a:rPr>
              <a:t>SCHEDULES – PARENT ACCESS</a:t>
            </a:r>
            <a:r>
              <a:rPr lang="en-US" dirty="0">
                <a:solidFill>
                  <a:prstClr val="black"/>
                </a:solidFill>
              </a:rPr>
              <a:t/>
            </a:r>
            <a:br>
              <a:rPr lang="en-US" dirty="0">
                <a:solidFill>
                  <a:prstClr val="black"/>
                </a:solidFill>
              </a:rPr>
            </a:br>
            <a:endParaRPr lang="en-US" dirty="0"/>
          </a:p>
        </p:txBody>
      </p:sp>
      <p:sp>
        <p:nvSpPr>
          <p:cNvPr id="3" name="Content Placeholder 2"/>
          <p:cNvSpPr>
            <a:spLocks noGrp="1"/>
          </p:cNvSpPr>
          <p:nvPr>
            <p:ph idx="1"/>
          </p:nvPr>
        </p:nvSpPr>
        <p:spPr>
          <a:xfrm>
            <a:off x="457200" y="1371600"/>
            <a:ext cx="8229600" cy="4876800"/>
          </a:xfrm>
        </p:spPr>
        <p:txBody>
          <a:bodyPr/>
          <a:lstStyle/>
          <a:p>
            <a:endParaRPr lang="en-US" dirty="0"/>
          </a:p>
        </p:txBody>
      </p:sp>
      <p:sp>
        <p:nvSpPr>
          <p:cNvPr id="6" name="Right Arrow 5"/>
          <p:cNvSpPr/>
          <p:nvPr/>
        </p:nvSpPr>
        <p:spPr>
          <a:xfrm>
            <a:off x="2960077" y="4251960"/>
            <a:ext cx="914400" cy="182880"/>
          </a:xfrm>
          <a:prstGeom prst="rightArrow">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1600200" y="4343400"/>
            <a:ext cx="2286000" cy="461665"/>
          </a:xfrm>
          <a:prstGeom prst="rect">
            <a:avLst/>
          </a:prstGeom>
          <a:noFill/>
          <a:ln w="28575">
            <a:solidFill>
              <a:srgbClr val="00B050"/>
            </a:solidFill>
          </a:ln>
        </p:spPr>
        <p:txBody>
          <a:bodyPr wrap="square" rtlCol="0">
            <a:spAutoFit/>
          </a:bodyPr>
          <a:lstStyle/>
          <a:p>
            <a:r>
              <a:rPr lang="en-US" sz="1200" dirty="0" smtClean="0">
                <a:solidFill>
                  <a:prstClr val="black"/>
                </a:solidFill>
              </a:rPr>
              <a:t>Enter the email address and password you used to register.</a:t>
            </a:r>
            <a:endParaRPr lang="en-US" sz="1200" dirty="0">
              <a:solidFill>
                <a:prstClr val="black"/>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131" y="1359877"/>
            <a:ext cx="8327136"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ight Arrow 7"/>
          <p:cNvSpPr/>
          <p:nvPr/>
        </p:nvSpPr>
        <p:spPr>
          <a:xfrm>
            <a:off x="2868637" y="4360985"/>
            <a:ext cx="1097280" cy="182880"/>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1981200" y="4724400"/>
            <a:ext cx="1893277" cy="461665"/>
          </a:xfrm>
          <a:prstGeom prst="rect">
            <a:avLst/>
          </a:prstGeom>
          <a:noFill/>
          <a:ln w="28575">
            <a:solidFill>
              <a:srgbClr val="0ED204"/>
            </a:solidFill>
          </a:ln>
        </p:spPr>
        <p:txBody>
          <a:bodyPr wrap="square" rtlCol="0">
            <a:spAutoFit/>
          </a:bodyPr>
          <a:lstStyle/>
          <a:p>
            <a:r>
              <a:rPr lang="en-US" sz="1200" dirty="0" smtClean="0">
                <a:solidFill>
                  <a:prstClr val="black"/>
                </a:solidFill>
              </a:rPr>
              <a:t>Enter email address and password  used to register.</a:t>
            </a:r>
            <a:endParaRPr lang="en-US" sz="1200" dirty="0">
              <a:solidFill>
                <a:prstClr val="black"/>
              </a:solidFill>
            </a:endParaRPr>
          </a:p>
        </p:txBody>
      </p:sp>
    </p:spTree>
    <p:extLst>
      <p:ext uri="{BB962C8B-B14F-4D97-AF65-F5344CB8AC3E}">
        <p14:creationId xmlns:p14="http://schemas.microsoft.com/office/powerpoint/2010/main" val="2554024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 PARENT ACCESS</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23" y="1447800"/>
            <a:ext cx="8429713" cy="4681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Up Arrow 3"/>
          <p:cNvSpPr/>
          <p:nvPr/>
        </p:nvSpPr>
        <p:spPr>
          <a:xfrm rot="18900000">
            <a:off x="1565530" y="2738605"/>
            <a:ext cx="182880" cy="914400"/>
          </a:xfrm>
          <a:prstGeom prst="up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035143" y="4648200"/>
            <a:ext cx="2438400" cy="461665"/>
          </a:xfrm>
          <a:prstGeom prst="rect">
            <a:avLst/>
          </a:prstGeom>
          <a:noFill/>
          <a:ln w="28575">
            <a:solidFill>
              <a:srgbClr val="0ED204"/>
            </a:solidFill>
          </a:ln>
        </p:spPr>
        <p:txBody>
          <a:bodyPr wrap="square" rtlCol="0">
            <a:spAutoFit/>
          </a:bodyPr>
          <a:lstStyle/>
          <a:p>
            <a:r>
              <a:rPr lang="en-US" sz="1200" dirty="0" smtClean="0"/>
              <a:t>Select the “Schedules/Scores” button from the menu at Left.</a:t>
            </a:r>
            <a:endParaRPr lang="en-US" sz="1200" dirty="0"/>
          </a:p>
        </p:txBody>
      </p:sp>
    </p:spTree>
    <p:extLst>
      <p:ext uri="{BB962C8B-B14F-4D97-AF65-F5344CB8AC3E}">
        <p14:creationId xmlns:p14="http://schemas.microsoft.com/office/powerpoint/2010/main" val="1419828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t>
            </a:r>
            <a:r>
              <a:rPr lang="en-US" sz="1800" dirty="0" smtClean="0">
                <a:solidFill>
                  <a:prstClr val="black"/>
                </a:solidFill>
              </a:rPr>
              <a:t>– PARENT ACCESS</a:t>
            </a:r>
            <a:endParaRPr lang="en-US" dirty="0"/>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864" y="1500553"/>
            <a:ext cx="8327136" cy="4681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Up Arrow 5"/>
          <p:cNvSpPr/>
          <p:nvPr/>
        </p:nvSpPr>
        <p:spPr>
          <a:xfrm rot="2700000">
            <a:off x="4477354" y="2872384"/>
            <a:ext cx="182880" cy="640080"/>
          </a:xfrm>
          <a:prstGeom prst="upArrow">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2303309" y="3962400"/>
            <a:ext cx="4914900" cy="707886"/>
          </a:xfrm>
          <a:prstGeom prst="rect">
            <a:avLst/>
          </a:prstGeom>
          <a:noFill/>
          <a:ln w="28575">
            <a:solidFill>
              <a:srgbClr val="00B050"/>
            </a:solidFill>
          </a:ln>
        </p:spPr>
        <p:txBody>
          <a:bodyPr wrap="square" rtlCol="0">
            <a:spAutoFit/>
          </a:bodyPr>
          <a:lstStyle/>
          <a:p>
            <a:pPr marL="228600" indent="-228600">
              <a:buAutoNum type="arabicPeriod"/>
            </a:pPr>
            <a:r>
              <a:rPr lang="en-US" sz="1000" dirty="0" smtClean="0">
                <a:solidFill>
                  <a:prstClr val="black"/>
                </a:solidFill>
              </a:rPr>
              <a:t>Select  your Age group from the “ALL LEAGUES” drop down menu. This will add an extra menu for “DIVISION”.</a:t>
            </a:r>
          </a:p>
          <a:p>
            <a:pPr marL="228600" indent="-228600">
              <a:buAutoNum type="arabicPeriod"/>
            </a:pPr>
            <a:endParaRPr lang="en-US" sz="1000" dirty="0" smtClean="0">
              <a:solidFill>
                <a:prstClr val="black"/>
              </a:solidFill>
            </a:endParaRPr>
          </a:p>
          <a:p>
            <a:r>
              <a:rPr lang="en-US" sz="1000" dirty="0" smtClean="0">
                <a:solidFill>
                  <a:prstClr val="black"/>
                </a:solidFill>
              </a:rPr>
              <a:t>2.  Select your team name from the “All Teams” drop down menu.</a:t>
            </a:r>
            <a:endParaRPr lang="en-US" sz="1000" dirty="0">
              <a:solidFill>
                <a:prstClr val="black"/>
              </a:solidFill>
            </a:endParaRPr>
          </a:p>
        </p:txBody>
      </p:sp>
    </p:spTree>
    <p:extLst>
      <p:ext uri="{BB962C8B-B14F-4D97-AF65-F5344CB8AC3E}">
        <p14:creationId xmlns:p14="http://schemas.microsoft.com/office/powerpoint/2010/main" val="2715583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237" y="0"/>
            <a:ext cx="7467600" cy="838200"/>
          </a:xfrm>
        </p:spPr>
        <p:txBody>
          <a:bodyPr>
            <a:normAutofit/>
          </a:bodyPr>
          <a:lstStyle/>
          <a:p>
            <a:r>
              <a:rPr lang="en-US" sz="3600" dirty="0" smtClean="0">
                <a:latin typeface="Arial Black" pitchFamily="34" charset="0"/>
              </a:rPr>
              <a:t>Coaches Code of Conduct</a:t>
            </a:r>
            <a:endParaRPr lang="en-US" sz="3600" dirty="0">
              <a:latin typeface="Arial Black" pitchFamily="34" charset="0"/>
            </a:endParaRPr>
          </a:p>
        </p:txBody>
      </p:sp>
      <p:sp>
        <p:nvSpPr>
          <p:cNvPr id="5" name="TextBox 4"/>
          <p:cNvSpPr txBox="1"/>
          <p:nvPr/>
        </p:nvSpPr>
        <p:spPr>
          <a:xfrm>
            <a:off x="0" y="880306"/>
            <a:ext cx="8991600" cy="6001643"/>
          </a:xfrm>
          <a:prstGeom prst="rect">
            <a:avLst/>
          </a:prstGeom>
          <a:noFill/>
        </p:spPr>
        <p:txBody>
          <a:bodyPr wrap="square" rtlCol="0">
            <a:spAutoFit/>
          </a:bodyPr>
          <a:lstStyle/>
          <a:p>
            <a:r>
              <a:rPr lang="en-US" sz="1200" dirty="0"/>
              <a:t>The Board of Directors of Massachusetts Youth Soccer Association, Incorporated (Mass Youth Soccer</a:t>
            </a:r>
            <a:r>
              <a:rPr lang="en-US" sz="1200" dirty="0" smtClean="0"/>
              <a:t>) and </a:t>
            </a:r>
            <a:r>
              <a:rPr lang="en-US" sz="1200" dirty="0"/>
              <a:t>the leaders of the affiliated Leagues are concerned about the conduct of all coaches and </a:t>
            </a:r>
            <a:r>
              <a:rPr lang="en-US" sz="1200" dirty="0" smtClean="0"/>
              <a:t>referees during </a:t>
            </a:r>
            <a:r>
              <a:rPr lang="en-US" sz="1200" dirty="0"/>
              <a:t>games at all levels, from recreational to premier to ODP. </a:t>
            </a:r>
            <a:endParaRPr lang="en-US" sz="1200" dirty="0" smtClean="0"/>
          </a:p>
          <a:p>
            <a:endParaRPr lang="en-US" sz="1200" dirty="0"/>
          </a:p>
          <a:p>
            <a:r>
              <a:rPr lang="en-US" sz="1200" dirty="0" smtClean="0"/>
              <a:t>We </a:t>
            </a:r>
            <a:r>
              <a:rPr lang="en-US" sz="1200" dirty="0"/>
              <a:t>want to ensure that games are fair</a:t>
            </a:r>
            <a:r>
              <a:rPr lang="en-US" sz="1200" dirty="0" smtClean="0"/>
              <a:t>, positive </a:t>
            </a:r>
            <a:r>
              <a:rPr lang="en-US" sz="1200" dirty="0"/>
              <a:t>and enjoyable experiences for all of the children and adults involved. A soccer game should </a:t>
            </a:r>
            <a:r>
              <a:rPr lang="en-US" sz="1200" dirty="0" smtClean="0"/>
              <a:t>be friendly </a:t>
            </a:r>
            <a:r>
              <a:rPr lang="en-US" sz="1200" dirty="0"/>
              <a:t>and unifying - a spirited social and athletic occasion for players, coaches, referees </a:t>
            </a:r>
            <a:r>
              <a:rPr lang="en-US" sz="1200" dirty="0" smtClean="0"/>
              <a:t>and spectators</a:t>
            </a:r>
            <a:r>
              <a:rPr lang="en-US" sz="1200" dirty="0"/>
              <a:t>.</a:t>
            </a:r>
          </a:p>
          <a:p>
            <a:endParaRPr lang="en-US" sz="1200" dirty="0" smtClean="0"/>
          </a:p>
          <a:p>
            <a:r>
              <a:rPr lang="en-US" sz="1200" dirty="0" smtClean="0"/>
              <a:t>To </a:t>
            </a:r>
            <a:r>
              <a:rPr lang="en-US" sz="1200" dirty="0"/>
              <a:t>clarify expectations of coach conduct, we jointly expect all coaches to conform to this code </a:t>
            </a:r>
            <a:r>
              <a:rPr lang="en-US" sz="1200" dirty="0" smtClean="0"/>
              <a:t>of conduct</a:t>
            </a:r>
            <a:r>
              <a:rPr lang="en-US" sz="1200" dirty="0"/>
              <a:t>.</a:t>
            </a:r>
          </a:p>
          <a:p>
            <a:r>
              <a:rPr lang="en-US" sz="1200" dirty="0"/>
              <a:t>• Before, during and after the game, be an example of dignity, patience and positive spirit.</a:t>
            </a:r>
          </a:p>
          <a:p>
            <a:r>
              <a:rPr lang="en-US" sz="1200" dirty="0"/>
              <a:t>• Before a game, introduce yourself to the opposing coach and to the referee.</a:t>
            </a:r>
          </a:p>
          <a:p>
            <a:pPr marL="169863" indent="-169863"/>
            <a:r>
              <a:rPr lang="en-US" sz="1200" dirty="0"/>
              <a:t>• During the game, you are responsible for the sportsmanship of your players. If one of </a:t>
            </a:r>
            <a:r>
              <a:rPr lang="en-US" sz="1200" dirty="0" smtClean="0"/>
              <a:t>your players </a:t>
            </a:r>
            <a:r>
              <a:rPr lang="en-US" sz="1200" dirty="0"/>
              <a:t>is disrespectful, irresponsible or overly  </a:t>
            </a:r>
            <a:r>
              <a:rPr lang="en-US" sz="1200" dirty="0" smtClean="0"/>
              <a:t> aggressive</a:t>
            </a:r>
            <a:r>
              <a:rPr lang="en-US" sz="1200" dirty="0"/>
              <a:t>, take the player out of the game </a:t>
            </a:r>
            <a:r>
              <a:rPr lang="en-US" sz="1200" dirty="0" smtClean="0"/>
              <a:t>at least </a:t>
            </a:r>
            <a:r>
              <a:rPr lang="en-US" sz="1200" dirty="0"/>
              <a:t>long enough for him/her to calm down.</a:t>
            </a:r>
          </a:p>
          <a:p>
            <a:r>
              <a:rPr lang="en-US" sz="1200" dirty="0"/>
              <a:t>• During the game, you are also responsible for the conduct of the parents of your players. It </a:t>
            </a:r>
            <a:r>
              <a:rPr lang="en-US" sz="1200" dirty="0" smtClean="0"/>
              <a:t>is imperative </a:t>
            </a:r>
            <a:r>
              <a:rPr lang="en-US" sz="1200" dirty="0"/>
              <a:t>to explain acceptable player and parent behavior in a preseason meeting.</a:t>
            </a:r>
          </a:p>
          <a:p>
            <a:pPr marL="117475" indent="-117475"/>
            <a:r>
              <a:rPr lang="en-US" sz="1200" dirty="0"/>
              <a:t>• Encourage them to applaud and cheer for good plays by either team. Discourage </a:t>
            </a:r>
            <a:r>
              <a:rPr lang="en-US" sz="1200" dirty="0" smtClean="0"/>
              <a:t>them and </a:t>
            </a:r>
            <a:r>
              <a:rPr lang="en-US" sz="1200" dirty="0"/>
              <a:t>you may need to be forceful and direct from </a:t>
            </a:r>
            <a:r>
              <a:rPr lang="en-US" sz="1200" dirty="0" smtClean="0"/>
              <a:t>yelling </a:t>
            </a:r>
            <a:r>
              <a:rPr lang="en-US" sz="1200" dirty="0"/>
              <a:t>at players and the referee.</a:t>
            </a:r>
          </a:p>
          <a:p>
            <a:r>
              <a:rPr lang="en-US" sz="1200" dirty="0"/>
              <a:t>• During the game, you are also responsible for the conduct of spectators rooting for </a:t>
            </a:r>
            <a:r>
              <a:rPr lang="en-US" sz="1200" dirty="0" smtClean="0"/>
              <a:t>your team</a:t>
            </a:r>
            <a:r>
              <a:rPr lang="en-US" sz="1200" dirty="0"/>
              <a:t>.</a:t>
            </a:r>
          </a:p>
          <a:p>
            <a:r>
              <a:rPr lang="en-US" sz="1200" dirty="0"/>
              <a:t>• During the game, do not address the referee at all. If you have a small issue, discuss </a:t>
            </a:r>
            <a:r>
              <a:rPr lang="en-US" sz="1200" dirty="0" smtClean="0"/>
              <a:t>it with </a:t>
            </a:r>
            <a:r>
              <a:rPr lang="en-US" sz="1200" dirty="0"/>
              <a:t>the referee calmly and patiently after the game.</a:t>
            </a:r>
          </a:p>
          <a:p>
            <a:pPr marL="117475" indent="-117475"/>
            <a:r>
              <a:rPr lang="en-US" sz="1200" dirty="0"/>
              <a:t>• If you have a major complaint, or if you think the referee was unfair, biased, unfit </a:t>
            </a:r>
            <a:r>
              <a:rPr lang="en-US" sz="1200" dirty="0" smtClean="0"/>
              <a:t>or incompetent</a:t>
            </a:r>
            <a:r>
              <a:rPr lang="en-US" sz="1200" dirty="0"/>
              <a:t>, report your opinion to your League. Your reactions will be taken seriously if </a:t>
            </a:r>
            <a:r>
              <a:rPr lang="en-US" sz="1200" dirty="0" smtClean="0"/>
              <a:t>they are </a:t>
            </a:r>
            <a:r>
              <a:rPr lang="en-US" sz="1200" dirty="0"/>
              <a:t>presented objectively and formally.</a:t>
            </a:r>
          </a:p>
          <a:p>
            <a:r>
              <a:rPr lang="en-US" sz="1200" dirty="0"/>
              <a:t>• After the game, thank the referee and ask your players to do the same</a:t>
            </a:r>
            <a:r>
              <a:rPr lang="en-US" sz="1200" dirty="0" smtClean="0"/>
              <a:t>.</a:t>
            </a:r>
          </a:p>
          <a:p>
            <a:endParaRPr lang="en-US" sz="1200" dirty="0"/>
          </a:p>
          <a:p>
            <a:r>
              <a:rPr lang="en-US" sz="1200" dirty="0"/>
              <a:t>We stress two points: Referees - especially young and inexperienced ones - are like your players </a:t>
            </a:r>
            <a:r>
              <a:rPr lang="en-US" sz="1200" dirty="0" smtClean="0"/>
              <a:t>and yourself</a:t>
            </a:r>
            <a:r>
              <a:rPr lang="en-US" sz="1200" dirty="0"/>
              <a:t>, in that they need time to develop. You can play an important role in helping them to </a:t>
            </a:r>
            <a:r>
              <a:rPr lang="en-US" sz="1200" dirty="0" smtClean="0"/>
              <a:t>improve by </a:t>
            </a:r>
            <a:r>
              <a:rPr lang="en-US" sz="1200" dirty="0"/>
              <a:t>letting them concentrate on the game. You can help by encouraging them, by accepting </a:t>
            </a:r>
            <a:r>
              <a:rPr lang="en-US" sz="1200" dirty="0" smtClean="0"/>
              <a:t>their inevitable</a:t>
            </a:r>
            <a:r>
              <a:rPr lang="en-US" sz="1200" dirty="0"/>
              <a:t>, occasional mistakes and by offering constructive post-game comments. On the other hand,</a:t>
            </a:r>
          </a:p>
          <a:p>
            <a:r>
              <a:rPr lang="en-US" sz="1200" dirty="0"/>
              <a:t>you could discourage and demoralize the referees by criticizing their decisions, by verbally abusing </a:t>
            </a:r>
            <a:r>
              <a:rPr lang="en-US" sz="1200" dirty="0" smtClean="0"/>
              <a:t>them and </a:t>
            </a:r>
            <a:r>
              <a:rPr lang="en-US" sz="1200" dirty="0"/>
              <a:t>inciting - or even accepting - your own players' overly aggressive behavior. Your example </a:t>
            </a:r>
            <a:r>
              <a:rPr lang="en-US" sz="1200" dirty="0" smtClean="0"/>
              <a:t>is powerful</a:t>
            </a:r>
            <a:r>
              <a:rPr lang="en-US" sz="1200" dirty="0"/>
              <a:t>, for better or worse. If you insist on fair play, if you concentrate on your players' enjoyment </a:t>
            </a:r>
            <a:r>
              <a:rPr lang="en-US" sz="1200" dirty="0" smtClean="0"/>
              <a:t>of the </a:t>
            </a:r>
            <a:r>
              <a:rPr lang="en-US" sz="1200" dirty="0"/>
              <a:t>game and their overall, long term development, and if you support the referee, your players </a:t>
            </a:r>
            <a:r>
              <a:rPr lang="en-US" sz="1200" dirty="0" smtClean="0"/>
              <a:t>and their </a:t>
            </a:r>
            <a:r>
              <a:rPr lang="en-US" sz="1200" dirty="0"/>
              <a:t>parents will notice. If you encourage (or allow) your players to play outside the rules, if </a:t>
            </a:r>
            <a:r>
              <a:rPr lang="en-US" sz="1200" dirty="0" smtClean="0"/>
              <a:t>you're overly </a:t>
            </a:r>
            <a:r>
              <a:rPr lang="en-US" sz="1200" dirty="0"/>
              <a:t>concerned about results, and if you criticize the referee harshly, your players and their </a:t>
            </a:r>
            <a:r>
              <a:rPr lang="en-US" sz="1200" dirty="0" smtClean="0"/>
              <a:t>parents will </a:t>
            </a:r>
            <a:r>
              <a:rPr lang="en-US" sz="1200" dirty="0"/>
              <a:t>also notice</a:t>
            </a:r>
            <a:r>
              <a:rPr lang="en-US" sz="1200" dirty="0" smtClean="0"/>
              <a:t>. Think </a:t>
            </a:r>
            <a:r>
              <a:rPr lang="en-US" sz="1200" dirty="0"/>
              <a:t>about what you're doing during a game! Uphold the Spirit of the Game! If you follow </a:t>
            </a:r>
            <a:r>
              <a:rPr lang="en-US" sz="1200" dirty="0" smtClean="0"/>
              <a:t>the expectations </a:t>
            </a:r>
            <a:r>
              <a:rPr lang="en-US" sz="1200" dirty="0"/>
              <a:t>described above, the spirit of the game will be alive and well in Massachusetts </a:t>
            </a:r>
            <a:r>
              <a:rPr lang="en-US" sz="1200" dirty="0" smtClean="0"/>
              <a:t>and will </a:t>
            </a:r>
            <a:r>
              <a:rPr lang="en-US" sz="1200" dirty="0"/>
              <a:t>grow, along with the enjoyment of all</a:t>
            </a:r>
            <a:r>
              <a:rPr lang="en-US" sz="1200" dirty="0" smtClean="0"/>
              <a:t>. </a:t>
            </a:r>
            <a:r>
              <a:rPr lang="en-US" sz="1200" b="1" dirty="0" smtClean="0">
                <a:solidFill>
                  <a:srgbClr val="FF0000"/>
                </a:solidFill>
              </a:rPr>
              <a:t>Coaches </a:t>
            </a:r>
            <a:r>
              <a:rPr lang="en-US" sz="1200" b="1" dirty="0">
                <a:solidFill>
                  <a:srgbClr val="FF0000"/>
                </a:solidFill>
              </a:rPr>
              <a:t>who don't follow the expectations described above will be disciplined or removed</a:t>
            </a:r>
            <a:endParaRPr lang="en-US" sz="1200" b="1" dirty="0" smtClean="0">
              <a:solidFill>
                <a:srgbClr val="FF0000"/>
              </a:solidFill>
              <a:latin typeface="Arial"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045" y="0"/>
            <a:ext cx="922369" cy="922369"/>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smtClean="0">
                <a:solidFill>
                  <a:prstClr val="black"/>
                </a:solidFill>
              </a:rPr>
              <a:t>SCHEDULES – PARENT ACCESS</a:t>
            </a:r>
            <a:endParaRPr lang="en-US" dirty="0"/>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23" y="1594338"/>
            <a:ext cx="8505913" cy="4681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010427" y="4733945"/>
            <a:ext cx="2743200" cy="276999"/>
          </a:xfrm>
          <a:prstGeom prst="rect">
            <a:avLst/>
          </a:prstGeom>
          <a:noFill/>
          <a:ln w="28575">
            <a:solidFill>
              <a:srgbClr val="00B050"/>
            </a:solidFill>
          </a:ln>
        </p:spPr>
        <p:txBody>
          <a:bodyPr wrap="square" rtlCol="0">
            <a:spAutoFit/>
          </a:bodyPr>
          <a:lstStyle/>
          <a:p>
            <a:r>
              <a:rPr lang="en-US" sz="1200" dirty="0" smtClean="0">
                <a:solidFill>
                  <a:prstClr val="black"/>
                </a:solidFill>
              </a:rPr>
              <a:t>     Select “Future Scheduled Games</a:t>
            </a:r>
            <a:endParaRPr lang="en-US" sz="1200" dirty="0">
              <a:solidFill>
                <a:prstClr val="black"/>
              </a:solidFill>
            </a:endParaRPr>
          </a:p>
        </p:txBody>
      </p:sp>
      <p:sp>
        <p:nvSpPr>
          <p:cNvPr id="7" name="Up Arrow 6"/>
          <p:cNvSpPr/>
          <p:nvPr/>
        </p:nvSpPr>
        <p:spPr>
          <a:xfrm>
            <a:off x="4382027" y="3810000"/>
            <a:ext cx="182880" cy="731520"/>
          </a:xfrm>
          <a:prstGeom prst="upArrow">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898985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t>
            </a:r>
            <a:r>
              <a:rPr lang="en-US" sz="1800" dirty="0" smtClean="0">
                <a:solidFill>
                  <a:prstClr val="black"/>
                </a:solidFill>
              </a:rPr>
              <a:t>– PARENT ACCESS</a:t>
            </a:r>
            <a:endParaRPr lang="en-US" dirty="0"/>
          </a:p>
        </p:txBody>
      </p:sp>
      <p:sp>
        <p:nvSpPr>
          <p:cNvPr id="3" name="Content Placeholder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70892"/>
            <a:ext cx="8327136" cy="4829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ight Arrow 6"/>
          <p:cNvSpPr/>
          <p:nvPr/>
        </p:nvSpPr>
        <p:spPr>
          <a:xfrm>
            <a:off x="1447800" y="4060873"/>
            <a:ext cx="822960" cy="182880"/>
          </a:xfrm>
          <a:prstGeom prst="rightArrow">
            <a:avLst/>
          </a:prstGeom>
          <a:solidFill>
            <a:srgbClr val="7030A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prstClr val="white"/>
              </a:solidFill>
            </a:endParaRPr>
          </a:p>
        </p:txBody>
      </p:sp>
      <p:sp>
        <p:nvSpPr>
          <p:cNvPr id="8" name="TextBox 7"/>
          <p:cNvSpPr txBox="1"/>
          <p:nvPr/>
        </p:nvSpPr>
        <p:spPr>
          <a:xfrm>
            <a:off x="3171092" y="5754469"/>
            <a:ext cx="3886200" cy="276999"/>
          </a:xfrm>
          <a:prstGeom prst="rect">
            <a:avLst/>
          </a:prstGeom>
          <a:noFill/>
          <a:ln w="28575">
            <a:solidFill>
              <a:srgbClr val="00B050"/>
            </a:solidFill>
          </a:ln>
        </p:spPr>
        <p:txBody>
          <a:bodyPr wrap="square" rtlCol="0">
            <a:spAutoFit/>
          </a:bodyPr>
          <a:lstStyle/>
          <a:p>
            <a:r>
              <a:rPr lang="en-US" sz="1200" dirty="0" smtClean="0">
                <a:solidFill>
                  <a:prstClr val="black"/>
                </a:solidFill>
              </a:rPr>
              <a:t>Select the “?” to get specific information about the game</a:t>
            </a:r>
            <a:endParaRPr lang="en-US" sz="1200" dirty="0">
              <a:solidFill>
                <a:prstClr val="black"/>
              </a:solidFill>
            </a:endParaRPr>
          </a:p>
        </p:txBody>
      </p:sp>
    </p:spTree>
    <p:extLst>
      <p:ext uri="{BB962C8B-B14F-4D97-AF65-F5344CB8AC3E}">
        <p14:creationId xmlns:p14="http://schemas.microsoft.com/office/powerpoint/2010/main" val="40513374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solidFill>
                  <a:prstClr val="black"/>
                </a:solidFill>
              </a:rPr>
              <a:t>SCHEDULES </a:t>
            </a:r>
            <a:r>
              <a:rPr lang="en-US" sz="1800" dirty="0" smtClean="0">
                <a:solidFill>
                  <a:prstClr val="black"/>
                </a:solidFill>
              </a:rPr>
              <a:t>– PARENT ACCESS</a:t>
            </a:r>
            <a:endParaRPr lang="en-US" dirty="0"/>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23" y="1600200"/>
            <a:ext cx="8103577"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01971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143000"/>
            <a:ext cx="8534400" cy="5334000"/>
          </a:xfrm>
        </p:spPr>
        <p:txBody>
          <a:bodyPr>
            <a:normAutofit/>
          </a:bodyPr>
          <a:lstStyle/>
          <a:p>
            <a:r>
              <a:rPr lang="en-US" sz="2400" dirty="0" smtClean="0"/>
              <a:t>Review &amp; Sign coaches code of conduct</a:t>
            </a:r>
          </a:p>
          <a:p>
            <a:r>
              <a:rPr lang="en-US" sz="2400" dirty="0" smtClean="0"/>
              <a:t>Send in your Cori Information to Dawn LaBelle – MSC CORI Coordinator (ALL COACHES &amp; ASSISTANT COACHES)</a:t>
            </a:r>
          </a:p>
          <a:p>
            <a:r>
              <a:rPr lang="en-US" sz="2400" dirty="0" smtClean="0"/>
              <a:t>Complete all additional emails for the CORI process</a:t>
            </a:r>
          </a:p>
          <a:p>
            <a:r>
              <a:rPr lang="en-US" sz="2400" dirty="0" smtClean="0"/>
              <a:t>Establish practice space with your town. Your town rep can help if you ask</a:t>
            </a:r>
          </a:p>
          <a:p>
            <a:r>
              <a:rPr lang="en-US" sz="2400" dirty="0" smtClean="0"/>
              <a:t>Contact your team and introduce yourself.</a:t>
            </a:r>
          </a:p>
          <a:p>
            <a:r>
              <a:rPr lang="en-US" sz="2400" dirty="0" smtClean="0"/>
              <a:t>Sign in to </a:t>
            </a:r>
            <a:r>
              <a:rPr lang="en-US" sz="2400" dirty="0" smtClean="0">
                <a:hlinkClick r:id="rId2"/>
              </a:rPr>
              <a:t>www.sportsmanager.us/mountainclubsoccer.htm</a:t>
            </a:r>
            <a:r>
              <a:rPr lang="en-US" sz="2400" dirty="0" smtClean="0"/>
              <a:t> to access your schedules.  </a:t>
            </a:r>
          </a:p>
          <a:p>
            <a:r>
              <a:rPr lang="en-US" sz="2400" dirty="0" smtClean="0"/>
              <a:t>Have a parents meeting at the 1</a:t>
            </a:r>
            <a:r>
              <a:rPr lang="en-US" sz="2400" baseline="30000" dirty="0" smtClean="0"/>
              <a:t>st</a:t>
            </a:r>
            <a:r>
              <a:rPr lang="en-US" sz="2400" dirty="0" smtClean="0"/>
              <a:t> practice. Review Parents Code of Conduct. Also remind players that NO JEWELRY is allowed. Earrings cant be taped. They must be removed.</a:t>
            </a:r>
          </a:p>
          <a:p>
            <a:endParaRPr lang="en-US" sz="2000" dirty="0" smtClean="0"/>
          </a:p>
        </p:txBody>
      </p:sp>
      <p:sp>
        <p:nvSpPr>
          <p:cNvPr id="4" name="Title 1"/>
          <p:cNvSpPr>
            <a:spLocks noGrp="1"/>
          </p:cNvSpPr>
          <p:nvPr>
            <p:ph type="title"/>
          </p:nvPr>
        </p:nvSpPr>
        <p:spPr>
          <a:xfrm>
            <a:off x="838200" y="0"/>
            <a:ext cx="7467600" cy="838200"/>
          </a:xfrm>
        </p:spPr>
        <p:txBody>
          <a:bodyPr>
            <a:normAutofit/>
          </a:bodyPr>
          <a:lstStyle/>
          <a:p>
            <a:r>
              <a:rPr lang="en-US" sz="3600" dirty="0" smtClean="0">
                <a:latin typeface="Arial Black" pitchFamily="34" charset="0"/>
              </a:rPr>
              <a:t>What do I need to do next</a:t>
            </a:r>
            <a:endParaRPr lang="en-US" sz="3600" dirty="0">
              <a:latin typeface="Arial Black"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505200"/>
            <a:ext cx="9144000" cy="1828800"/>
          </a:xfrm>
        </p:spPr>
        <p:txBody>
          <a:bodyPr>
            <a:normAutofit/>
          </a:bodyPr>
          <a:lstStyle/>
          <a:p>
            <a:r>
              <a:rPr lang="en-US" sz="6000" b="1" dirty="0" smtClean="0">
                <a:latin typeface="Arial Black" pitchFamily="34" charset="0"/>
              </a:rPr>
              <a:t>Questions?</a:t>
            </a:r>
            <a:endParaRPr lang="en-US" sz="4400" dirty="0">
              <a:solidFill>
                <a:srgbClr val="099002"/>
              </a:solidFill>
              <a:latin typeface="Arial Black" pitchFamily="34" charset="0"/>
            </a:endParaRPr>
          </a:p>
        </p:txBody>
      </p:sp>
      <p:pic>
        <p:nvPicPr>
          <p:cNvPr id="5" name="Picture 4" descr="MSC2.jpg"/>
          <p:cNvPicPr>
            <a:picLocks noChangeAspect="1"/>
          </p:cNvPicPr>
          <p:nvPr/>
        </p:nvPicPr>
        <p:blipFill>
          <a:blip r:embed="rId2" cstate="print"/>
          <a:stretch>
            <a:fillRect/>
          </a:stretch>
        </p:blipFill>
        <p:spPr>
          <a:xfrm>
            <a:off x="2258786" y="838200"/>
            <a:ext cx="4626428" cy="19050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451" y="781050"/>
            <a:ext cx="2019300" cy="20193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5852" y="770164"/>
            <a:ext cx="2019300" cy="2019300"/>
          </a:xfrm>
          <a:prstGeom prst="rect">
            <a:avLst/>
          </a:prstGeom>
        </p:spPr>
      </p:pic>
    </p:spTree>
    <p:extLst>
      <p:ext uri="{BB962C8B-B14F-4D97-AF65-F5344CB8AC3E}">
        <p14:creationId xmlns:p14="http://schemas.microsoft.com/office/powerpoint/2010/main" val="1784349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81800" y="381000"/>
            <a:ext cx="1828800" cy="838200"/>
          </a:xfrm>
        </p:spPr>
        <p:txBody>
          <a:bodyPr>
            <a:noAutofit/>
          </a:bodyPr>
          <a:lstStyle/>
          <a:p>
            <a:r>
              <a:rPr lang="en-US" sz="2800" dirty="0" smtClean="0">
                <a:latin typeface="Arial Black" pitchFamily="34" charset="0"/>
              </a:rPr>
              <a:t>By-Laws</a:t>
            </a:r>
            <a:endParaRPr lang="en-US" sz="2800" dirty="0">
              <a:latin typeface="Arial Black" pitchFamily="34" charset="0"/>
            </a:endParaRPr>
          </a:p>
        </p:txBody>
      </p:sp>
      <p:pic>
        <p:nvPicPr>
          <p:cNvPr id="10" name="Content Placeholder 9" descr="Midland.jpg"/>
          <p:cNvPicPr>
            <a:picLocks noGrp="1" noChangeAspect="1"/>
          </p:cNvPicPr>
          <p:nvPr>
            <p:ph idx="1"/>
          </p:nvPr>
        </p:nvPicPr>
        <p:blipFill>
          <a:blip r:embed="rId2" cstate="print"/>
          <a:stretch>
            <a:fillRect/>
          </a:stretch>
        </p:blipFill>
        <p:spPr>
          <a:xfrm>
            <a:off x="0" y="0"/>
            <a:ext cx="6400800" cy="1711444"/>
          </a:xfrm>
        </p:spPr>
      </p:pic>
      <p:sp>
        <p:nvSpPr>
          <p:cNvPr id="11" name="Rectangle 10"/>
          <p:cNvSpPr/>
          <p:nvPr/>
        </p:nvSpPr>
        <p:spPr>
          <a:xfrm>
            <a:off x="2819400" y="228600"/>
            <a:ext cx="3645509" cy="461665"/>
          </a:xfrm>
          <a:prstGeom prst="rect">
            <a:avLst/>
          </a:prstGeom>
        </p:spPr>
        <p:txBody>
          <a:bodyPr wrap="square">
            <a:spAutoFit/>
          </a:bodyPr>
          <a:lstStyle/>
          <a:p>
            <a:r>
              <a:rPr lang="en-US" sz="2400" dirty="0" smtClean="0">
                <a:solidFill>
                  <a:schemeClr val="bg1"/>
                </a:solidFill>
              </a:rPr>
              <a:t>http://www.maysl.com</a:t>
            </a:r>
            <a:r>
              <a:rPr lang="en-US" sz="2400" dirty="0" smtClean="0"/>
              <a:t>/</a:t>
            </a:r>
            <a:endParaRPr lang="en-US" sz="2400" dirty="0"/>
          </a:p>
        </p:txBody>
      </p:sp>
      <p:sp>
        <p:nvSpPr>
          <p:cNvPr id="12" name="Rectangle 11"/>
          <p:cNvSpPr/>
          <p:nvPr/>
        </p:nvSpPr>
        <p:spPr>
          <a:xfrm>
            <a:off x="152400" y="1828801"/>
            <a:ext cx="8839200" cy="4708981"/>
          </a:xfrm>
          <a:prstGeom prst="rect">
            <a:avLst/>
          </a:prstGeom>
        </p:spPr>
        <p:txBody>
          <a:bodyPr wrap="square">
            <a:spAutoFit/>
          </a:bodyPr>
          <a:lstStyle/>
          <a:p>
            <a:r>
              <a:rPr lang="en-US" sz="2000" b="1" dirty="0" smtClean="0"/>
              <a:t>I. LEAGUE AFFILIATION</a:t>
            </a:r>
          </a:p>
          <a:p>
            <a:r>
              <a:rPr lang="en-US" sz="2000" dirty="0" smtClean="0"/>
              <a:t>The League will affiliate with the United States Youth Soccer Association (U.S.Y.S.A.), the Massachusetts Youth Soccer Association (Mass Youth), the United States Soccer Federation (U.S.S.F.) and the Federation International De Football Association (F.I.F.A.). Rules of all will be in effect.</a:t>
            </a:r>
          </a:p>
          <a:p>
            <a:r>
              <a:rPr lang="en-US" sz="2000" b="1" dirty="0" smtClean="0"/>
              <a:t>II. LAWS OF THE GAME</a:t>
            </a:r>
          </a:p>
          <a:p>
            <a:r>
              <a:rPr lang="en-US" sz="2000" dirty="0" smtClean="0"/>
              <a:t>The F.I.F.A. "Laws of the Game" shall apply to any and all competition in the league per U.S.S.F. Guide for Referees.</a:t>
            </a:r>
          </a:p>
          <a:p>
            <a:r>
              <a:rPr lang="en-US" sz="2000" b="1" dirty="0" smtClean="0"/>
              <a:t>III. PLAYER, TEAM AND CLUB ELIGIBILITY</a:t>
            </a:r>
          </a:p>
          <a:p>
            <a:r>
              <a:rPr lang="en-US" sz="2000" dirty="0" smtClean="0"/>
              <a:t>A. Players listed on the roster shall have a residency requirement as noted in section XXX. More than one team may be entered by each club.</a:t>
            </a:r>
          </a:p>
          <a:p>
            <a:r>
              <a:rPr lang="en-US" sz="2000" dirty="0" smtClean="0"/>
              <a:t>B. All players must be registered with the League registrars. NO PLAYER MAY PRACTICE UNTIL REGISTERED WITH Mass Youth AND NO PLAYER MAY PLAY ANY LEAGUE GAME UNTIL REGISTERED WITH M.A.Y.S. No player may be </a:t>
            </a:r>
            <a:r>
              <a:rPr lang="en-US" sz="2000" dirty="0" err="1" smtClean="0"/>
              <a:t>rostered</a:t>
            </a:r>
            <a:r>
              <a:rPr lang="en-US" sz="2000" dirty="0" smtClean="0"/>
              <a:t> on or play for more than one (1) team entered in the M.A.Y.S. League.</a:t>
            </a:r>
            <a:endParaRPr 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 y="381000"/>
            <a:ext cx="8610600" cy="5539978"/>
          </a:xfrm>
          <a:prstGeom prst="rect">
            <a:avLst/>
          </a:prstGeom>
        </p:spPr>
        <p:txBody>
          <a:bodyPr wrap="square">
            <a:spAutoFit/>
          </a:bodyPr>
          <a:lstStyle/>
          <a:p>
            <a:r>
              <a:rPr lang="en-US" b="1" dirty="0" smtClean="0"/>
              <a:t>IV. LENGTH OF GAMES, OVERTIME PERIODS, BALL SIZES</a:t>
            </a:r>
          </a:p>
          <a:p>
            <a:r>
              <a:rPr lang="en-US" sz="1600" dirty="0"/>
              <a:t>The length of games, over-time play and ball sizes for each age group are:</a:t>
            </a:r>
          </a:p>
          <a:p>
            <a:r>
              <a:rPr lang="en-US" sz="1600" dirty="0"/>
              <a:t> </a:t>
            </a:r>
          </a:p>
          <a:p>
            <a:r>
              <a:rPr lang="en-US" sz="1600" b="1" dirty="0"/>
              <a:t>Age Group 	</a:t>
            </a:r>
            <a:r>
              <a:rPr lang="en-US" sz="1600" b="1" dirty="0" smtClean="0"/>
              <a:t>Game </a:t>
            </a:r>
            <a:r>
              <a:rPr lang="en-US" sz="1600" b="1" dirty="0"/>
              <a:t>Length 		</a:t>
            </a:r>
            <a:r>
              <a:rPr lang="en-US" sz="1600" b="1" dirty="0" smtClean="0"/>
              <a:t>Playoff </a:t>
            </a:r>
            <a:r>
              <a:rPr lang="en-US" sz="1600" b="1" dirty="0"/>
              <a:t>Over-Time 		Ball Size</a:t>
            </a:r>
          </a:p>
          <a:p>
            <a:r>
              <a:rPr lang="en-US" sz="1600" dirty="0"/>
              <a:t>Under 19 	  </a:t>
            </a:r>
            <a:r>
              <a:rPr lang="en-US" sz="1600" dirty="0" smtClean="0"/>
              <a:t>	Two </a:t>
            </a:r>
            <a:r>
              <a:rPr lang="en-US" sz="1600" dirty="0"/>
              <a:t>45 Minute Halves 	</a:t>
            </a:r>
            <a:r>
              <a:rPr lang="en-US" sz="1600" dirty="0" smtClean="0"/>
              <a:t>Two </a:t>
            </a:r>
            <a:r>
              <a:rPr lang="en-US" sz="1600" dirty="0"/>
              <a:t>10 Minute Halves 	5</a:t>
            </a:r>
          </a:p>
          <a:p>
            <a:r>
              <a:rPr lang="en-US" sz="1600" dirty="0"/>
              <a:t>Under 18 	  </a:t>
            </a:r>
            <a:r>
              <a:rPr lang="en-US" sz="1600" dirty="0" smtClean="0"/>
              <a:t>	Two </a:t>
            </a:r>
            <a:r>
              <a:rPr lang="en-US" sz="1600" dirty="0"/>
              <a:t>45 Minute Halves 	</a:t>
            </a:r>
            <a:r>
              <a:rPr lang="en-US" sz="1600" dirty="0" smtClean="0"/>
              <a:t>Two </a:t>
            </a:r>
            <a:r>
              <a:rPr lang="en-US" sz="1600" dirty="0"/>
              <a:t>10 Minute Halves 	5</a:t>
            </a:r>
          </a:p>
          <a:p>
            <a:r>
              <a:rPr lang="en-US" sz="1600" dirty="0"/>
              <a:t>Under 18 (Fall) </a:t>
            </a:r>
            <a:r>
              <a:rPr lang="en-US" sz="1600" dirty="0" smtClean="0"/>
              <a:t>	Two </a:t>
            </a:r>
            <a:r>
              <a:rPr lang="en-US" sz="1600" dirty="0"/>
              <a:t>40 Minute Halves 	</a:t>
            </a:r>
            <a:r>
              <a:rPr lang="en-US" sz="1600" dirty="0" smtClean="0"/>
              <a:t>Not </a:t>
            </a:r>
            <a:r>
              <a:rPr lang="en-US" sz="1600" dirty="0"/>
              <a:t>Applicable 		5</a:t>
            </a:r>
          </a:p>
          <a:p>
            <a:r>
              <a:rPr lang="en-US" sz="1600" dirty="0"/>
              <a:t>Under 16 	  </a:t>
            </a:r>
            <a:r>
              <a:rPr lang="en-US" sz="1600" dirty="0" smtClean="0"/>
              <a:t>	Two </a:t>
            </a:r>
            <a:r>
              <a:rPr lang="en-US" sz="1600" dirty="0"/>
              <a:t>40 Minute Halves 	</a:t>
            </a:r>
            <a:r>
              <a:rPr lang="en-US" sz="1600" dirty="0" smtClean="0"/>
              <a:t>Two </a:t>
            </a:r>
            <a:r>
              <a:rPr lang="en-US" sz="1600" dirty="0"/>
              <a:t>10 Minute Halves 	5</a:t>
            </a:r>
          </a:p>
          <a:p>
            <a:r>
              <a:rPr lang="en-US" sz="1600" dirty="0"/>
              <a:t>Under 14 	  </a:t>
            </a:r>
            <a:r>
              <a:rPr lang="en-US" sz="1600" dirty="0" smtClean="0"/>
              <a:t>	Two </a:t>
            </a:r>
            <a:r>
              <a:rPr lang="en-US" sz="1600" dirty="0"/>
              <a:t>35 Minute Halves 	</a:t>
            </a:r>
            <a:r>
              <a:rPr lang="en-US" sz="1600" dirty="0" smtClean="0"/>
              <a:t>Two </a:t>
            </a:r>
            <a:r>
              <a:rPr lang="en-US" sz="1600" dirty="0"/>
              <a:t>5 Minute Halves 		5</a:t>
            </a:r>
          </a:p>
          <a:p>
            <a:r>
              <a:rPr lang="en-US" sz="1600" dirty="0"/>
              <a:t>Under 12 	  </a:t>
            </a:r>
            <a:r>
              <a:rPr lang="en-US" sz="1600" dirty="0" smtClean="0"/>
              <a:t>	Two </a:t>
            </a:r>
            <a:r>
              <a:rPr lang="en-US" sz="1600" dirty="0"/>
              <a:t>30 Minute Halves 	</a:t>
            </a:r>
            <a:r>
              <a:rPr lang="en-US" sz="1600" dirty="0" smtClean="0"/>
              <a:t>Two </a:t>
            </a:r>
            <a:r>
              <a:rPr lang="en-US" sz="1600" dirty="0"/>
              <a:t>5 Minute Halves 		4</a:t>
            </a:r>
          </a:p>
          <a:p>
            <a:r>
              <a:rPr lang="en-US" sz="1600" dirty="0"/>
              <a:t>Under 10 	  </a:t>
            </a:r>
            <a:r>
              <a:rPr lang="en-US" sz="1600" dirty="0" smtClean="0"/>
              <a:t>	Two </a:t>
            </a:r>
            <a:r>
              <a:rPr lang="en-US" sz="1600" dirty="0"/>
              <a:t>25 Minute Halves		Not Applicable 		4</a:t>
            </a:r>
          </a:p>
          <a:p>
            <a:r>
              <a:rPr lang="en-US" sz="1600" dirty="0"/>
              <a:t> </a:t>
            </a:r>
          </a:p>
          <a:p>
            <a:r>
              <a:rPr lang="en-US" sz="1600" dirty="0"/>
              <a:t>Playoff Overtime is NOT based upon Golden Goal format. Both overtime halves must be played through to completion. If the game remains tied at the conclusion of both overtime periods, then the game will be decided using Kicks from the Penalty Mark according to FIFA.</a:t>
            </a:r>
          </a:p>
          <a:p>
            <a:r>
              <a:rPr lang="en-US" sz="1600" dirty="0"/>
              <a:t> </a:t>
            </a:r>
          </a:p>
          <a:p>
            <a:r>
              <a:rPr lang="en-US" sz="1600" dirty="0"/>
              <a:t>Play shall be suspended and all participants shall seek shelter when lightning is 6 miles distant, or closer. (In estimating distance of a lightning strike, use the “flash to bang” method. Count the seconds from the time lightning is sighted, until the accompanying thunderclap is heard. If the time is 30 seconds or less, the distance is6 miles or less.) Before resuming play, wait 30 minutes after the last lightning strike within the 6 mile limit. In the event that a game is terminated, it will be considered complete providing that the first half has been completed.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381000"/>
            <a:ext cx="8610600" cy="4893647"/>
          </a:xfrm>
          <a:prstGeom prst="rect">
            <a:avLst/>
          </a:prstGeom>
        </p:spPr>
        <p:txBody>
          <a:bodyPr wrap="square">
            <a:spAutoFit/>
          </a:bodyPr>
          <a:lstStyle/>
          <a:p>
            <a:r>
              <a:rPr lang="en-US" sz="2400" b="1" dirty="0" smtClean="0"/>
              <a:t>V. SUBSTITUTIONS</a:t>
            </a:r>
          </a:p>
          <a:p>
            <a:endParaRPr lang="en-US" sz="2400" dirty="0" smtClean="0"/>
          </a:p>
          <a:p>
            <a:r>
              <a:rPr lang="en-US" sz="2400" dirty="0"/>
              <a:t>The number of substitutions is unlimited. They may be made, with the consent of the referee, at the following times:</a:t>
            </a:r>
          </a:p>
          <a:p>
            <a:r>
              <a:rPr lang="en-US" sz="2400" dirty="0"/>
              <a:t> </a:t>
            </a:r>
          </a:p>
          <a:p>
            <a:pPr marL="342900" lvl="0" indent="-342900">
              <a:buFont typeface="Arial" panose="020B0604020202020204" pitchFamily="34" charset="0"/>
              <a:buChar char="•"/>
            </a:pPr>
            <a:r>
              <a:rPr lang="en-US" sz="2400" dirty="0"/>
              <a:t>Prior to a throw-in in your favor, or a throw-in for the opposing team if BOTH teams have players ready to enter the game.</a:t>
            </a:r>
          </a:p>
          <a:p>
            <a:pPr marL="342900" lvl="0" indent="-342900">
              <a:buFont typeface="Arial" panose="020B0604020202020204" pitchFamily="34" charset="0"/>
              <a:buChar char="•"/>
            </a:pPr>
            <a:r>
              <a:rPr lang="en-US" sz="2400" dirty="0"/>
              <a:t>Prior to a goal kick by either team.</a:t>
            </a:r>
          </a:p>
          <a:p>
            <a:pPr marL="342900" lvl="0" indent="-342900">
              <a:buFont typeface="Arial" panose="020B0604020202020204" pitchFamily="34" charset="0"/>
              <a:buChar char="•"/>
            </a:pPr>
            <a:r>
              <a:rPr lang="en-US" sz="2400" dirty="0"/>
              <a:t>After a goal by either team.</a:t>
            </a:r>
          </a:p>
          <a:p>
            <a:pPr marL="342900" lvl="0" indent="-342900">
              <a:buFont typeface="Arial" panose="020B0604020202020204" pitchFamily="34" charset="0"/>
              <a:buChar char="•"/>
            </a:pPr>
            <a:r>
              <a:rPr lang="en-US" sz="2400" dirty="0"/>
              <a:t>After an injury when the referee stops play.</a:t>
            </a:r>
          </a:p>
          <a:p>
            <a:pPr marL="342900" lvl="0" indent="-342900">
              <a:buFont typeface="Arial" panose="020B0604020202020204" pitchFamily="34" charset="0"/>
              <a:buChar char="•"/>
            </a:pPr>
            <a:r>
              <a:rPr lang="en-US" sz="2400" dirty="0"/>
              <a:t>At Half-time.</a:t>
            </a:r>
          </a:p>
          <a:p>
            <a:r>
              <a:rPr lang="en-US" sz="2400" dirty="0"/>
              <a:t> </a:t>
            </a:r>
          </a:p>
          <a:p>
            <a:r>
              <a:rPr lang="en-US" sz="2400" dirty="0"/>
              <a:t>Substitutions are NOT allowed at corner kicks or free kicks.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751344"/>
            <a:ext cx="8153400" cy="5262979"/>
          </a:xfrm>
          <a:prstGeom prst="rect">
            <a:avLst/>
          </a:prstGeom>
        </p:spPr>
        <p:txBody>
          <a:bodyPr wrap="square">
            <a:spAutoFit/>
          </a:bodyPr>
          <a:lstStyle/>
          <a:p>
            <a:r>
              <a:rPr lang="en-US" sz="2400" b="1" dirty="0" smtClean="0"/>
              <a:t>XI. TIMING AND FORFEIT OF GAME</a:t>
            </a:r>
          </a:p>
          <a:p>
            <a:r>
              <a:rPr lang="en-US" sz="2400" dirty="0" smtClean="0"/>
              <a:t>Referee and teams must be present at the field 15 minutes prior to the scheduled kick-off time. If the referee does not arrive within 15 minutes after the scheduled time, he/she may not receive any fee. In this case, the coaches of the two teams will appoint an acting referee and play the game. If a mutually acceptable party cannot be found to act as referee, the game must be re-scheduled. In the event of a team being late, the other team must report it to the League for appropriate action. </a:t>
            </a:r>
          </a:p>
          <a:p>
            <a:endParaRPr lang="en-US" sz="2400" b="1" dirty="0" smtClean="0"/>
          </a:p>
          <a:p>
            <a:r>
              <a:rPr lang="en-US" sz="2400" b="1" u="sng" dirty="0" smtClean="0">
                <a:solidFill>
                  <a:srgbClr val="FF0000"/>
                </a:solidFill>
              </a:rPr>
              <a:t>If either team has not arrived within 15 minutes after the scheduled time, the referee will leave the field, and will receive payment. In this case, the missing team will forfeit the game.</a:t>
            </a:r>
            <a:endParaRPr lang="en-US" sz="2400" b="1" u="sng"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04800"/>
            <a:ext cx="8686800" cy="6247864"/>
          </a:xfrm>
          <a:prstGeom prst="rect">
            <a:avLst/>
          </a:prstGeom>
        </p:spPr>
        <p:txBody>
          <a:bodyPr wrap="square">
            <a:spAutoFit/>
          </a:bodyPr>
          <a:lstStyle/>
          <a:p>
            <a:r>
              <a:rPr lang="en-US" sz="2000" b="1" dirty="0" smtClean="0"/>
              <a:t>XII. POSTPONEMENTS</a:t>
            </a:r>
          </a:p>
          <a:p>
            <a:r>
              <a:rPr lang="en-US" sz="2000" dirty="0" smtClean="0"/>
              <a:t>The only legitimate reasons for postponing a game are:</a:t>
            </a:r>
          </a:p>
          <a:p>
            <a:r>
              <a:rPr lang="en-US" sz="2000" dirty="0" smtClean="0"/>
              <a:t>1. Bad weather at the site of the game.</a:t>
            </a:r>
          </a:p>
          <a:p>
            <a:r>
              <a:rPr lang="en-US" sz="2000" dirty="0" smtClean="0"/>
              <a:t>2. Vandalism to the field or field is unavailable. It is suggested that teams swap fields to play the game.</a:t>
            </a:r>
          </a:p>
          <a:p>
            <a:r>
              <a:rPr lang="en-US" sz="2000" dirty="0" smtClean="0"/>
              <a:t>3. Reschedule requests must be submitted to the MAYS President by the Club/Town Rep. Reschedule requests for games during the first 2 weeks of the season must be received by the MAYS President one week prior to the game date. All other reschedule requests for games beyond week 3 must be received no later than 7 days after the first date of games for the age group of the teams impacted by the request. Only one request per team will be allowed. The acceptable reasons for requesting a reschedule is for school event, religious event which prevents a team from fielding the minimum number of required players.</a:t>
            </a:r>
          </a:p>
          <a:p>
            <a:endParaRPr lang="en-US" sz="2000" dirty="0" smtClean="0"/>
          </a:p>
          <a:p>
            <a:r>
              <a:rPr lang="en-US" sz="2000" dirty="0" smtClean="0"/>
              <a:t>It is the responsibility of the home team to notify both the visiting team coach and the referee assignor of the postponement at least two hours before the scheduled game time.</a:t>
            </a:r>
          </a:p>
          <a:p>
            <a:endParaRPr lang="en-US" sz="2000" dirty="0" smtClean="0"/>
          </a:p>
          <a:p>
            <a:pPr algn="ctr"/>
            <a:r>
              <a:rPr lang="en-US" sz="2000" b="1" dirty="0" smtClean="0">
                <a:solidFill>
                  <a:srgbClr val="FF0000"/>
                </a:solidFill>
              </a:rPr>
              <a:t>Only MSC Town reps can close a field or cancel a game. </a:t>
            </a:r>
            <a:r>
              <a:rPr lang="en-US" sz="2000" b="1" u="sng" dirty="0" smtClean="0">
                <a:solidFill>
                  <a:srgbClr val="FF0000"/>
                </a:solidFill>
              </a:rPr>
              <a:t>COACHES cant cancel a game.</a:t>
            </a:r>
            <a:r>
              <a:rPr lang="en-US" sz="2000" b="1" dirty="0" smtClean="0">
                <a:solidFill>
                  <a:srgbClr val="FF0000"/>
                </a:solidFill>
              </a:rPr>
              <a:t> Once at the field, only a REFEREE can cancel a game.</a:t>
            </a:r>
            <a:endParaRPr lang="en-US" sz="2000" b="1"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457200"/>
            <a:ext cx="8610600" cy="5355312"/>
          </a:xfrm>
          <a:prstGeom prst="rect">
            <a:avLst/>
          </a:prstGeom>
        </p:spPr>
        <p:txBody>
          <a:bodyPr wrap="square">
            <a:spAutoFit/>
          </a:bodyPr>
          <a:lstStyle/>
          <a:p>
            <a:r>
              <a:rPr lang="en-US" b="1" dirty="0" smtClean="0"/>
              <a:t>XIII. MAKE UP GAMES</a:t>
            </a:r>
          </a:p>
          <a:p>
            <a:r>
              <a:rPr lang="en-US" dirty="0" smtClean="0"/>
              <a:t>The agreement on a mutually acceptable time and date for the replay of a game that was a valid postponement must be reached by the teams involved within two (2) weeks of the date when the game was postponed and the date of the rescheduled game must be within four (4) weeks of postponed game. Notwithstanding the afore defined requirement, the last available date for making up any postponed game shall be the last day of the regular playing season as specified in the published schedule except with special consideration and prior consent given by the President. Failure to reschedule and play a make up game in accordance with this By-Law shall result in the President determining if any or neither team shall be awarded a forfeit.</a:t>
            </a:r>
          </a:p>
          <a:p>
            <a:endParaRPr lang="en-US" dirty="0" smtClean="0"/>
          </a:p>
          <a:p>
            <a:r>
              <a:rPr lang="en-US" dirty="0" smtClean="0"/>
              <a:t>If a mutually suitable time for a make-up game can not be agreed upon by the coaches within the time limit stated above, the home team must immediately provide to the President three (3) reasonable game times which are on different dates and within the time limits as stated above. The visiting team must then accept one of these dates or forfeit the game. If alternative game times/dates submitted by the home team are deemed unreasonable by the President, then the President will give the visiting team three (3) dates to choose from within the stated time limit and may schedule the game at the visiting team's field or at a neutral site.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15702</TotalTime>
  <Words>2507</Words>
  <Application>Microsoft Office PowerPoint</Application>
  <PresentationFormat>On-screen Show (4:3)</PresentationFormat>
  <Paragraphs>214</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Arial Black</vt:lpstr>
      <vt:lpstr>Calibri</vt:lpstr>
      <vt:lpstr>blank</vt:lpstr>
      <vt:lpstr>Mountain Soccer Club 2018 Coaches Meeting </vt:lpstr>
      <vt:lpstr>Board    Members</vt:lpstr>
      <vt:lpstr>Coaches Code of Conduct</vt:lpstr>
      <vt:lpstr>By-Laws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Where do I get equipment</vt:lpstr>
      <vt:lpstr>Game Administration</vt:lpstr>
      <vt:lpstr>SCHEDULES and SCORES  - COACHES LOG in to SPORTSMANAGER www.sportsmanager.us/mountainclubsoccer.htm</vt:lpstr>
      <vt:lpstr>SCHEDULES and SCORES </vt:lpstr>
      <vt:lpstr>SCHEDULES and SCORES</vt:lpstr>
      <vt:lpstr>SCHEDULES and SCORES</vt:lpstr>
      <vt:lpstr>SCHEDULES and SCORES</vt:lpstr>
      <vt:lpstr>SCHEDULES and SCORES</vt:lpstr>
      <vt:lpstr>SCHEDULES and SCORES</vt:lpstr>
      <vt:lpstr>SCHEDULES and SCORES</vt:lpstr>
      <vt:lpstr>SCHEDULES and SCORES</vt:lpstr>
      <vt:lpstr>SCORES  Coaches will be entering Game Scores into the System</vt:lpstr>
      <vt:lpstr>SCORES Coaches will be entering Game Scores into the System</vt:lpstr>
      <vt:lpstr>SCORES  Coaches will be entering Game Scores into the System</vt:lpstr>
      <vt:lpstr>SCHEDULES – PARENT ACCESS LOG in to SPORTSMANAGER www.sportsmanager.us/mountainclubsoccer.htm</vt:lpstr>
      <vt:lpstr>SCHEDULES – PARENT ACCESS </vt:lpstr>
      <vt:lpstr>SCHEDULES – PARENT ACCESS</vt:lpstr>
      <vt:lpstr>SCHEDULES – PARENT ACCESS</vt:lpstr>
      <vt:lpstr>SCHEDULES – PARENT ACCESS</vt:lpstr>
      <vt:lpstr>SCHEDULES – PARENT ACCESS</vt:lpstr>
      <vt:lpstr>SCHEDULES – PARENT ACCESS</vt:lpstr>
      <vt:lpstr>What do I need to do next</vt:lpstr>
      <vt:lpstr>Questions?</vt:lpstr>
    </vt:vector>
  </TitlesOfParts>
  <Company>AkzoNobel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Mountain Soccer Club 2012 Coaches Meeting</dc:title>
  <dc:creator>abarej01</dc:creator>
  <cp:lastModifiedBy>John Jarnis</cp:lastModifiedBy>
  <cp:revision>66</cp:revision>
  <dcterms:created xsi:type="dcterms:W3CDTF">2012-03-10T23:38:11Z</dcterms:created>
  <dcterms:modified xsi:type="dcterms:W3CDTF">2018-03-31T11:16:00Z</dcterms:modified>
</cp:coreProperties>
</file>