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5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311" r:id="rId23"/>
    <p:sldId id="312" r:id="rId24"/>
    <p:sldId id="310" r:id="rId25"/>
    <p:sldId id="334" r:id="rId26"/>
    <p:sldId id="335" r:id="rId27"/>
    <p:sldId id="336" r:id="rId28"/>
    <p:sldId id="337" r:id="rId29"/>
    <p:sldId id="338" r:id="rId30"/>
    <p:sldId id="339" r:id="rId31"/>
    <p:sldId id="340" r:id="rId32"/>
    <p:sldId id="341" r:id="rId33"/>
    <p:sldId id="342" r:id="rId34"/>
    <p:sldId id="343" r:id="rId35"/>
    <p:sldId id="344" r:id="rId36"/>
    <p:sldId id="345" r:id="rId37"/>
    <p:sldId id="277" r:id="rId38"/>
    <p:sldId id="279" r:id="rId39"/>
    <p:sldId id="282" r:id="rId40"/>
    <p:sldId id="284" r:id="rId41"/>
    <p:sldId id="285" r:id="rId42"/>
    <p:sldId id="287" r:id="rId43"/>
    <p:sldId id="288" r:id="rId44"/>
    <p:sldId id="289" r:id="rId45"/>
    <p:sldId id="296" r:id="rId46"/>
    <p:sldId id="290" r:id="rId47"/>
    <p:sldId id="291" r:id="rId48"/>
    <p:sldId id="292" r:id="rId49"/>
    <p:sldId id="293" r:id="rId50"/>
    <p:sldId id="294" r:id="rId51"/>
    <p:sldId id="347" r:id="rId52"/>
    <p:sldId id="295" r:id="rId53"/>
    <p:sldId id="297" r:id="rId5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8175A37-2947-4797-B9B2-3076EBAFF97F}">
  <a:tblStyle styleId="{D8175A37-2947-4797-B9B2-3076EBAFF97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756"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c46dc3ad78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c46dc3ad78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c46dc3ad78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c46dc3ad78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c46dc3ad78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c46dc3ad78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c46dc3ad78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c46dc3ad7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c46dc3ad78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c46dc3ad78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c46dc3ad78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c46dc3ad78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c46dc3ad78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c46dc3ad7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c46dc3ad78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c46dc3ad78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c46dc3ad78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c46dc3ad7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c46dc3ad78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c46dc3ad78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c5f0cef7e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c5f0cef7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c46dc3ad7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c46dc3ad7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c46dc3ad78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c46dc3ad7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c46dc3ad7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c46dc3ad7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c46dc3ad7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c46dc3ad7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46dc3ad78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46dc3ad7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c46dc3ad78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c46dc3ad78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c46dc3ad78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c46dc3ad7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350110"/>
            <a:ext cx="5650085" cy="1527050"/>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2877160"/>
            <a:ext cx="5650085" cy="610820"/>
          </a:xfrm>
        </p:spPr>
        <p:txBody>
          <a:bodyPr>
            <a:normAutofit/>
          </a:bodyPr>
          <a:lstStyle>
            <a:lvl1pPr marL="0" indent="0" algn="l">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a:extLst>
              <a:ext uri="{FF2B5EF4-FFF2-40B4-BE49-F238E27FC236}">
                <a16:creationId xmlns:a16="http://schemas.microsoft.com/office/drawing/2014/main" id="{F3751A7D-A6E9-4AFB-91A9-66B51E8EDE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40935" y="2771159"/>
            <a:ext cx="1548821" cy="1548821"/>
          </a:xfrm>
          <a:prstGeom prst="rect">
            <a:avLst/>
          </a:prstGeom>
        </p:spPr>
      </p:pic>
    </p:spTree>
    <p:extLst>
      <p:ext uri="{BB962C8B-B14F-4D97-AF65-F5344CB8AC3E}">
        <p14:creationId xmlns:p14="http://schemas.microsoft.com/office/powerpoint/2010/main" val="610069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1"/>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512214"/>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a:extLst>
              <a:ext uri="{FF2B5EF4-FFF2-40B4-BE49-F238E27FC236}">
                <a16:creationId xmlns:a16="http://schemas.microsoft.com/office/drawing/2014/main" id="{748ED9D9-8627-408A-850A-2B3EB2232B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1097019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6108200" cy="572644"/>
          </a:xfrm>
        </p:spPr>
        <p:txBody>
          <a:bodyPr>
            <a:normAutofit/>
          </a:bodyPr>
          <a:lstStyle>
            <a:lvl1pPr algn="l">
              <a:defRPr sz="3600">
                <a:solidFill>
                  <a:srgbClr val="00B0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5" y="1044701"/>
            <a:ext cx="6108200" cy="366376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a:extLst>
              <a:ext uri="{FF2B5EF4-FFF2-40B4-BE49-F238E27FC236}">
                <a16:creationId xmlns:a16="http://schemas.microsoft.com/office/drawing/2014/main" id="{3F868E13-55B3-4005-81B9-F6828BB922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2455" y="3182570"/>
            <a:ext cx="1374345" cy="1374345"/>
          </a:xfrm>
          <a:prstGeom prst="rect">
            <a:avLst/>
          </a:prstGeom>
        </p:spPr>
      </p:pic>
    </p:spTree>
    <p:extLst>
      <p:ext uri="{BB962C8B-B14F-4D97-AF65-F5344CB8AC3E}">
        <p14:creationId xmlns:p14="http://schemas.microsoft.com/office/powerpoint/2010/main" val="3150080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a:extLst>
              <a:ext uri="{FF2B5EF4-FFF2-40B4-BE49-F238E27FC236}">
                <a16:creationId xmlns:a16="http://schemas.microsoft.com/office/drawing/2014/main" id="{EF1055F4-C825-453A-A1B1-A3D3935C0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4123295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pic>
        <p:nvPicPr>
          <p:cNvPr id="8" name="Picture 7">
            <a:extLst>
              <a:ext uri="{FF2B5EF4-FFF2-40B4-BE49-F238E27FC236}">
                <a16:creationId xmlns:a16="http://schemas.microsoft.com/office/drawing/2014/main" id="{4911B29B-A3AA-43D7-80F1-E5905237BA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1481971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093365" cy="61082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80" y="1641238"/>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80" y="2113635"/>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1641238"/>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1" y="2113635"/>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pic>
        <p:nvPicPr>
          <p:cNvPr id="10" name="Picture 9">
            <a:extLst>
              <a:ext uri="{FF2B5EF4-FFF2-40B4-BE49-F238E27FC236}">
                <a16:creationId xmlns:a16="http://schemas.microsoft.com/office/drawing/2014/main" id="{4D4439E0-DF23-4052-B70B-54E16C25B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3283163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pic>
        <p:nvPicPr>
          <p:cNvPr id="6" name="Picture 5">
            <a:extLst>
              <a:ext uri="{FF2B5EF4-FFF2-40B4-BE49-F238E27FC236}">
                <a16:creationId xmlns:a16="http://schemas.microsoft.com/office/drawing/2014/main" id="{4FF4DD13-CFE0-4F42-9D6A-8A44F64A51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151263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pic>
        <p:nvPicPr>
          <p:cNvPr id="5" name="Picture 4">
            <a:extLst>
              <a:ext uri="{FF2B5EF4-FFF2-40B4-BE49-F238E27FC236}">
                <a16:creationId xmlns:a16="http://schemas.microsoft.com/office/drawing/2014/main" id="{5476A700-F36E-4F02-AAD7-D9B71BCEAB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161823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pic>
        <p:nvPicPr>
          <p:cNvPr id="8" name="Picture 7">
            <a:extLst>
              <a:ext uri="{FF2B5EF4-FFF2-40B4-BE49-F238E27FC236}">
                <a16:creationId xmlns:a16="http://schemas.microsoft.com/office/drawing/2014/main" id="{DD9B783C-F9D7-4CB9-AA7A-7FD7E8786D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3107208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pic>
        <p:nvPicPr>
          <p:cNvPr id="8" name="Picture 7">
            <a:extLst>
              <a:ext uri="{FF2B5EF4-FFF2-40B4-BE49-F238E27FC236}">
                <a16:creationId xmlns:a16="http://schemas.microsoft.com/office/drawing/2014/main" id="{BB1B79A3-3796-4C05-8AE6-EB199C92ED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1858429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a:extLst>
              <a:ext uri="{FF2B5EF4-FFF2-40B4-BE49-F238E27FC236}">
                <a16:creationId xmlns:a16="http://schemas.microsoft.com/office/drawing/2014/main" id="{4767799A-01A2-4D9B-A47F-30EC838AD7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1634826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1B4E423-9484-47DD-B876-C3C1EA8DDE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2575" y="-176940"/>
            <a:ext cx="1374345" cy="1374345"/>
          </a:xfrm>
          <a:prstGeom prst="rect">
            <a:avLst/>
          </a:prstGeom>
        </p:spPr>
      </p:pic>
    </p:spTree>
    <p:extLst>
      <p:ext uri="{BB962C8B-B14F-4D97-AF65-F5344CB8AC3E}">
        <p14:creationId xmlns:p14="http://schemas.microsoft.com/office/powerpoint/2010/main" val="2542533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3/28/2022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7AA319AF-0FCC-4128-9740-8A4A650F4C8A}"/>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5863198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VXw0XGOVQvw&amp;feature=youtu.be" TargetMode="External"/><Relationship Id="rId7" Type="http://schemas.openxmlformats.org/officeDocument/2006/relationships/hyperlink" Target="https://youtu.be/gzHi6fXjm6M"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changingthegameproject.com/the-massive-importance-of-play/" TargetMode="External"/><Relationship Id="rId5" Type="http://schemas.openxmlformats.org/officeDocument/2006/relationships/hyperlink" Target="https://wgcoaching.com/over-coaching/" TargetMode="External"/><Relationship Id="rId4" Type="http://schemas.openxmlformats.org/officeDocument/2006/relationships/hyperlink" Target="https://www.robertglazer.com/friday-forward/freedom-to-fai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learning.ussoccer.com/"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www.mayouthsoccer.org/coaches/session-plans/" TargetMode="External"/><Relationship Id="rId4" Type="http://schemas.openxmlformats.org/officeDocument/2006/relationships/hyperlink" Target="https://unitedsoccercoaches.org/education/"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youthsoccer.org/coaches/play-practice-play/" TargetMode="External"/><Relationship Id="rId7" Type="http://schemas.openxmlformats.org/officeDocument/2006/relationships/hyperlink" Target="https://www.youtube.com/watch?v=FYgf3as7my4"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youtube.com/watch?v=kLfVElhNiJc" TargetMode="External"/><Relationship Id="rId5" Type="http://schemas.openxmlformats.org/officeDocument/2006/relationships/hyperlink" Target="https://coachesinsider.com/soccer/practice-plan-7/" TargetMode="External"/><Relationship Id="rId4" Type="http://schemas.openxmlformats.org/officeDocument/2006/relationships/hyperlink" Target="https://www.ussoccer.com/stories/2018/02/five-things-to-know-about-playpracticeplay"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sportsmanager.us/MountainClubSoccer.htm"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hyperlink" Target="https://www.sportsmanager.us/MountainClubSoccer.htm"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mayouthsoccer.org/covid-hub/"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www.maysl.com/" TargetMode="External"/><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2.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http://www.sportsmanager.us/mountainclubsoccer.htm"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hyperlink" Target="http://www.sportsmanager.us/mountainclubsoccer.htm" TargetMode="Externa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813800"/>
            <a:ext cx="8520600" cy="15159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Clr>
                <a:schemeClr val="dk1"/>
              </a:buClr>
              <a:buSzPts val="1100"/>
              <a:buFont typeface="Arial"/>
              <a:buNone/>
            </a:pPr>
            <a:r>
              <a:rPr lang="en" sz="2400" b="1" dirty="0">
                <a:latin typeface="Times New Roman"/>
                <a:ea typeface="Times New Roman"/>
                <a:cs typeface="Times New Roman"/>
                <a:sym typeface="Times New Roman"/>
              </a:rPr>
              <a:t>Mountain Soccer Club </a:t>
            </a:r>
            <a:endParaRPr sz="2400" b="1" dirty="0">
              <a:latin typeface="Times New Roman"/>
              <a:ea typeface="Times New Roman"/>
              <a:cs typeface="Times New Roman"/>
              <a:sym typeface="Times New Roman"/>
            </a:endParaRPr>
          </a:p>
          <a:p>
            <a:pPr marL="0" lvl="0" indent="0" algn="ctr" rtl="0">
              <a:spcBef>
                <a:spcPts val="0"/>
              </a:spcBef>
              <a:spcAft>
                <a:spcPts val="0"/>
              </a:spcAft>
              <a:buNone/>
            </a:pPr>
            <a:r>
              <a:rPr lang="en" sz="2400" b="1" dirty="0">
                <a:latin typeface="Times New Roman"/>
                <a:ea typeface="Times New Roman"/>
                <a:cs typeface="Times New Roman"/>
                <a:sym typeface="Times New Roman"/>
              </a:rPr>
              <a:t>Coaches Information &amp; Resource Guide</a:t>
            </a:r>
            <a:br>
              <a:rPr lang="en" sz="2400" b="1" dirty="0">
                <a:latin typeface="Times New Roman"/>
                <a:ea typeface="Times New Roman"/>
                <a:cs typeface="Times New Roman"/>
                <a:sym typeface="Times New Roman"/>
              </a:rPr>
            </a:br>
            <a:r>
              <a:rPr lang="en" sz="2400" b="1" dirty="0">
                <a:latin typeface="Times New Roman"/>
                <a:ea typeface="Times New Roman"/>
                <a:cs typeface="Times New Roman"/>
                <a:sym typeface="Times New Roman"/>
              </a:rPr>
              <a:t>Spring 2022</a:t>
            </a:r>
            <a:endParaRPr sz="2400" b="1" dirty="0">
              <a:latin typeface="Times New Roman"/>
              <a:ea typeface="Times New Roman"/>
              <a:cs typeface="Times New Roman"/>
              <a:sym typeface="Times New Roman"/>
            </a:endParaRPr>
          </a:p>
          <a:p>
            <a:pPr marL="0" lvl="0" indent="0" algn="ctr" rtl="0">
              <a:spcBef>
                <a:spcPts val="0"/>
              </a:spcBef>
              <a:spcAft>
                <a:spcPts val="0"/>
              </a:spcAft>
              <a:buNone/>
            </a:pPr>
            <a:endParaRPr sz="2400" b="1" dirty="0">
              <a:latin typeface="Times New Roman"/>
              <a:ea typeface="Times New Roman"/>
              <a:cs typeface="Times New Roman"/>
              <a:sym typeface="Times New Roman"/>
            </a:endParaRPr>
          </a:p>
          <a:p>
            <a:pPr marL="0" lvl="0" indent="0" algn="ctr" rtl="0">
              <a:spcBef>
                <a:spcPts val="0"/>
              </a:spcBef>
              <a:spcAft>
                <a:spcPts val="0"/>
              </a:spcAft>
              <a:buClr>
                <a:schemeClr val="dk1"/>
              </a:buClr>
              <a:buSzPts val="1100"/>
              <a:buFont typeface="Arial"/>
              <a:buNone/>
            </a:pPr>
            <a:r>
              <a:rPr lang="en" sz="1200" dirty="0">
                <a:latin typeface="Times New Roman"/>
                <a:ea typeface="Times New Roman"/>
                <a:cs typeface="Times New Roman"/>
                <a:sym typeface="Times New Roman"/>
              </a:rPr>
              <a:t>Created By: MT. Soccer Club Director Of Soccer Development</a:t>
            </a:r>
            <a:endParaRPr sz="2400" b="1" dirty="0">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ts val="1100"/>
              <a:buFont typeface="Arial"/>
              <a:buNone/>
            </a:pPr>
            <a:r>
              <a:rPr lang="en" sz="2150" b="1">
                <a:latin typeface="Times New Roman"/>
                <a:ea typeface="Times New Roman"/>
                <a:cs typeface="Times New Roman"/>
                <a:sym typeface="Times New Roman"/>
              </a:rPr>
              <a:t>Resources To Share With Parents</a:t>
            </a:r>
            <a:endParaRPr sz="2150"/>
          </a:p>
        </p:txBody>
      </p:sp>
      <p:sp>
        <p:nvSpPr>
          <p:cNvPr id="108" name="Google Shape;108;p22"/>
          <p:cNvSpPr txBox="1">
            <a:spLocks noGrp="1"/>
          </p:cNvSpPr>
          <p:nvPr>
            <p:ph type="body" idx="1"/>
          </p:nvPr>
        </p:nvSpPr>
        <p:spPr>
          <a:xfrm>
            <a:off x="0" y="572700"/>
            <a:ext cx="9144000" cy="45708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“You don’t scream at your kid when they are learning how to read or write, so why do it when they are learning to play football (soccer)?” - Sean Dyche, manager/head coach of Burnley FC</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Changing The Game In Youth Sports: John O’Sullivan at TEDxBend</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https://www.youtube.com/watch?v=VXw0XGOVQvw&amp;feature=youtu.be</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Freedom To Fail</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https://www.robertglazer.com/friday-forward/freedom-to-fail/</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Improve Your Coaching By Not Coaching</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https://wgcoaching.com/over-coaching/</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The Incredibly Massive Importance Of Play</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https://changingthegameproject.com/the-massive-importance-of-play/</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Four Don’ts of Soccer Coaching </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https://youtu.be/gzHi6fXjm6M</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150" b="1">
                <a:latin typeface="Times New Roman"/>
                <a:ea typeface="Times New Roman"/>
                <a:cs typeface="Times New Roman"/>
                <a:sym typeface="Times New Roman"/>
              </a:rPr>
              <a:t>Coaching Education &amp; Professional Resources</a:t>
            </a:r>
            <a:endParaRPr sz="2150"/>
          </a:p>
        </p:txBody>
      </p:sp>
      <p:sp>
        <p:nvSpPr>
          <p:cNvPr id="114" name="Google Shape;114;p23"/>
          <p:cNvSpPr txBox="1">
            <a:spLocks noGrp="1"/>
          </p:cNvSpPr>
          <p:nvPr>
            <p:ph type="body" idx="1"/>
          </p:nvPr>
        </p:nvSpPr>
        <p:spPr>
          <a:xfrm>
            <a:off x="311700" y="572700"/>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-U.S. Soccer Federation (ussoccer.com)</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U.S. Soccer Learning Center (</a:t>
            </a:r>
            <a:r>
              <a:rPr lang="en" sz="16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learning.ussoccer.com</a:t>
            </a:r>
            <a:r>
              <a:rPr lang="en" sz="1600" b="1">
                <a:solidFill>
                  <a:schemeClr val="dk1"/>
                </a:solidFill>
                <a:latin typeface="Times New Roman"/>
                <a:ea typeface="Times New Roman"/>
                <a:cs typeface="Times New Roman"/>
                <a:sym typeface="Times New Roman"/>
              </a:rPr>
              <a:t>)</a:t>
            </a:r>
            <a:r>
              <a:rPr lang="en" sz="1600">
                <a:solidFill>
                  <a:srgbClr val="4A86E8"/>
                </a:solidFill>
                <a:latin typeface="Times New Roman"/>
                <a:ea typeface="Times New Roman"/>
                <a:cs typeface="Times New Roman"/>
                <a:sym typeface="Times New Roman"/>
              </a:rPr>
              <a:t> </a:t>
            </a:r>
            <a:endParaRPr sz="1600">
              <a:solidFill>
                <a:srgbClr val="4A86E8"/>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*Free Intro Course, online 20 minutes to complete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-United Soccer Coaches (unitedsoccercoaches.org)</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United Soccer Coaches (</a:t>
            </a:r>
            <a:r>
              <a:rPr lang="en" sz="16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unitedsoccercoaches.org/education/</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*Yearly Membership Fee, which provides online resource content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-Massachusetts Youth Soccer Association (mayouthsoccer.org)</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Massachusetts Youth Soccer Association (</a:t>
            </a:r>
            <a:r>
              <a:rPr lang="en" sz="16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mayouthsoccer.org/coaches/session-plans/</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		*Free Practice Training Session Plans</a:t>
            </a:r>
            <a:endParaRPr sz="16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*Mass Youth Soccer Grassroots Podcast (Apple Podcasts, listen to 1st episode) </a:t>
            </a:r>
            <a:endParaRPr sz="1600" b="1">
              <a:solidFill>
                <a:srgbClr val="4A86E8"/>
              </a:solidFill>
              <a:latin typeface="Times New Roman"/>
              <a:ea typeface="Times New Roman"/>
              <a:cs typeface="Times New Roman"/>
              <a:sym typeface="Times New Roman"/>
            </a:endParaRPr>
          </a:p>
          <a:p>
            <a:pPr marL="0" lvl="0" indent="0" algn="r" rtl="0">
              <a:lnSpc>
                <a:spcPct val="100000"/>
              </a:lnSpc>
              <a:spcBef>
                <a:spcPts val="0"/>
              </a:spcBef>
              <a:spcAft>
                <a:spcPts val="0"/>
              </a:spcAft>
              <a:buClr>
                <a:schemeClr val="dk1"/>
              </a:buClr>
              <a:buSzPts val="1100"/>
              <a:buFont typeface="Arial"/>
              <a:buNone/>
            </a:pPr>
            <a:endParaRPr sz="1600" b="1">
              <a:solidFill>
                <a:srgbClr val="4A86E8"/>
              </a:solidFill>
              <a:latin typeface="Times New Roman"/>
              <a:ea typeface="Times New Roman"/>
              <a:cs typeface="Times New Roman"/>
              <a:sym typeface="Times New Roman"/>
            </a:endParaRPr>
          </a:p>
          <a:p>
            <a:pPr marL="0" lvl="0" indent="0" algn="r" rtl="0">
              <a:lnSpc>
                <a:spcPct val="100000"/>
              </a:lnSpc>
              <a:spcBef>
                <a:spcPts val="0"/>
              </a:spcBef>
              <a:spcAft>
                <a:spcPts val="0"/>
              </a:spcAft>
              <a:buClr>
                <a:schemeClr val="dk1"/>
              </a:buClr>
              <a:buSzPts val="1100"/>
              <a:buFont typeface="Arial"/>
              <a:buNone/>
            </a:pPr>
            <a:r>
              <a:rPr lang="en" sz="1600" i="1">
                <a:solidFill>
                  <a:schemeClr val="dk1"/>
                </a:solidFill>
                <a:latin typeface="Times New Roman"/>
                <a:ea typeface="Times New Roman"/>
                <a:cs typeface="Times New Roman"/>
                <a:sym typeface="Times New Roman"/>
              </a:rPr>
              <a:t>***many additional supportive resources online and YouTube, the power of the internet***</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4"/>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835" b="1">
                <a:latin typeface="Times New Roman"/>
                <a:ea typeface="Times New Roman"/>
                <a:cs typeface="Times New Roman"/>
                <a:sym typeface="Times New Roman"/>
              </a:rPr>
              <a:t>Practice Training Session Plans (In-Season Curriculum / Topic / Ideas / Examples)</a:t>
            </a:r>
            <a:endParaRPr sz="1835"/>
          </a:p>
        </p:txBody>
      </p:sp>
      <p:sp>
        <p:nvSpPr>
          <p:cNvPr id="120" name="Google Shape;120;p24"/>
          <p:cNvSpPr txBox="1">
            <a:spLocks noGrp="1"/>
          </p:cNvSpPr>
          <p:nvPr>
            <p:ph type="body" idx="1"/>
          </p:nvPr>
        </p:nvSpPr>
        <p:spPr>
          <a:xfrm>
            <a:off x="311700" y="572700"/>
            <a:ext cx="85206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latin typeface="Times New Roman"/>
                <a:ea typeface="Times New Roman"/>
                <a:cs typeface="Times New Roman"/>
                <a:sym typeface="Times New Roman"/>
              </a:rPr>
              <a:t>KEY NOTES for Coaches below to consider regarding planning your soccer season...</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--Spring Soccer Season Duration: early-April through early-June</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--Practices: 2 organized-practices per week are recommended </a:t>
            </a:r>
            <a:r>
              <a:rPr lang="en" sz="1600" i="1">
                <a:solidFill>
                  <a:schemeClr val="dk1"/>
                </a:solidFill>
                <a:latin typeface="Times New Roman"/>
                <a:ea typeface="Times New Roman"/>
                <a:cs typeface="Times New Roman"/>
                <a:sym typeface="Times New Roman"/>
              </a:rPr>
              <a:t>(Coaches Discretion)</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--Games: 1 game per weekend</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--Soccer Season Length: (</a:t>
            </a:r>
            <a:r>
              <a:rPr lang="en" sz="1600" i="1">
                <a:solidFill>
                  <a:schemeClr val="dk1"/>
                </a:solidFill>
                <a:latin typeface="Times New Roman"/>
                <a:ea typeface="Times New Roman"/>
                <a:cs typeface="Times New Roman"/>
                <a:sym typeface="Times New Roman"/>
              </a:rPr>
              <a:t>13 weeks estimation</a:t>
            </a:r>
            <a:r>
              <a:rPr lang="en" sz="1600">
                <a:solidFill>
                  <a:schemeClr val="dk1"/>
                </a:solidFill>
                <a:latin typeface="Times New Roman"/>
                <a:ea typeface="Times New Roman"/>
                <a:cs typeface="Times New Roman"/>
                <a:sym typeface="Times New Roman"/>
              </a:rPr>
              <a:t>)</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835" b="1">
                <a:latin typeface="Times New Roman"/>
                <a:ea typeface="Times New Roman"/>
                <a:cs typeface="Times New Roman"/>
                <a:sym typeface="Times New Roman"/>
              </a:rPr>
              <a:t>Practice Training Session Plans (In-Season Curriculum / Topic / Ideas / Examples)</a:t>
            </a:r>
            <a:endParaRPr sz="1835"/>
          </a:p>
        </p:txBody>
      </p:sp>
      <p:sp>
        <p:nvSpPr>
          <p:cNvPr id="126" name="Google Shape;126;p25"/>
          <p:cNvSpPr txBox="1">
            <a:spLocks noGrp="1"/>
          </p:cNvSpPr>
          <p:nvPr>
            <p:ph type="body" idx="1"/>
          </p:nvPr>
        </p:nvSpPr>
        <p:spPr>
          <a:xfrm>
            <a:off x="311700" y="572700"/>
            <a:ext cx="85206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*take the time to think, plan, prepare your practices and game approaches --- do not procrastinate...your players and team deserve a </a:t>
            </a:r>
            <a:r>
              <a:rPr lang="en" sz="1600" b="1" i="1">
                <a:solidFill>
                  <a:schemeClr val="dk1"/>
                </a:solidFill>
                <a:latin typeface="Times New Roman"/>
                <a:ea typeface="Times New Roman"/>
                <a:cs typeface="Times New Roman"/>
                <a:sym typeface="Times New Roman"/>
              </a:rPr>
              <a:t>Safe</a:t>
            </a:r>
            <a:r>
              <a:rPr lang="en" sz="1600" i="1">
                <a:solidFill>
                  <a:schemeClr val="dk1"/>
                </a:solidFill>
                <a:latin typeface="Times New Roman"/>
                <a:ea typeface="Times New Roman"/>
                <a:cs typeface="Times New Roman"/>
                <a:sym typeface="Times New Roman"/>
              </a:rPr>
              <a:t>, </a:t>
            </a:r>
            <a:r>
              <a:rPr lang="en" sz="1600" b="1" i="1">
                <a:solidFill>
                  <a:schemeClr val="dk1"/>
                </a:solidFill>
                <a:latin typeface="Times New Roman"/>
                <a:ea typeface="Times New Roman"/>
                <a:cs typeface="Times New Roman"/>
                <a:sym typeface="Times New Roman"/>
              </a:rPr>
              <a:t>Enjoyable</a:t>
            </a:r>
            <a:r>
              <a:rPr lang="en" sz="1600" i="1">
                <a:solidFill>
                  <a:schemeClr val="dk1"/>
                </a:solidFill>
                <a:latin typeface="Times New Roman"/>
                <a:ea typeface="Times New Roman"/>
                <a:cs typeface="Times New Roman"/>
                <a:sym typeface="Times New Roman"/>
              </a:rPr>
              <a:t> and </a:t>
            </a:r>
            <a:r>
              <a:rPr lang="en" sz="1600" b="1" i="1">
                <a:solidFill>
                  <a:schemeClr val="dk1"/>
                </a:solidFill>
                <a:latin typeface="Times New Roman"/>
                <a:ea typeface="Times New Roman"/>
                <a:cs typeface="Times New Roman"/>
                <a:sym typeface="Times New Roman"/>
              </a:rPr>
              <a:t>Positive Holistic Developmental Environment</a:t>
            </a:r>
            <a:r>
              <a:rPr lang="en" sz="1600" i="1">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*setting-up your environment is important, success is earned within the details</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	-soccer equipment (soccer balls, cones, bibs, goals, pump, etc.)</a:t>
            </a:r>
            <a:endParaRPr sz="1600">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-try your best to arrive 20 minutes before your practice, to set-up your practice </a:t>
            </a:r>
            <a:endParaRPr sz="1600">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-make sure your practice/game area is safe for all</a:t>
            </a:r>
            <a:endParaRPr sz="1600">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-try your best to use minimum equipment when setting-up your practices </a:t>
            </a:r>
            <a:endParaRPr sz="1600">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-plan with the end-in-mind, start with your big ideas and the get small, work backwards</a:t>
            </a:r>
            <a:endParaRPr sz="1600">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a:solidFill>
                  <a:schemeClr val="dk1"/>
                </a:solidFill>
                <a:latin typeface="Times New Roman"/>
                <a:ea typeface="Times New Roman"/>
                <a:cs typeface="Times New Roman"/>
                <a:sym typeface="Times New Roman"/>
              </a:rPr>
              <a:t>-as you progress throughout practice, all you then need to do is pick-up as you move-on</a:t>
            </a: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835" b="1">
                <a:latin typeface="Times New Roman"/>
                <a:ea typeface="Times New Roman"/>
                <a:cs typeface="Times New Roman"/>
                <a:sym typeface="Times New Roman"/>
              </a:rPr>
              <a:t>Practice Training Session Plans (In-Season Curriculum / Topic / Ideas / Examples)</a:t>
            </a:r>
            <a:endParaRPr sz="1835"/>
          </a:p>
        </p:txBody>
      </p:sp>
      <p:sp>
        <p:nvSpPr>
          <p:cNvPr id="132" name="Google Shape;132;p26"/>
          <p:cNvSpPr txBox="1">
            <a:spLocks noGrp="1"/>
          </p:cNvSpPr>
          <p:nvPr>
            <p:ph type="body" idx="1"/>
          </p:nvPr>
        </p:nvSpPr>
        <p:spPr>
          <a:xfrm>
            <a:off x="0" y="572700"/>
            <a:ext cx="9144000" cy="45708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1600" b="1" u="sng">
              <a:solidFill>
                <a:srgbClr val="000000"/>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endParaRPr sz="1600" b="1" u="sng">
              <a:solidFill>
                <a:srgbClr val="000000"/>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1600" b="1" u="sng">
                <a:solidFill>
                  <a:srgbClr val="000000"/>
                </a:solidFill>
                <a:latin typeface="Times New Roman"/>
                <a:ea typeface="Times New Roman"/>
                <a:cs typeface="Times New Roman"/>
                <a:sym typeface="Times New Roman"/>
              </a:rPr>
              <a:t>Play - Practice - Play</a:t>
            </a:r>
            <a:endParaRPr sz="1600" b="1" u="sng">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-Massachusetts Youth Soccer Association </a:t>
            </a:r>
            <a:r>
              <a:rPr lang="en" sz="1600">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mayouthsoccer.org/coaches/play-practice-play/</a:t>
            </a:r>
            <a:r>
              <a:rPr lang="en" sz="1600">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-U.S. Soccer Federation </a:t>
            </a:r>
            <a:r>
              <a:rPr lang="en" sz="1600">
                <a:solidFill>
                  <a:schemeClr val="dk1"/>
                </a:solidFill>
                <a:latin typeface="Times New Roman"/>
                <a:ea typeface="Times New Roman"/>
                <a:cs typeface="Times New Roman"/>
                <a:sym typeface="Times New Roman"/>
              </a:rPr>
              <a:t>(</a:t>
            </a:r>
            <a:r>
              <a:rPr lang="en" sz="16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ussoccer.com/stories/2018/02/five-things-to-know-about-playpractice-play</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-CoachesInsider</a:t>
            </a:r>
            <a:r>
              <a:rPr lang="en" sz="1600">
                <a:solidFill>
                  <a:schemeClr val="dk1"/>
                </a:solidFill>
                <a:latin typeface="Times New Roman"/>
                <a:ea typeface="Times New Roman"/>
                <a:cs typeface="Times New Roman"/>
                <a:sym typeface="Times New Roman"/>
              </a:rPr>
              <a:t> (</a:t>
            </a:r>
            <a:r>
              <a:rPr lang="en" sz="16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coachesinsider.com/soccer/practice-plan-7/</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-World Class Coaching - YouTube</a:t>
            </a:r>
            <a:r>
              <a:rPr lang="en" sz="1600">
                <a:solidFill>
                  <a:schemeClr val="dk1"/>
                </a:solidFill>
                <a:latin typeface="Times New Roman"/>
                <a:ea typeface="Times New Roman"/>
                <a:cs typeface="Times New Roman"/>
                <a:sym typeface="Times New Roman"/>
              </a:rPr>
              <a:t> (</a:t>
            </a:r>
            <a:r>
              <a:rPr lang="en" sz="16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Click Here: Play Practice Play Training Session</a:t>
            </a:r>
            <a:r>
              <a:rPr lang="en" sz="1600">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-Murray Soccer Club - YouTube</a:t>
            </a:r>
            <a:r>
              <a:rPr lang="en" sz="1600">
                <a:solidFill>
                  <a:schemeClr val="dk1"/>
                </a:solidFill>
                <a:latin typeface="Times New Roman"/>
                <a:ea typeface="Times New Roman"/>
                <a:cs typeface="Times New Roman"/>
                <a:sym typeface="Times New Roman"/>
              </a:rPr>
              <a:t> (</a:t>
            </a:r>
            <a:r>
              <a:rPr lang="en" sz="16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Click Here: Coach Education - Play Practice Play</a:t>
            </a:r>
            <a:r>
              <a:rPr lang="en" sz="1600">
                <a:solidFill>
                  <a:schemeClr val="dk1"/>
                </a:solidFill>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7"/>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SzPts val="990"/>
              <a:buNone/>
            </a:pPr>
            <a:r>
              <a:rPr lang="en" sz="1835" b="1">
                <a:latin typeface="Times New Roman"/>
                <a:ea typeface="Times New Roman"/>
                <a:cs typeface="Times New Roman"/>
                <a:sym typeface="Times New Roman"/>
              </a:rPr>
              <a:t>Practice Training Session Plans (In-Season Curriculum / Topic / Ideas / Examples)</a:t>
            </a:r>
            <a:endParaRPr sz="1835"/>
          </a:p>
        </p:txBody>
      </p:sp>
      <p:graphicFrame>
        <p:nvGraphicFramePr>
          <p:cNvPr id="138" name="Google Shape;138;p27"/>
          <p:cNvGraphicFramePr/>
          <p:nvPr/>
        </p:nvGraphicFramePr>
        <p:xfrm>
          <a:off x="76188" y="485950"/>
          <a:ext cx="3000000" cy="3000000"/>
        </p:xfrm>
        <a:graphic>
          <a:graphicData uri="http://schemas.openxmlformats.org/drawingml/2006/table">
            <a:tbl>
              <a:tblPr>
                <a:noFill/>
                <a:tableStyleId>{D8175A37-2947-4797-B9B2-3076EBAFF97F}</a:tableStyleId>
              </a:tblPr>
              <a:tblGrid>
                <a:gridCol w="1050975">
                  <a:extLst>
                    <a:ext uri="{9D8B030D-6E8A-4147-A177-3AD203B41FA5}">
                      <a16:colId xmlns:a16="http://schemas.microsoft.com/office/drawing/2014/main" val="20000"/>
                    </a:ext>
                  </a:extLst>
                </a:gridCol>
                <a:gridCol w="2160325">
                  <a:extLst>
                    <a:ext uri="{9D8B030D-6E8A-4147-A177-3AD203B41FA5}">
                      <a16:colId xmlns:a16="http://schemas.microsoft.com/office/drawing/2014/main" val="20001"/>
                    </a:ext>
                  </a:extLst>
                </a:gridCol>
                <a:gridCol w="2160325">
                  <a:extLst>
                    <a:ext uri="{9D8B030D-6E8A-4147-A177-3AD203B41FA5}">
                      <a16:colId xmlns:a16="http://schemas.microsoft.com/office/drawing/2014/main" val="20002"/>
                    </a:ext>
                  </a:extLst>
                </a:gridCol>
                <a:gridCol w="1766200">
                  <a:extLst>
                    <a:ext uri="{9D8B030D-6E8A-4147-A177-3AD203B41FA5}">
                      <a16:colId xmlns:a16="http://schemas.microsoft.com/office/drawing/2014/main" val="20003"/>
                    </a:ext>
                  </a:extLst>
                </a:gridCol>
                <a:gridCol w="1853800">
                  <a:extLst>
                    <a:ext uri="{9D8B030D-6E8A-4147-A177-3AD203B41FA5}">
                      <a16:colId xmlns:a16="http://schemas.microsoft.com/office/drawing/2014/main" val="20004"/>
                    </a:ext>
                  </a:extLst>
                </a:gridCol>
              </a:tblGrid>
              <a:tr h="594300">
                <a:tc>
                  <a:txBody>
                    <a:bodyPr/>
                    <a:lstStyle/>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WEEK</a:t>
                      </a:r>
                      <a:endParaRPr sz="800" b="1">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TOPIC 1</a:t>
                      </a:r>
                      <a:endParaRPr sz="800" b="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Days: Tuesdays</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Times: 6pm-7pm</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Location: TBA</a:t>
                      </a:r>
                      <a:endParaRPr sz="800" b="1" i="1">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TOPIC 2</a:t>
                      </a:r>
                      <a:endParaRPr sz="800" b="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Days: Thursdays</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Times: 6pm-7pm</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Location: TBA</a:t>
                      </a:r>
                      <a:endParaRPr sz="800" b="1" i="1">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GAME</a:t>
                      </a:r>
                      <a:endParaRPr sz="800" b="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Days: Sundays</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Times: 6pm-7pm</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Location: TBA</a:t>
                      </a:r>
                      <a:endParaRPr sz="800" b="1" i="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i="1">
                          <a:latin typeface="Times New Roman"/>
                          <a:ea typeface="Times New Roman"/>
                          <a:cs typeface="Times New Roman"/>
                          <a:sym typeface="Times New Roman"/>
                        </a:rPr>
                        <a:t>Opponent: TBA</a:t>
                      </a:r>
                      <a:endParaRPr sz="800" b="1" i="1">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NOTES</a:t>
                      </a:r>
                      <a:endParaRPr sz="800" b="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&amp;</a:t>
                      </a:r>
                      <a:endParaRPr sz="800" b="1">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800" b="1">
                          <a:latin typeface="Times New Roman"/>
                          <a:ea typeface="Times New Roman"/>
                          <a:cs typeface="Times New Roman"/>
                          <a:sym typeface="Times New Roman"/>
                        </a:rPr>
                        <a:t>REMINDERS</a:t>
                      </a:r>
                      <a:endParaRPr sz="800" b="1">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1</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Small Sided Games</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Dribbling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Player/Parent Meeting</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2</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Passing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Striking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3</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Receiving/Controlling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Small Sided Games</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4</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Winning Ball Back</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Control &amp; Connect</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5</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Attacking Space</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Finishing/Shooting</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6</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Small Sided Games</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Winning Ball Back</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7</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Control &amp; Connect</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Attacking Space</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Mid-Season Reflection</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8</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Finishing/Shooting</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Small Sided Games</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9</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Dribbling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Passing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10</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Striking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Receiving/Controlling</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11</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FE599"/>
                          </a:highlight>
                          <a:latin typeface="Times New Roman"/>
                          <a:ea typeface="Times New Roman"/>
                          <a:cs typeface="Times New Roman"/>
                          <a:sym typeface="Times New Roman"/>
                        </a:rPr>
                        <a:t>Small Sided Games</a:t>
                      </a:r>
                      <a:endParaRPr sz="1000">
                        <a:highlight>
                          <a:srgbClr val="FFE599"/>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Control &amp; Connect</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12</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Winning Ball Back</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Finishing/Shooting</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 </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305875">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Week 13</a:t>
                      </a:r>
                      <a:endParaRPr sz="1000">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Attacking Space</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highlight>
                            <a:srgbClr val="F9CB9C"/>
                          </a:highlight>
                          <a:latin typeface="Times New Roman"/>
                          <a:ea typeface="Times New Roman"/>
                          <a:cs typeface="Times New Roman"/>
                          <a:sym typeface="Times New Roman"/>
                        </a:rPr>
                        <a:t>Small Sided Games</a:t>
                      </a:r>
                      <a:endParaRPr sz="1000">
                        <a:highlight>
                          <a:srgbClr val="F9CB9C"/>
                        </a:highlight>
                        <a:latin typeface="Times New Roman"/>
                        <a:ea typeface="Times New Roman"/>
                        <a:cs typeface="Times New Roman"/>
                        <a:sym typeface="Times New Roman"/>
                      </a:endParaRPr>
                    </a:p>
                  </a:txBody>
                  <a:tcPr marL="63500" marR="635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TBA</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1000">
                          <a:latin typeface="Times New Roman"/>
                          <a:ea typeface="Times New Roman"/>
                          <a:cs typeface="Times New Roman"/>
                          <a:sym typeface="Times New Roman"/>
                        </a:rPr>
                        <a:t>Season Reflection</a:t>
                      </a:r>
                      <a:endParaRPr sz="1000">
                        <a:latin typeface="Times New Roman"/>
                        <a:ea typeface="Times New Roman"/>
                        <a:cs typeface="Times New Roman"/>
                        <a:sym typeface="Times New Roman"/>
                      </a:endParaRPr>
                    </a:p>
                  </a:txBody>
                  <a:tcPr marL="9525" marR="9525" marT="9525" marB="95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8"/>
          <p:cNvSpPr txBox="1">
            <a:spLocks noGrp="1"/>
          </p:cNvSpPr>
          <p:nvPr>
            <p:ph type="body" idx="1"/>
          </p:nvPr>
        </p:nvSpPr>
        <p:spPr>
          <a:xfrm>
            <a:off x="299300" y="0"/>
            <a:ext cx="3999900" cy="5143500"/>
          </a:xfrm>
          <a:prstGeom prst="rect">
            <a:avLst/>
          </a:prstGeom>
        </p:spPr>
        <p:txBody>
          <a:bodyPr spcFirstLastPara="1" wrap="square" lIns="91425" tIns="91425" rIns="91425" bIns="91425" anchor="t" anchorCtr="0">
            <a:normAutofit fontScale="92500" lnSpcReduction="20000"/>
          </a:bodyPr>
          <a:lstStyle/>
          <a:p>
            <a:pPr marL="0" lvl="0" indent="0" algn="l" rtl="0">
              <a:lnSpc>
                <a:spcPct val="100000"/>
              </a:lnSpc>
              <a:spcBef>
                <a:spcPts val="0"/>
              </a:spcBef>
              <a:spcAft>
                <a:spcPts val="0"/>
              </a:spcAft>
              <a:buNone/>
            </a:pPr>
            <a:r>
              <a:rPr lang="en" sz="1200" b="1">
                <a:solidFill>
                  <a:schemeClr val="dk1"/>
                </a:solidFill>
                <a:highlight>
                  <a:srgbClr val="FFFFFF"/>
                </a:highlight>
                <a:latin typeface="Times New Roman"/>
                <a:ea typeface="Times New Roman"/>
                <a:cs typeface="Times New Roman"/>
                <a:sym typeface="Times New Roman"/>
              </a:rPr>
              <a:t>Attacking Principles - practice / game tactics</a:t>
            </a:r>
            <a:endParaRPr sz="1200" b="1">
              <a:solidFill>
                <a:schemeClr val="dk1"/>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b="1">
              <a:solidFill>
                <a:schemeClr val="dk1"/>
              </a:solidFill>
              <a:highlight>
                <a:srgbClr val="FFFF00"/>
              </a:highlight>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*below order is up to your interpretation, all are equally important</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b="1">
                <a:solidFill>
                  <a:schemeClr val="dk1"/>
                </a:solidFill>
                <a:latin typeface="Times New Roman"/>
                <a:ea typeface="Times New Roman"/>
                <a:cs typeface="Times New Roman"/>
                <a:sym typeface="Times New Roman"/>
              </a:rPr>
              <a:t>-Penetration / Forward</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-working individually and collectively as a team to move/progress the soccer ball up the field towards the opponents goal, this can be done my a dribble, pass, cross, shot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b="1">
                <a:solidFill>
                  <a:schemeClr val="dk1"/>
                </a:solidFill>
                <a:latin typeface="Times New Roman"/>
                <a:ea typeface="Times New Roman"/>
                <a:cs typeface="Times New Roman"/>
                <a:sym typeface="Times New Roman"/>
              </a:rPr>
              <a:t>-Support</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-working individually and collectively as a team in supporting, your teammates within the build-up in attack, the creation of space and spreading-out to create attacking options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b="1">
                <a:solidFill>
                  <a:schemeClr val="dk1"/>
                </a:solidFill>
                <a:latin typeface="Times New Roman"/>
                <a:ea typeface="Times New Roman"/>
                <a:cs typeface="Times New Roman"/>
                <a:sym typeface="Times New Roman"/>
              </a:rPr>
              <a:t>-Mobility / Movement</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-working individually and collectively as a team in creating movement off-the-ball and creating space along with attacking options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b="1">
                <a:solidFill>
                  <a:schemeClr val="dk1"/>
                </a:solidFill>
                <a:latin typeface="Times New Roman"/>
                <a:ea typeface="Times New Roman"/>
                <a:cs typeface="Times New Roman"/>
                <a:sym typeface="Times New Roman"/>
              </a:rPr>
              <a:t>-Width / Spread-Out</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-working individually and collectively as a team, making the field as big-as-possible when you have possession of the ball, getting wide to the touch-line to hopefully stretch out the compact defence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b="1">
                <a:solidFill>
                  <a:schemeClr val="dk1"/>
                </a:solidFill>
                <a:latin typeface="Times New Roman"/>
                <a:ea typeface="Times New Roman"/>
                <a:cs typeface="Times New Roman"/>
                <a:sym typeface="Times New Roman"/>
              </a:rPr>
              <a:t>-Creativity / Improvisation</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-working individually and collectively as a team, allow players to express themselves and encourage them to try-new-things and by creative (ideally, within the final third of the field, when they are closest to the opponents goal trying to score), “coaches must be willing to accept that in order to reap the benefits of exciting and creative players, there will likely be a fair amount unsuccessful attempts at first” let the players be expressive of their talents and skills, encourage them to be confident and believe within themselves and their own ability</a:t>
            </a:r>
            <a:endParaRPr sz="1200">
              <a:solidFill>
                <a:schemeClr val="dk1"/>
              </a:solidFill>
              <a:latin typeface="Times New Roman"/>
              <a:ea typeface="Times New Roman"/>
              <a:cs typeface="Times New Roman"/>
              <a:sym typeface="Times New Roman"/>
            </a:endParaRPr>
          </a:p>
        </p:txBody>
      </p:sp>
      <p:sp>
        <p:nvSpPr>
          <p:cNvPr id="144" name="Google Shape;144;p28"/>
          <p:cNvSpPr txBox="1">
            <a:spLocks noGrp="1"/>
          </p:cNvSpPr>
          <p:nvPr>
            <p:ph type="body" idx="2"/>
          </p:nvPr>
        </p:nvSpPr>
        <p:spPr>
          <a:xfrm>
            <a:off x="4894375" y="0"/>
            <a:ext cx="3999900" cy="5143500"/>
          </a:xfrm>
          <a:prstGeom prst="rect">
            <a:avLst/>
          </a:prstGeom>
        </p:spPr>
        <p:txBody>
          <a:bodyPr spcFirstLastPara="1" wrap="square" lIns="91425" tIns="91425" rIns="91425" bIns="91425" anchor="t" anchorCtr="0">
            <a:normAutofit fontScale="85000" lnSpcReduction="10000"/>
          </a:bodyPr>
          <a:lstStyle/>
          <a:p>
            <a:pPr marL="0" lvl="0" indent="0" algn="l" rtl="0">
              <a:lnSpc>
                <a:spcPct val="100000"/>
              </a:lnSpc>
              <a:spcBef>
                <a:spcPts val="0"/>
              </a:spcBef>
              <a:spcAft>
                <a:spcPts val="0"/>
              </a:spcAft>
              <a:buNone/>
            </a:pPr>
            <a:r>
              <a:rPr lang="en" sz="1200" b="1">
                <a:solidFill>
                  <a:schemeClr val="dk1"/>
                </a:solidFill>
                <a:highlight>
                  <a:srgbClr val="FFFFFF"/>
                </a:highlight>
                <a:latin typeface="Times New Roman"/>
                <a:ea typeface="Times New Roman"/>
                <a:cs typeface="Times New Roman"/>
                <a:sym typeface="Times New Roman"/>
              </a:rPr>
              <a:t>Defending Principles - practice / game tactics</a:t>
            </a:r>
            <a:endParaRPr sz="1200" b="1">
              <a:solidFill>
                <a:schemeClr val="dk1"/>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b="1">
              <a:solidFill>
                <a:schemeClr val="dk1"/>
              </a:solidFill>
              <a:highlight>
                <a:srgbClr val="FFFF00"/>
              </a:highlight>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*below order 1, 2 ,3, 4 ,5 of importance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293370" algn="l" rtl="0">
              <a:lnSpc>
                <a:spcPct val="100000"/>
              </a:lnSpc>
              <a:spcBef>
                <a:spcPts val="0"/>
              </a:spcBef>
              <a:spcAft>
                <a:spcPts val="0"/>
              </a:spcAft>
              <a:buClr>
                <a:schemeClr val="dk1"/>
              </a:buClr>
              <a:buSzPct val="100000"/>
              <a:buFont typeface="Times New Roman"/>
              <a:buAutoNum type="arabicParenR"/>
            </a:pPr>
            <a:r>
              <a:rPr lang="en" sz="1200" b="1">
                <a:solidFill>
                  <a:schemeClr val="dk1"/>
                </a:solidFill>
                <a:latin typeface="Times New Roman"/>
                <a:ea typeface="Times New Roman"/>
                <a:cs typeface="Times New Roman"/>
                <a:sym typeface="Times New Roman"/>
              </a:rPr>
              <a:t>Pressure </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-role/responsibility of the </a:t>
            </a:r>
            <a:r>
              <a:rPr lang="en" sz="1200" u="sng">
                <a:solidFill>
                  <a:schemeClr val="dk1"/>
                </a:solidFill>
                <a:latin typeface="Times New Roman"/>
                <a:ea typeface="Times New Roman"/>
                <a:cs typeface="Times New Roman"/>
                <a:sym typeface="Times New Roman"/>
              </a:rPr>
              <a:t>1st defender</a:t>
            </a:r>
            <a:r>
              <a:rPr lang="en" sz="1200">
                <a:solidFill>
                  <a:schemeClr val="dk1"/>
                </a:solidFill>
                <a:latin typeface="Times New Roman"/>
                <a:ea typeface="Times New Roman"/>
                <a:cs typeface="Times New Roman"/>
                <a:sym typeface="Times New Roman"/>
              </a:rPr>
              <a:t> (player closest to soccer ball), provides pressure on player with the ball, providing good pressure is about 1 arm's length away “touch-tight-on-opponent” and working either to steal ball back or to contain opposing player in-front-of-them</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293370" algn="l" rtl="0">
              <a:lnSpc>
                <a:spcPct val="100000"/>
              </a:lnSpc>
              <a:spcBef>
                <a:spcPts val="0"/>
              </a:spcBef>
              <a:spcAft>
                <a:spcPts val="0"/>
              </a:spcAft>
              <a:buClr>
                <a:schemeClr val="dk1"/>
              </a:buClr>
              <a:buSzPct val="100000"/>
              <a:buFont typeface="Times New Roman"/>
              <a:buAutoNum type="arabicParenR"/>
            </a:pPr>
            <a:r>
              <a:rPr lang="en" sz="1200" b="1">
                <a:solidFill>
                  <a:schemeClr val="dk1"/>
                </a:solidFill>
                <a:latin typeface="Times New Roman"/>
                <a:ea typeface="Times New Roman"/>
                <a:cs typeface="Times New Roman"/>
                <a:sym typeface="Times New Roman"/>
              </a:rPr>
              <a:t>Cover</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-role/responsibility of the </a:t>
            </a:r>
            <a:r>
              <a:rPr lang="en" sz="1200" u="sng">
                <a:solidFill>
                  <a:schemeClr val="dk1"/>
                </a:solidFill>
                <a:latin typeface="Times New Roman"/>
                <a:ea typeface="Times New Roman"/>
                <a:cs typeface="Times New Roman"/>
                <a:sym typeface="Times New Roman"/>
              </a:rPr>
              <a:t>2nd defender</a:t>
            </a:r>
            <a:r>
              <a:rPr lang="en" sz="1200">
                <a:solidFill>
                  <a:schemeClr val="dk1"/>
                </a:solidFill>
                <a:latin typeface="Times New Roman"/>
                <a:ea typeface="Times New Roman"/>
                <a:cs typeface="Times New Roman"/>
                <a:sym typeface="Times New Roman"/>
              </a:rPr>
              <a:t> (player that is second closest to the ball and is behind the first defender, and is denying an attacking option), so if the 1st defender is beaten by opponent the 2nd defender can then try and win ball or contain opposing player with the ball </a:t>
            </a:r>
            <a:endParaRPr sz="1200">
              <a:solidFill>
                <a:schemeClr val="dk1"/>
              </a:solidFill>
              <a:latin typeface="Times New Roman"/>
              <a:ea typeface="Times New Roman"/>
              <a:cs typeface="Times New Roman"/>
              <a:sym typeface="Times New Roman"/>
            </a:endParaRPr>
          </a:p>
          <a:p>
            <a:pPr marL="45720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293370" algn="l" rtl="0">
              <a:lnSpc>
                <a:spcPct val="100000"/>
              </a:lnSpc>
              <a:spcBef>
                <a:spcPts val="0"/>
              </a:spcBef>
              <a:spcAft>
                <a:spcPts val="0"/>
              </a:spcAft>
              <a:buClr>
                <a:schemeClr val="dk1"/>
              </a:buClr>
              <a:buSzPct val="100000"/>
              <a:buFont typeface="Times New Roman"/>
              <a:buAutoNum type="arabicParenR"/>
            </a:pPr>
            <a:r>
              <a:rPr lang="en" sz="1200" b="1">
                <a:solidFill>
                  <a:schemeClr val="dk1"/>
                </a:solidFill>
                <a:latin typeface="Times New Roman"/>
                <a:ea typeface="Times New Roman"/>
                <a:cs typeface="Times New Roman"/>
                <a:sym typeface="Times New Roman"/>
              </a:rPr>
              <a:t>Balance</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-role/responsibility of the </a:t>
            </a:r>
            <a:r>
              <a:rPr lang="en" sz="1200" u="sng">
                <a:solidFill>
                  <a:schemeClr val="dk1"/>
                </a:solidFill>
                <a:latin typeface="Times New Roman"/>
                <a:ea typeface="Times New Roman"/>
                <a:cs typeface="Times New Roman"/>
                <a:sym typeface="Times New Roman"/>
              </a:rPr>
              <a:t>3rd defender/4th defender</a:t>
            </a:r>
            <a:r>
              <a:rPr lang="en" sz="1200">
                <a:solidFill>
                  <a:schemeClr val="dk1"/>
                </a:solidFill>
                <a:latin typeface="Times New Roman"/>
                <a:ea typeface="Times New Roman"/>
                <a:cs typeface="Times New Roman"/>
                <a:sym typeface="Times New Roman"/>
              </a:rPr>
              <a:t> (players that are usually farther behind play that provide stability and structure within the teams defensive unit), players are aware where the ball is located as well as where their surrounding opponents / “threats” are on the field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293370" algn="l" rtl="0">
              <a:lnSpc>
                <a:spcPct val="100000"/>
              </a:lnSpc>
              <a:spcBef>
                <a:spcPts val="0"/>
              </a:spcBef>
              <a:spcAft>
                <a:spcPts val="0"/>
              </a:spcAft>
              <a:buClr>
                <a:schemeClr val="dk1"/>
              </a:buClr>
              <a:buSzPct val="100000"/>
              <a:buFont typeface="Times New Roman"/>
              <a:buAutoNum type="arabicParenR"/>
            </a:pPr>
            <a:r>
              <a:rPr lang="en" sz="1200" b="1">
                <a:solidFill>
                  <a:schemeClr val="dk1"/>
                </a:solidFill>
                <a:latin typeface="Times New Roman"/>
                <a:ea typeface="Times New Roman"/>
                <a:cs typeface="Times New Roman"/>
                <a:sym typeface="Times New Roman"/>
              </a:rPr>
              <a:t>Compactness</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-overall, role/responsibility of the collective team is to make the field as small/compact as possible for other team, and denying/delaying opportunities for opposing team to penetrate forward with a dribble, pass, shot, cross</a:t>
            </a:r>
            <a:endParaRPr sz="1200">
              <a:solidFill>
                <a:schemeClr val="dk1"/>
              </a:solidFill>
              <a:latin typeface="Times New Roman"/>
              <a:ea typeface="Times New Roman"/>
              <a:cs typeface="Times New Roman"/>
              <a:sym typeface="Times New Roman"/>
            </a:endParaRPr>
          </a:p>
          <a:p>
            <a:pPr marL="45720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293370" algn="l" rtl="0">
              <a:lnSpc>
                <a:spcPct val="100000"/>
              </a:lnSpc>
              <a:spcBef>
                <a:spcPts val="0"/>
              </a:spcBef>
              <a:spcAft>
                <a:spcPts val="0"/>
              </a:spcAft>
              <a:buClr>
                <a:schemeClr val="dk1"/>
              </a:buClr>
              <a:buSzPct val="100000"/>
              <a:buFont typeface="Times New Roman"/>
              <a:buAutoNum type="arabicParenR"/>
            </a:pPr>
            <a:r>
              <a:rPr lang="en" sz="1200" b="1">
                <a:solidFill>
                  <a:schemeClr val="dk1"/>
                </a:solidFill>
                <a:latin typeface="Times New Roman"/>
                <a:ea typeface="Times New Roman"/>
                <a:cs typeface="Times New Roman"/>
                <a:sym typeface="Times New Roman"/>
              </a:rPr>
              <a:t>Concentration / Communication </a:t>
            </a:r>
            <a:endParaRPr sz="12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-overall players should be focused/concentrated on where the ball is as well as what surrounds them, if they are the 1st defender they should be working to win the ball back, if they are the 2nd, 3rd or 4th defender, they should be marking players around them and/or space while making the field as compact as possible, player to player communication will help in beginning aware of moving-around opposing team</a:t>
            </a:r>
            <a:endParaRPr sz="1200">
              <a:solidFill>
                <a:schemeClr val="dk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body" idx="2"/>
          </p:nvPr>
        </p:nvSpPr>
        <p:spPr>
          <a:xfrm>
            <a:off x="0" y="0"/>
            <a:ext cx="9144000" cy="51435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b="1">
                <a:solidFill>
                  <a:schemeClr val="dk1"/>
                </a:solidFill>
                <a:highlight>
                  <a:srgbClr val="FFFFFF"/>
                </a:highlight>
                <a:latin typeface="Times New Roman"/>
                <a:ea typeface="Times New Roman"/>
                <a:cs typeface="Times New Roman"/>
                <a:sym typeface="Times New Roman"/>
              </a:rPr>
              <a:t>Transitions Within Play - practice / game tactics</a:t>
            </a:r>
            <a:endParaRPr b="1">
              <a:solidFill>
                <a:schemeClr val="dk1"/>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highlight>
                <a:srgbClr val="FFFF00"/>
              </a:highlight>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b="1">
                <a:solidFill>
                  <a:schemeClr val="dk1"/>
                </a:solidFill>
                <a:latin typeface="Times New Roman"/>
                <a:ea typeface="Times New Roman"/>
                <a:cs typeface="Times New Roman"/>
                <a:sym typeface="Times New Roman"/>
              </a:rPr>
              <a:t>Attacking into Defending</a:t>
            </a:r>
            <a:endParaRPr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a:solidFill>
                  <a:schemeClr val="dk1"/>
                </a:solidFill>
                <a:latin typeface="Times New Roman"/>
                <a:ea typeface="Times New Roman"/>
                <a:cs typeface="Times New Roman"/>
                <a:sym typeface="Times New Roman"/>
              </a:rPr>
              <a:t>-when you team has the ball within attack but then loses possession of ball, how quickly can your team transition into their defensive shape </a:t>
            </a:r>
            <a:endParaRPr>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a:solidFill>
                  <a:schemeClr val="dk1"/>
                </a:solidFill>
                <a:latin typeface="Times New Roman"/>
                <a:ea typeface="Times New Roman"/>
                <a:cs typeface="Times New Roman"/>
                <a:sym typeface="Times New Roman"/>
              </a:rPr>
              <a:t>-field BIG to SMALL - quickly</a:t>
            </a:r>
            <a:endParaRPr>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a:solidFill>
                  <a:schemeClr val="dk1"/>
                </a:solidFill>
                <a:latin typeface="Times New Roman"/>
                <a:ea typeface="Times New Roman"/>
                <a:cs typeface="Times New Roman"/>
                <a:sym typeface="Times New Roman"/>
              </a:rPr>
              <a:t>-collectively as a team, work to win ball back as quickly as possible</a:t>
            </a:r>
            <a:endParaRPr>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b="1">
                <a:solidFill>
                  <a:schemeClr val="dk1"/>
                </a:solidFill>
                <a:latin typeface="Times New Roman"/>
                <a:ea typeface="Times New Roman"/>
                <a:cs typeface="Times New Roman"/>
                <a:sym typeface="Times New Roman"/>
              </a:rPr>
              <a:t>Defending into Attacking</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a:solidFill>
                  <a:schemeClr val="dk1"/>
                </a:solidFill>
                <a:latin typeface="Times New Roman"/>
                <a:ea typeface="Times New Roman"/>
                <a:cs typeface="Times New Roman"/>
                <a:sym typeface="Times New Roman"/>
              </a:rPr>
              <a:t>-when you team does not have the ball and has to defend, but then wins possession of the ball back, how quickly can your team transition into their attacking shape</a:t>
            </a:r>
            <a:endParaRPr>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a:solidFill>
                  <a:schemeClr val="dk1"/>
                </a:solidFill>
                <a:latin typeface="Times New Roman"/>
                <a:ea typeface="Times New Roman"/>
                <a:cs typeface="Times New Roman"/>
                <a:sym typeface="Times New Roman"/>
              </a:rPr>
              <a:t>-field SMALL to BIG - quickly </a:t>
            </a:r>
            <a:endParaRPr>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-collectively as a team, work to maintain possession of the ball, work forward up the field</a:t>
            </a:r>
            <a:endParaRPr>
              <a:solidFill>
                <a:schemeClr val="dk1"/>
              </a:solidFill>
              <a:latin typeface="Times New Roman"/>
              <a:ea typeface="Times New Roman"/>
              <a:cs typeface="Times New Roman"/>
              <a:sym typeface="Times New Roman"/>
            </a:endParaRPr>
          </a:p>
        </p:txBody>
      </p:sp>
      <p:pic>
        <p:nvPicPr>
          <p:cNvPr id="150" name="Google Shape;150;p29"/>
          <p:cNvPicPr preferRelativeResize="0"/>
          <p:nvPr/>
        </p:nvPicPr>
        <p:blipFill>
          <a:blip r:embed="rId3">
            <a:alphaModFix/>
          </a:blip>
          <a:stretch>
            <a:fillRect/>
          </a:stretch>
        </p:blipFill>
        <p:spPr>
          <a:xfrm>
            <a:off x="1920788" y="2924975"/>
            <a:ext cx="5302425" cy="2218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0"/>
          <p:cNvSpPr txBox="1">
            <a:spLocks noGrp="1"/>
          </p:cNvSpPr>
          <p:nvPr>
            <p:ph type="body" idx="2"/>
          </p:nvPr>
        </p:nvSpPr>
        <p:spPr>
          <a:xfrm>
            <a:off x="97800" y="0"/>
            <a:ext cx="8948400" cy="4839900"/>
          </a:xfrm>
          <a:prstGeom prst="rect">
            <a:avLst/>
          </a:prstGeom>
        </p:spPr>
        <p:txBody>
          <a:bodyPr spcFirstLastPara="1" wrap="square" lIns="91425" tIns="91425" rIns="91425" bIns="91425" anchor="t" anchorCtr="0">
            <a:normAutofit fontScale="92500" lnSpcReduction="20000"/>
          </a:bodyPr>
          <a:lstStyle/>
          <a:p>
            <a:pPr marL="0" lvl="0" indent="0" algn="l" rtl="0">
              <a:lnSpc>
                <a:spcPct val="100000"/>
              </a:lnSpc>
              <a:spcBef>
                <a:spcPts val="0"/>
              </a:spcBef>
              <a:spcAft>
                <a:spcPts val="0"/>
              </a:spcAft>
              <a:buNone/>
            </a:pPr>
            <a:r>
              <a:rPr lang="en" sz="1200" b="1">
                <a:solidFill>
                  <a:schemeClr val="dk1"/>
                </a:solidFill>
                <a:highlight>
                  <a:srgbClr val="FFFFFF"/>
                </a:highlight>
                <a:latin typeface="Times New Roman"/>
                <a:ea typeface="Times New Roman"/>
                <a:cs typeface="Times New Roman"/>
                <a:sym typeface="Times New Roman"/>
              </a:rPr>
              <a:t>Head Coaches and Assistant Coaches - Managing the TEAM Environment </a:t>
            </a:r>
            <a:endParaRPr sz="1200" b="1">
              <a:solidFill>
                <a:schemeClr val="dk1"/>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 Visit </a:t>
            </a:r>
            <a:r>
              <a:rPr lang="en" sz="1200" u="sng">
                <a:solidFill>
                  <a:schemeClr val="hlink"/>
                </a:solidFill>
                <a:latin typeface="Times New Roman"/>
                <a:ea typeface="Times New Roman"/>
                <a:cs typeface="Times New Roman"/>
                <a:sym typeface="Times New Roman"/>
                <a:hlinkClick r:id="rId3"/>
              </a:rPr>
              <a:t>https://www.sportsmanager.us/MountainClubSoccer.htm</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1200" b="1" i="1">
                <a:solidFill>
                  <a:schemeClr val="dk1"/>
                </a:solidFill>
                <a:latin typeface="Times New Roman"/>
                <a:ea typeface="Times New Roman"/>
                <a:cs typeface="Times New Roman"/>
                <a:sym typeface="Times New Roman"/>
              </a:rPr>
              <a:t>YES - you are a </a:t>
            </a:r>
            <a:r>
              <a:rPr lang="en" sz="1200" b="1" i="1" u="sng">
                <a:solidFill>
                  <a:schemeClr val="dk1"/>
                </a:solidFill>
                <a:latin typeface="Times New Roman"/>
                <a:ea typeface="Times New Roman"/>
                <a:cs typeface="Times New Roman"/>
                <a:sym typeface="Times New Roman"/>
              </a:rPr>
              <a:t>Coach</a:t>
            </a:r>
            <a:r>
              <a:rPr lang="en" sz="1200" b="1" i="1">
                <a:solidFill>
                  <a:schemeClr val="dk1"/>
                </a:solidFill>
                <a:latin typeface="Times New Roman"/>
                <a:ea typeface="Times New Roman"/>
                <a:cs typeface="Times New Roman"/>
                <a:sym typeface="Times New Roman"/>
              </a:rPr>
              <a:t>, but you are also a </a:t>
            </a:r>
            <a:r>
              <a:rPr lang="en" sz="1200" b="1" i="1" u="sng">
                <a:solidFill>
                  <a:schemeClr val="dk1"/>
                </a:solidFill>
                <a:latin typeface="Times New Roman"/>
                <a:ea typeface="Times New Roman"/>
                <a:cs typeface="Times New Roman"/>
                <a:sym typeface="Times New Roman"/>
              </a:rPr>
              <a:t>Manager</a:t>
            </a:r>
            <a:r>
              <a:rPr lang="en" sz="1200" b="1" i="1">
                <a:solidFill>
                  <a:schemeClr val="dk1"/>
                </a:solidFill>
                <a:latin typeface="Times New Roman"/>
                <a:ea typeface="Times New Roman"/>
                <a:cs typeface="Times New Roman"/>
                <a:sym typeface="Times New Roman"/>
              </a:rPr>
              <a:t> of your </a:t>
            </a:r>
            <a:r>
              <a:rPr lang="en" sz="1200" b="1" i="1" u="sng">
                <a:solidFill>
                  <a:schemeClr val="dk1"/>
                </a:solidFill>
                <a:latin typeface="Times New Roman"/>
                <a:ea typeface="Times New Roman"/>
                <a:cs typeface="Times New Roman"/>
                <a:sym typeface="Times New Roman"/>
              </a:rPr>
              <a:t>TEAM / PLAYERS</a:t>
            </a:r>
            <a:r>
              <a:rPr lang="en" sz="1200" b="1" i="1">
                <a:solidFill>
                  <a:schemeClr val="dk1"/>
                </a:solidFill>
                <a:latin typeface="Times New Roman"/>
                <a:ea typeface="Times New Roman"/>
                <a:cs typeface="Times New Roman"/>
                <a:sym typeface="Times New Roman"/>
              </a:rPr>
              <a:t> </a:t>
            </a:r>
            <a:endParaRPr sz="1200" b="1" i="1">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endParaRPr sz="1200" b="1" i="1">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1200" b="1" i="1">
                <a:solidFill>
                  <a:schemeClr val="dk1"/>
                </a:solidFill>
                <a:latin typeface="Times New Roman"/>
                <a:ea typeface="Times New Roman"/>
                <a:cs typeface="Times New Roman"/>
                <a:sym typeface="Times New Roman"/>
              </a:rPr>
              <a:t>All MT. Clubs Coaches are accountable for knowing all the ins and out of the below headers!</a:t>
            </a:r>
            <a:endParaRPr sz="1200" b="1"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*Coaches Code Of Conduct</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*BY-LAWS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*Laws Of The Game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*Player, Team, Club Eligibility</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*Length Of Games, Overtime Periods, Ball Size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*Substitutions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*Timing &amp; Forfeit Of Games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*Postponements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*Make Up Games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*Scores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*Soccer Balls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*Game Day Rosters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*Pass Cards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*Zero Tolerance Policy</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*Sportsmanship</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*For The Good Of The Game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*Equipment</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*Game Rosters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*Schedules, Scores &amp; Ref Evals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*Logging Into Sports Manager</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*Schedules &amp; Scoring</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*Parent Login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*What Do I Need To Do Next</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*Questions?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b="1">
                <a:solidFill>
                  <a:schemeClr val="dk1"/>
                </a:solidFill>
                <a:latin typeface="Times New Roman"/>
                <a:ea typeface="Times New Roman"/>
                <a:cs typeface="Times New Roman"/>
                <a:sym typeface="Times New Roman"/>
              </a:rPr>
              <a:t>THANK YOU FOR VOLUNTEERING</a:t>
            </a:r>
            <a:endParaRPr b="1">
              <a:solidFill>
                <a:schemeClr val="dk1"/>
              </a:solidFill>
              <a:highlight>
                <a:srgbClr val="FFFF00"/>
              </a:highlight>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1"/>
          <p:cNvSpPr txBox="1">
            <a:spLocks noGrp="1"/>
          </p:cNvSpPr>
          <p:nvPr>
            <p:ph type="body" idx="2"/>
          </p:nvPr>
        </p:nvSpPr>
        <p:spPr>
          <a:xfrm>
            <a:off x="97800" y="1172400"/>
            <a:ext cx="8948400" cy="27987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r>
              <a:rPr lang="en" sz="1200" b="1" i="1">
                <a:solidFill>
                  <a:srgbClr val="FF0000"/>
                </a:solidFill>
                <a:latin typeface="Times New Roman"/>
                <a:ea typeface="Times New Roman"/>
                <a:cs typeface="Times New Roman"/>
                <a:sym typeface="Times New Roman"/>
              </a:rPr>
              <a:t>-Feedback, Suggestions, Questions, Concerns regarding the Mt. Soccer Club </a:t>
            </a:r>
            <a:endParaRPr sz="1200" b="1" i="1">
              <a:solidFill>
                <a:srgbClr val="FF0000"/>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1200" b="1" i="1">
                <a:solidFill>
                  <a:srgbClr val="FF0000"/>
                </a:solidFill>
                <a:latin typeface="Times New Roman"/>
                <a:ea typeface="Times New Roman"/>
                <a:cs typeface="Times New Roman"/>
                <a:sym typeface="Times New Roman"/>
              </a:rPr>
              <a:t>Coaches Information &amp; Resource Guide, please contact the current Mt. Soccer Club Director Of Soccer Development and/or the Mt. Soccer Club Board Members</a:t>
            </a:r>
            <a:endParaRPr sz="1200" b="1" i="1">
              <a:solidFill>
                <a:srgbClr val="FF0000"/>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b="1" i="1">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b="1">
              <a:solidFill>
                <a:srgbClr val="000000"/>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r>
              <a:rPr lang="en" sz="1800" b="1" i="1" u="sng">
                <a:solidFill>
                  <a:srgbClr val="1155CC"/>
                </a:solidFill>
                <a:latin typeface="Times New Roman"/>
                <a:ea typeface="Times New Roman"/>
                <a:cs typeface="Times New Roman"/>
                <a:sym typeface="Times New Roman"/>
              </a:rPr>
              <a:t>COACH FOR THE LOVE OF THE GAME!</a:t>
            </a:r>
            <a:r>
              <a:rPr lang="en" sz="1200" b="1">
                <a:solidFill>
                  <a:srgbClr val="000000"/>
                </a:solidFill>
                <a:latin typeface="Times New Roman"/>
                <a:ea typeface="Times New Roman"/>
                <a:cs typeface="Times New Roman"/>
                <a:sym typeface="Times New Roman"/>
              </a:rPr>
              <a:t> </a:t>
            </a:r>
            <a:endParaRPr sz="1200" b="1">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b="1">
              <a:solidFill>
                <a:srgbClr val="000000"/>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Times New Roman"/>
                <a:ea typeface="Times New Roman"/>
                <a:cs typeface="Times New Roman"/>
                <a:sym typeface="Times New Roman"/>
              </a:rPr>
              <a:t>Why do you Coach?</a:t>
            </a:r>
            <a:r>
              <a:rPr lang="en"/>
              <a:t> </a:t>
            </a:r>
            <a:endParaRPr/>
          </a:p>
        </p:txBody>
      </p:sp>
      <p:sp>
        <p:nvSpPr>
          <p:cNvPr id="60" name="Google Shape;60;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800">
                <a:solidFill>
                  <a:srgbClr val="000000"/>
                </a:solidFill>
                <a:latin typeface="Times New Roman"/>
                <a:ea typeface="Times New Roman"/>
                <a:cs typeface="Times New Roman"/>
                <a:sym typeface="Times New Roman"/>
              </a:rPr>
              <a:t>ZOOM Chat -or- Speak-Up</a:t>
            </a:r>
            <a:endParaRPr sz="1800">
              <a:solidFill>
                <a:srgbClr val="000000"/>
              </a:solidFill>
              <a:latin typeface="Times New Roman"/>
              <a:ea typeface="Times New Roman"/>
              <a:cs typeface="Times New Roman"/>
              <a:sym typeface="Times New Roman"/>
            </a:endParaRPr>
          </a:p>
          <a:p>
            <a:pPr marL="0" lvl="0" indent="0" algn="l" rtl="0">
              <a:spcBef>
                <a:spcPts val="1200"/>
              </a:spcBef>
              <a:spcAft>
                <a:spcPts val="1200"/>
              </a:spcAft>
              <a:buNone/>
            </a:pPr>
            <a:r>
              <a:rPr lang="en" sz="1800">
                <a:solidFill>
                  <a:srgbClr val="000000"/>
                </a:solidFill>
                <a:latin typeface="Times New Roman"/>
                <a:ea typeface="Times New Roman"/>
                <a:cs typeface="Times New Roman"/>
                <a:sym typeface="Times New Roman"/>
              </a:rPr>
              <a:t>-type-in your “</a:t>
            </a:r>
            <a:r>
              <a:rPr lang="en" sz="1800" u="sng">
                <a:solidFill>
                  <a:srgbClr val="000000"/>
                </a:solidFill>
                <a:latin typeface="Times New Roman"/>
                <a:ea typeface="Times New Roman"/>
                <a:cs typeface="Times New Roman"/>
                <a:sym typeface="Times New Roman"/>
              </a:rPr>
              <a:t>short</a:t>
            </a:r>
            <a:r>
              <a:rPr lang="en" sz="1800">
                <a:solidFill>
                  <a:srgbClr val="000000"/>
                </a:solidFill>
                <a:latin typeface="Times New Roman"/>
                <a:ea typeface="Times New Roman"/>
                <a:cs typeface="Times New Roman"/>
                <a:sym typeface="Times New Roman"/>
              </a:rPr>
              <a:t>” answer that comes to your mind</a:t>
            </a:r>
            <a:endParaRPr sz="1800">
              <a:solidFill>
                <a:srgbClr val="1155CC"/>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555" y="1502815"/>
            <a:ext cx="5955493" cy="1336168"/>
          </a:xfrm>
        </p:spPr>
        <p:txBody>
          <a:bodyPr>
            <a:normAutofit/>
          </a:bodyPr>
          <a:lstStyle/>
          <a:p>
            <a:r>
              <a:rPr lang="en-US" dirty="0"/>
              <a:t>Mountain Soccer Club</a:t>
            </a:r>
            <a:br>
              <a:rPr lang="en-US" dirty="0"/>
            </a:br>
            <a:r>
              <a:rPr lang="en-US" dirty="0"/>
              <a:t>2022 Coaches Information</a:t>
            </a:r>
          </a:p>
        </p:txBody>
      </p:sp>
      <p:sp>
        <p:nvSpPr>
          <p:cNvPr id="5" name="Rectangle 4">
            <a:extLst>
              <a:ext uri="{FF2B5EF4-FFF2-40B4-BE49-F238E27FC236}">
                <a16:creationId xmlns:a16="http://schemas.microsoft.com/office/drawing/2014/main" id="{DD50BB7C-A6EC-4109-AD3D-78B2DE2AB76D}"/>
              </a:ext>
            </a:extLst>
          </p:cNvPr>
          <p:cNvSpPr/>
          <p:nvPr/>
        </p:nvSpPr>
        <p:spPr>
          <a:xfrm>
            <a:off x="7895654" y="1672540"/>
            <a:ext cx="1221640" cy="160043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Find contact information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current board members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on our website</a:t>
            </a:r>
          </a:p>
        </p:txBody>
      </p:sp>
      <p:sp>
        <p:nvSpPr>
          <p:cNvPr id="8" name="Subtitle 7">
            <a:extLst>
              <a:ext uri="{FF2B5EF4-FFF2-40B4-BE49-F238E27FC236}">
                <a16:creationId xmlns:a16="http://schemas.microsoft.com/office/drawing/2014/main" id="{392DDC16-F52A-4E04-95B5-6B7A8808C1A4}"/>
              </a:ext>
            </a:extLst>
          </p:cNvPr>
          <p:cNvSpPr>
            <a:spLocks noGrp="1"/>
          </p:cNvSpPr>
          <p:nvPr>
            <p:ph type="subTitle" idx="1"/>
          </p:nvPr>
        </p:nvSpPr>
        <p:spPr>
          <a:xfrm>
            <a:off x="143555" y="2724455"/>
            <a:ext cx="4733855" cy="610820"/>
          </a:xfrm>
        </p:spPr>
        <p:txBody>
          <a:bodyPr>
            <a:noAutofit/>
          </a:bodyPr>
          <a:lstStyle/>
          <a:p>
            <a:r>
              <a:rPr lang="en-US" sz="1500" dirty="0">
                <a:hlinkClick r:id="rId2"/>
              </a:rPr>
              <a:t>https://www.sportsmanager.us/MountainClubSoccer.htm</a:t>
            </a:r>
            <a:r>
              <a:rPr lang="en-US" sz="1500" dirty="0"/>
              <a:t> </a:t>
            </a:r>
          </a:p>
        </p:txBody>
      </p:sp>
    </p:spTree>
    <p:extLst>
      <p:ext uri="{BB962C8B-B14F-4D97-AF65-F5344CB8AC3E}">
        <p14:creationId xmlns:p14="http://schemas.microsoft.com/office/powerpoint/2010/main" val="363920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A9850-DE4D-4CBC-AB78-56222DDB7BBE}"/>
              </a:ext>
            </a:extLst>
          </p:cNvPr>
          <p:cNvSpPr>
            <a:spLocks noGrp="1"/>
          </p:cNvSpPr>
          <p:nvPr>
            <p:ph type="title"/>
          </p:nvPr>
        </p:nvSpPr>
        <p:spPr>
          <a:xfrm>
            <a:off x="1200150" y="3201961"/>
            <a:ext cx="6743700" cy="948572"/>
          </a:xfrm>
          <a:solidFill>
            <a:srgbClr val="FFFFFF"/>
          </a:solidFill>
          <a:ln w="38100">
            <a:solidFill>
              <a:srgbClr val="404040"/>
            </a:solidFill>
            <a:miter lim="800000"/>
          </a:ln>
        </p:spPr>
        <p:txBody>
          <a:bodyPr vert="horz" lIns="91440" tIns="45720" rIns="91440" bIns="45720" rtlCol="0" anchor="ctr">
            <a:normAutofit/>
          </a:bodyPr>
          <a:lstStyle/>
          <a:p>
            <a:pPr algn="ctr">
              <a:lnSpc>
                <a:spcPct val="90000"/>
              </a:lnSpc>
            </a:pPr>
            <a:r>
              <a:rPr lang="en-US" sz="3000" dirty="0">
                <a:solidFill>
                  <a:srgbClr val="404040"/>
                </a:solidFill>
              </a:rPr>
              <a:t>Thank you for agreeing to be a coach</a:t>
            </a:r>
            <a:endParaRPr lang="en-US" sz="3000" kern="1200" dirty="0">
              <a:solidFill>
                <a:srgbClr val="404040"/>
              </a:solidFill>
              <a:latin typeface="+mj-lt"/>
              <a:ea typeface="+mj-ea"/>
              <a:cs typeface="+mj-cs"/>
            </a:endParaRPr>
          </a:p>
        </p:txBody>
      </p:sp>
      <p:sp>
        <p:nvSpPr>
          <p:cNvPr id="5" name="Text Placeholder 4">
            <a:extLst>
              <a:ext uri="{FF2B5EF4-FFF2-40B4-BE49-F238E27FC236}">
                <a16:creationId xmlns:a16="http://schemas.microsoft.com/office/drawing/2014/main" id="{810BB410-19CC-4A56-8431-5BB38AE119C4}"/>
              </a:ext>
            </a:extLst>
          </p:cNvPr>
          <p:cNvSpPr>
            <a:spLocks noGrp="1"/>
          </p:cNvSpPr>
          <p:nvPr>
            <p:ph type="body" idx="1"/>
          </p:nvPr>
        </p:nvSpPr>
        <p:spPr>
          <a:xfrm>
            <a:off x="143556" y="4512985"/>
            <a:ext cx="8856890" cy="402094"/>
          </a:xfrm>
        </p:spPr>
        <p:txBody>
          <a:bodyPr vert="horz" lIns="91440" tIns="45720" rIns="91440" bIns="45720" rtlCol="0">
            <a:noAutofit/>
          </a:bodyPr>
          <a:lstStyle/>
          <a:p>
            <a:pPr marL="12700" algn="ctr">
              <a:spcBef>
                <a:spcPts val="0"/>
              </a:spcBef>
              <a:tabLst>
                <a:tab pos="355600" algn="l"/>
              </a:tabLst>
            </a:pPr>
            <a:r>
              <a:rPr lang="en-US" sz="1600" dirty="0">
                <a:solidFill>
                  <a:schemeClr val="bg1"/>
                </a:solidFill>
                <a:cs typeface="Arial"/>
              </a:rPr>
              <a:t>As a RYS coach, you will work with and introduce a group of young people to the game of soccer</a:t>
            </a:r>
          </a:p>
          <a:p>
            <a:pPr marL="12700" algn="ctr">
              <a:spcBef>
                <a:spcPts val="0"/>
              </a:spcBef>
              <a:tabLst>
                <a:tab pos="355600" algn="l"/>
              </a:tabLst>
            </a:pPr>
            <a:r>
              <a:rPr lang="en-US" sz="1600" dirty="0">
                <a:solidFill>
                  <a:schemeClr val="bg1"/>
                </a:solidFill>
                <a:cs typeface="Arial"/>
              </a:rPr>
              <a:t>Good coaches are the building blocks of great players</a:t>
            </a:r>
          </a:p>
        </p:txBody>
      </p:sp>
    </p:spTree>
    <p:extLst>
      <p:ext uri="{BB962C8B-B14F-4D97-AF65-F5344CB8AC3E}">
        <p14:creationId xmlns:p14="http://schemas.microsoft.com/office/powerpoint/2010/main" val="2797537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D46E44-9F6B-4290-B983-9271DB18234F}"/>
              </a:ext>
            </a:extLst>
          </p:cNvPr>
          <p:cNvSpPr>
            <a:spLocks noGrp="1"/>
          </p:cNvSpPr>
          <p:nvPr>
            <p:ph type="title"/>
          </p:nvPr>
        </p:nvSpPr>
        <p:spPr/>
        <p:txBody>
          <a:bodyPr>
            <a:normAutofit fontScale="90000"/>
          </a:bodyPr>
          <a:lstStyle/>
          <a:p>
            <a:r>
              <a:rPr lang="en-US" dirty="0"/>
              <a:t>Coaches Code of Conduct</a:t>
            </a:r>
          </a:p>
        </p:txBody>
      </p:sp>
      <p:sp>
        <p:nvSpPr>
          <p:cNvPr id="5" name="Content Placeholder 4">
            <a:extLst>
              <a:ext uri="{FF2B5EF4-FFF2-40B4-BE49-F238E27FC236}">
                <a16:creationId xmlns:a16="http://schemas.microsoft.com/office/drawing/2014/main" id="{B8C79C86-CCC3-457D-BCA0-156D1C9D569A}"/>
              </a:ext>
            </a:extLst>
          </p:cNvPr>
          <p:cNvSpPr>
            <a:spLocks noGrp="1"/>
          </p:cNvSpPr>
          <p:nvPr>
            <p:ph idx="1"/>
          </p:nvPr>
        </p:nvSpPr>
        <p:spPr>
          <a:xfrm>
            <a:off x="448966" y="1350111"/>
            <a:ext cx="4428444" cy="3512214"/>
          </a:xfrm>
        </p:spPr>
        <p:txBody>
          <a:bodyPr>
            <a:normAutofit fontScale="62500" lnSpcReduction="20000"/>
          </a:bodyPr>
          <a:lstStyle/>
          <a:p>
            <a:pPr marL="0" indent="0">
              <a:buNone/>
            </a:pPr>
            <a:r>
              <a:rPr lang="en-US" dirty="0"/>
              <a:t>The Board of Directors of Massachusetts Youth Soccer Association, Incorporated (Mass Youth Soccer) and the leaders of the affiliated Leagues are concerned about the conduct of all coaches and referees during games at all levels, from recreational to premier to ODP.</a:t>
            </a:r>
          </a:p>
          <a:p>
            <a:endParaRPr lang="en-US" dirty="0"/>
          </a:p>
          <a:p>
            <a:pPr marL="0" indent="0">
              <a:buNone/>
            </a:pPr>
            <a:r>
              <a:rPr lang="en-US" dirty="0"/>
              <a:t>We want to ensure that games are fair, positive and enjoyable experiences for all of the children and adults involved. A soccer game should be friendly and unifying - a spirited social and athletic occasion for players, coaches, referees and spectators.</a:t>
            </a:r>
          </a:p>
          <a:p>
            <a:endParaRPr lang="en-US" dirty="0"/>
          </a:p>
        </p:txBody>
      </p:sp>
      <p:graphicFrame>
        <p:nvGraphicFramePr>
          <p:cNvPr id="7" name="Content Placeholder 3">
            <a:extLst>
              <a:ext uri="{FF2B5EF4-FFF2-40B4-BE49-F238E27FC236}">
                <a16:creationId xmlns:a16="http://schemas.microsoft.com/office/drawing/2014/main" id="{A4CDAB69-A61C-45BE-99CE-E09EC8B34DD6}"/>
              </a:ext>
            </a:extLst>
          </p:cNvPr>
          <p:cNvGraphicFramePr>
            <a:graphicFrameLocks noChangeAspect="1"/>
          </p:cNvGraphicFramePr>
          <p:nvPr/>
        </p:nvGraphicFramePr>
        <p:xfrm>
          <a:off x="4894442" y="-183958"/>
          <a:ext cx="4258708" cy="5511416"/>
        </p:xfrm>
        <a:graphic>
          <a:graphicData uri="http://schemas.openxmlformats.org/presentationml/2006/ole">
            <mc:AlternateContent xmlns:mc="http://schemas.openxmlformats.org/markup-compatibility/2006">
              <mc:Choice xmlns:v="urn:schemas-microsoft-com:vml" Requires="v">
                <p:oleObj spid="_x0000_s1027" name="Acrobat Document" r:id="rId3" imgW="5829156" imgH="7543672" progId="Acrobat.Document.11">
                  <p:embed/>
                </p:oleObj>
              </mc:Choice>
              <mc:Fallback>
                <p:oleObj name="Acrobat Document" r:id="rId3" imgW="5829156" imgH="7543672" progId="Acrobat.Document.11">
                  <p:embed/>
                  <p:pic>
                    <p:nvPicPr>
                      <p:cNvPr id="7" name="Content Placeholder 3">
                        <a:extLst>
                          <a:ext uri="{FF2B5EF4-FFF2-40B4-BE49-F238E27FC236}">
                            <a16:creationId xmlns:a16="http://schemas.microsoft.com/office/drawing/2014/main" id="{A4CDAB69-A61C-45BE-99CE-E09EC8B34DD6}"/>
                          </a:ext>
                        </a:extLst>
                      </p:cNvPr>
                      <p:cNvPicPr/>
                      <p:nvPr/>
                    </p:nvPicPr>
                    <p:blipFill>
                      <a:blip r:embed="rId4"/>
                      <a:stretch>
                        <a:fillRect/>
                      </a:stretch>
                    </p:blipFill>
                    <p:spPr>
                      <a:xfrm>
                        <a:off x="4894442" y="-183958"/>
                        <a:ext cx="4258708" cy="5511416"/>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44938F87-3086-43DD-82D9-677D63287711}"/>
              </a:ext>
            </a:extLst>
          </p:cNvPr>
          <p:cNvSpPr txBox="1"/>
          <p:nvPr/>
        </p:nvSpPr>
        <p:spPr>
          <a:xfrm>
            <a:off x="907080" y="-24235"/>
            <a:ext cx="28303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Massachusetts Youth Soccer</a:t>
            </a:r>
          </a:p>
        </p:txBody>
      </p:sp>
    </p:spTree>
    <p:extLst>
      <p:ext uri="{BB962C8B-B14F-4D97-AF65-F5344CB8AC3E}">
        <p14:creationId xmlns:p14="http://schemas.microsoft.com/office/powerpoint/2010/main" val="646250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30E7D-5219-4AB9-9DEA-A21004457A1E}"/>
              </a:ext>
            </a:extLst>
          </p:cNvPr>
          <p:cNvSpPr>
            <a:spLocks noGrp="1"/>
          </p:cNvSpPr>
          <p:nvPr>
            <p:ph type="title"/>
          </p:nvPr>
        </p:nvSpPr>
        <p:spPr/>
        <p:txBody>
          <a:bodyPr>
            <a:normAutofit fontScale="90000"/>
          </a:bodyPr>
          <a:lstStyle/>
          <a:p>
            <a:r>
              <a:rPr lang="en-US" sz="2200" dirty="0"/>
              <a:t>No Current Restrictions or Game Modifications</a:t>
            </a:r>
            <a:br>
              <a:rPr lang="en-US" dirty="0"/>
            </a:br>
            <a:r>
              <a:rPr lang="en-US" sz="2000" dirty="0"/>
              <a:t>If someone doesn’t feel well, don’t come</a:t>
            </a:r>
          </a:p>
        </p:txBody>
      </p:sp>
      <p:pic>
        <p:nvPicPr>
          <p:cNvPr id="4" name="Content Placeholder 3">
            <a:extLst>
              <a:ext uri="{FF2B5EF4-FFF2-40B4-BE49-F238E27FC236}">
                <a16:creationId xmlns:a16="http://schemas.microsoft.com/office/drawing/2014/main" id="{94768120-7029-471C-8EAA-954207083A42}"/>
              </a:ext>
            </a:extLst>
          </p:cNvPr>
          <p:cNvPicPr>
            <a:picLocks noGrp="1" noChangeAspect="1"/>
          </p:cNvPicPr>
          <p:nvPr>
            <p:ph idx="1"/>
          </p:nvPr>
        </p:nvPicPr>
        <p:blipFill>
          <a:blip r:embed="rId2"/>
          <a:stretch>
            <a:fillRect/>
          </a:stretch>
        </p:blipFill>
        <p:spPr>
          <a:xfrm>
            <a:off x="767667" y="1349375"/>
            <a:ext cx="7608667" cy="3513138"/>
          </a:xfrm>
          <a:prstGeom prst="rect">
            <a:avLst/>
          </a:prstGeom>
        </p:spPr>
      </p:pic>
    </p:spTree>
    <p:extLst>
      <p:ext uri="{BB962C8B-B14F-4D97-AF65-F5344CB8AC3E}">
        <p14:creationId xmlns:p14="http://schemas.microsoft.com/office/powerpoint/2010/main" val="3675004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F29B-BDEF-4085-B69D-9B09AD16371C}"/>
              </a:ext>
            </a:extLst>
          </p:cNvPr>
          <p:cNvSpPr>
            <a:spLocks noGrp="1"/>
          </p:cNvSpPr>
          <p:nvPr>
            <p:ph type="title"/>
          </p:nvPr>
        </p:nvSpPr>
        <p:spPr/>
        <p:txBody>
          <a:bodyPr>
            <a:normAutofit fontScale="90000"/>
          </a:bodyPr>
          <a:lstStyle/>
          <a:p>
            <a:r>
              <a:rPr lang="en-US" dirty="0"/>
              <a:t>Additional Information as a Coach</a:t>
            </a:r>
          </a:p>
        </p:txBody>
      </p:sp>
      <p:sp>
        <p:nvSpPr>
          <p:cNvPr id="3" name="Content Placeholder 2">
            <a:extLst>
              <a:ext uri="{FF2B5EF4-FFF2-40B4-BE49-F238E27FC236}">
                <a16:creationId xmlns:a16="http://schemas.microsoft.com/office/drawing/2014/main" id="{41A0D565-DC63-45A1-A32F-D8BCEE160784}"/>
              </a:ext>
            </a:extLst>
          </p:cNvPr>
          <p:cNvSpPr>
            <a:spLocks noGrp="1"/>
          </p:cNvSpPr>
          <p:nvPr>
            <p:ph idx="1"/>
          </p:nvPr>
        </p:nvSpPr>
        <p:spPr>
          <a:xfrm>
            <a:off x="3503064" y="1350111"/>
            <a:ext cx="5191971" cy="3512214"/>
          </a:xfrm>
        </p:spPr>
        <p:txBody>
          <a:bodyPr/>
          <a:lstStyle/>
          <a:p>
            <a:r>
              <a:rPr lang="en-US" dirty="0"/>
              <a:t>MA Youth Soccer COVID Hub</a:t>
            </a:r>
          </a:p>
          <a:p>
            <a:pPr lvl="1"/>
            <a:r>
              <a:rPr lang="en-US" dirty="0">
                <a:hlinkClick r:id="rId2"/>
              </a:rPr>
              <a:t>https://www.mayouthsoccer.org/covid-hub/</a:t>
            </a:r>
            <a:endParaRPr lang="en-US" dirty="0"/>
          </a:p>
          <a:p>
            <a:pPr lvl="1"/>
            <a:r>
              <a:rPr lang="en-US" dirty="0"/>
              <a:t>Protocol Documents</a:t>
            </a:r>
          </a:p>
          <a:p>
            <a:pPr lvl="1"/>
            <a:r>
              <a:rPr lang="en-US" dirty="0"/>
              <a:t>Notification Procedures</a:t>
            </a:r>
          </a:p>
          <a:p>
            <a:pPr lvl="1"/>
            <a:r>
              <a:rPr lang="en-US" dirty="0"/>
              <a:t>Coach Resources</a:t>
            </a:r>
          </a:p>
          <a:p>
            <a:pPr lvl="1"/>
            <a:r>
              <a:rPr lang="en-US" dirty="0"/>
              <a:t>COVID-19 Resources</a:t>
            </a:r>
          </a:p>
        </p:txBody>
      </p:sp>
      <p:pic>
        <p:nvPicPr>
          <p:cNvPr id="4" name="Picture 3">
            <a:extLst>
              <a:ext uri="{FF2B5EF4-FFF2-40B4-BE49-F238E27FC236}">
                <a16:creationId xmlns:a16="http://schemas.microsoft.com/office/drawing/2014/main" id="{65C81EF7-C11B-4D99-968E-319108D28A60}"/>
              </a:ext>
            </a:extLst>
          </p:cNvPr>
          <p:cNvPicPr>
            <a:picLocks noChangeAspect="1"/>
          </p:cNvPicPr>
          <p:nvPr/>
        </p:nvPicPr>
        <p:blipFill>
          <a:blip r:embed="rId3"/>
          <a:stretch>
            <a:fillRect/>
          </a:stretch>
        </p:blipFill>
        <p:spPr>
          <a:xfrm>
            <a:off x="143555" y="1044699"/>
            <a:ext cx="3240913" cy="4098801"/>
          </a:xfrm>
          <a:prstGeom prst="rect">
            <a:avLst/>
          </a:prstGeom>
        </p:spPr>
      </p:pic>
    </p:spTree>
    <p:extLst>
      <p:ext uri="{BB962C8B-B14F-4D97-AF65-F5344CB8AC3E}">
        <p14:creationId xmlns:p14="http://schemas.microsoft.com/office/powerpoint/2010/main" val="3505014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4038E3-E10D-4A53-9FE6-10B724CEB583}"/>
              </a:ext>
            </a:extLst>
          </p:cNvPr>
          <p:cNvPicPr>
            <a:picLocks noChangeAspect="1"/>
          </p:cNvPicPr>
          <p:nvPr/>
        </p:nvPicPr>
        <p:blipFill>
          <a:blip r:embed="rId2"/>
          <a:stretch>
            <a:fillRect/>
          </a:stretch>
        </p:blipFill>
        <p:spPr>
          <a:xfrm>
            <a:off x="0" y="0"/>
            <a:ext cx="9614022" cy="2571750"/>
          </a:xfrm>
          <a:prstGeom prst="rect">
            <a:avLst/>
          </a:prstGeom>
        </p:spPr>
      </p:pic>
      <p:sp>
        <p:nvSpPr>
          <p:cNvPr id="12" name="Rectangle 11">
            <a:extLst>
              <a:ext uri="{FF2B5EF4-FFF2-40B4-BE49-F238E27FC236}">
                <a16:creationId xmlns:a16="http://schemas.microsoft.com/office/drawing/2014/main" id="{72257994-BD97-4691-8B89-198A6D2BA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8881"/>
            <a:ext cx="9144000" cy="14546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itle 3">
            <a:extLst>
              <a:ext uri="{FF2B5EF4-FFF2-40B4-BE49-F238E27FC236}">
                <a16:creationId xmlns:a16="http://schemas.microsoft.com/office/drawing/2014/main" id="{4E7EFE35-85AA-47FD-B16C-CBB49122439C}"/>
              </a:ext>
            </a:extLst>
          </p:cNvPr>
          <p:cNvSpPr>
            <a:spLocks noGrp="1"/>
          </p:cNvSpPr>
          <p:nvPr>
            <p:ph type="title"/>
          </p:nvPr>
        </p:nvSpPr>
        <p:spPr>
          <a:xfrm>
            <a:off x="1200150" y="3201961"/>
            <a:ext cx="6743700" cy="948572"/>
          </a:xfrm>
          <a:solidFill>
            <a:srgbClr val="FFFFFF"/>
          </a:solidFill>
          <a:ln w="38100">
            <a:solidFill>
              <a:srgbClr val="404040"/>
            </a:solidFill>
            <a:miter lim="800000"/>
          </a:ln>
        </p:spPr>
        <p:txBody>
          <a:bodyPr vert="horz" lIns="91440" tIns="45720" rIns="91440" bIns="45720" rtlCol="0" anchor="ctr">
            <a:normAutofit/>
          </a:bodyPr>
          <a:lstStyle/>
          <a:p>
            <a:pPr algn="ctr">
              <a:lnSpc>
                <a:spcPct val="90000"/>
              </a:lnSpc>
            </a:pPr>
            <a:r>
              <a:rPr lang="en-US" sz="3000" kern="1200" dirty="0">
                <a:solidFill>
                  <a:srgbClr val="404040"/>
                </a:solidFill>
                <a:latin typeface="+mj-lt"/>
                <a:ea typeface="+mj-ea"/>
                <a:cs typeface="+mj-cs"/>
              </a:rPr>
              <a:t>By-laws</a:t>
            </a:r>
          </a:p>
        </p:txBody>
      </p:sp>
      <p:sp>
        <p:nvSpPr>
          <p:cNvPr id="5" name="Text Placeholder 4">
            <a:extLst>
              <a:ext uri="{FF2B5EF4-FFF2-40B4-BE49-F238E27FC236}">
                <a16:creationId xmlns:a16="http://schemas.microsoft.com/office/drawing/2014/main" id="{28A9019E-C598-438E-A466-CD6FB0300132}"/>
              </a:ext>
            </a:extLst>
          </p:cNvPr>
          <p:cNvSpPr>
            <a:spLocks noGrp="1"/>
          </p:cNvSpPr>
          <p:nvPr>
            <p:ph type="body" idx="1"/>
          </p:nvPr>
        </p:nvSpPr>
        <p:spPr>
          <a:xfrm>
            <a:off x="2021395" y="4709620"/>
            <a:ext cx="5101209" cy="402094"/>
          </a:xfrm>
        </p:spPr>
        <p:txBody>
          <a:bodyPr vert="horz" lIns="91440" tIns="45720" rIns="91440" bIns="45720" rtlCol="0">
            <a:noAutofit/>
          </a:bodyPr>
          <a:lstStyle/>
          <a:p>
            <a:pPr marL="285750" indent="-285750">
              <a:lnSpc>
                <a:spcPct val="90000"/>
              </a:lnSpc>
              <a:spcBef>
                <a:spcPts val="1000"/>
              </a:spcBef>
              <a:buFont typeface="+mj-lt"/>
              <a:buAutoNum type="romanUcPeriod"/>
            </a:pPr>
            <a:r>
              <a:rPr lang="en-US" sz="1200" dirty="0">
                <a:solidFill>
                  <a:schemeClr val="bg1"/>
                </a:solidFill>
              </a:rPr>
              <a:t>LEAGUE AFFILIATION The League will affiliate with the United States Youth Soccer Association (U.S.Y.S.A.), the Massachusetts Youth Soccer Association (Mass Youth), the United States Soccer Federation (U.S.S.F.) and the Federation International De Football Association (F.I.F.A.). Rules of all will be in effect.</a:t>
            </a:r>
            <a:endParaRPr lang="en-US" sz="1200" kern="1200" dirty="0">
              <a:solidFill>
                <a:schemeClr val="bg1"/>
              </a:solidFill>
            </a:endParaRPr>
          </a:p>
        </p:txBody>
      </p:sp>
      <p:sp>
        <p:nvSpPr>
          <p:cNvPr id="21" name="object 4">
            <a:extLst>
              <a:ext uri="{FF2B5EF4-FFF2-40B4-BE49-F238E27FC236}">
                <a16:creationId xmlns:a16="http://schemas.microsoft.com/office/drawing/2014/main" id="{086C514D-6EDA-4EFE-9CE3-F11B5BA40F12}"/>
              </a:ext>
            </a:extLst>
          </p:cNvPr>
          <p:cNvSpPr txBox="1"/>
          <p:nvPr/>
        </p:nvSpPr>
        <p:spPr>
          <a:xfrm>
            <a:off x="4266589" y="2113635"/>
            <a:ext cx="4733855" cy="369332"/>
          </a:xfrm>
          <a:prstGeom prst="rect">
            <a:avLst/>
          </a:prstGeom>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sz="2400" b="0" i="0" u="none" strike="noStrike" kern="1200" cap="none" spc="0"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http://w</a:t>
            </a:r>
            <a:r>
              <a:rPr kumimoji="0" sz="2400" b="0" i="0" u="none" strike="noStrike" kern="1200" cap="none" spc="-10"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w</a:t>
            </a:r>
            <a:r>
              <a:rPr kumimoji="0" sz="2400" b="0" i="0" u="none" strike="noStrike" kern="1200" cap="none" spc="-250"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w</a:t>
            </a:r>
            <a:r>
              <a:rPr kumimoji="0" sz="2400" b="0" i="0" u="none" strike="noStrike" kern="1200" cap="none" spc="0"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.may</a:t>
            </a:r>
            <a:r>
              <a:rPr kumimoji="0" sz="2400" b="0" i="0" u="none" strike="noStrike" kern="1200" cap="none" spc="-5"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s</a:t>
            </a:r>
            <a:r>
              <a:rPr kumimoji="0" sz="2400" b="0" i="0" u="none" strike="noStrike" kern="1200" cap="none" spc="-15"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l.c</a:t>
            </a:r>
            <a:r>
              <a:rPr kumimoji="0" sz="2400" b="0" i="0" u="none" strike="noStrike" kern="1200" cap="none" spc="-20"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o</a:t>
            </a:r>
            <a:r>
              <a:rPr kumimoji="0" sz="2400" b="0" i="0" u="none" strike="noStrike" kern="1200" cap="none" spc="-5"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m</a:t>
            </a:r>
            <a:r>
              <a:rPr kumimoji="0" sz="2400" b="0" i="0" u="none" strike="noStrike" kern="1200" cap="none" spc="0" normalizeH="0" baseline="0" noProof="0" dirty="0">
                <a:ln>
                  <a:noFill/>
                </a:ln>
                <a:solidFill>
                  <a:srgbClr val="D7B824"/>
                </a:solidFill>
                <a:effectLst/>
                <a:uLnTx/>
                <a:uFillTx/>
                <a:latin typeface="Trebuchet MS"/>
                <a:ea typeface="+mn-ea"/>
                <a:cs typeface="Trebuchet MS"/>
                <a:hlinkClick r:id="rId3">
                  <a:extLst>
                    <a:ext uri="{A12FA001-AC4F-418D-AE19-62706E023703}">
                      <ahyp:hlinkClr xmlns:ahyp="http://schemas.microsoft.com/office/drawing/2018/hyperlinkcolor" val="tx"/>
                    </a:ext>
                  </a:extLst>
                </a:hlinkClick>
              </a:rPr>
              <a:t>/</a:t>
            </a:r>
            <a:endParaRPr kumimoji="0" sz="2400" b="0" i="0" u="none" strike="noStrike" kern="1200" cap="none" spc="0" normalizeH="0" baseline="0" noProof="0" dirty="0">
              <a:ln>
                <a:noFill/>
              </a:ln>
              <a:solidFill>
                <a:srgbClr val="D7B824"/>
              </a:solidFill>
              <a:effectLst/>
              <a:uLnTx/>
              <a:uFillTx/>
              <a:latin typeface="Trebuchet MS"/>
              <a:ea typeface="+mn-ea"/>
              <a:cs typeface="Trebuchet MS"/>
            </a:endParaRPr>
          </a:p>
        </p:txBody>
      </p:sp>
      <p:sp>
        <p:nvSpPr>
          <p:cNvPr id="8" name="Text Placeholder 4">
            <a:extLst>
              <a:ext uri="{FF2B5EF4-FFF2-40B4-BE49-F238E27FC236}">
                <a16:creationId xmlns:a16="http://schemas.microsoft.com/office/drawing/2014/main" id="{E90BCB5D-0594-4AE5-8315-74BF26EA79DC}"/>
              </a:ext>
            </a:extLst>
          </p:cNvPr>
          <p:cNvSpPr txBox="1">
            <a:spLocks/>
          </p:cNvSpPr>
          <p:nvPr/>
        </p:nvSpPr>
        <p:spPr>
          <a:xfrm>
            <a:off x="2021395" y="3696706"/>
            <a:ext cx="5101209" cy="402094"/>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itchFamily="34" charset="0"/>
              <a:buNone/>
              <a:tabLst/>
              <a:defRPr/>
            </a:pPr>
            <a:endParaRPr kumimoji="0" lang="en-US" sz="1400" b="0" i="0" u="none" strike="noStrike" kern="1200" cap="none" spc="0" normalizeH="0" baseline="0" noProof="0" dirty="0">
              <a:ln>
                <a:noFill/>
              </a:ln>
              <a:solidFill>
                <a:srgbClr val="404040"/>
              </a:solidFill>
              <a:effectLst/>
              <a:uLnTx/>
              <a:uFillTx/>
              <a:latin typeface="Calibri"/>
              <a:ea typeface="+mn-ea"/>
              <a:cs typeface="+mn-cs"/>
            </a:endParaRPr>
          </a:p>
        </p:txBody>
      </p:sp>
    </p:spTree>
    <p:extLst>
      <p:ext uri="{BB962C8B-B14F-4D97-AF65-F5344CB8AC3E}">
        <p14:creationId xmlns:p14="http://schemas.microsoft.com/office/powerpoint/2010/main" val="4170755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DB3E7C-BBC4-494F-BF87-CBC911DFA057}"/>
              </a:ext>
            </a:extLst>
          </p:cNvPr>
          <p:cNvSpPr>
            <a:spLocks noGrp="1"/>
          </p:cNvSpPr>
          <p:nvPr>
            <p:ph type="title"/>
          </p:nvPr>
        </p:nvSpPr>
        <p:spPr>
          <a:xfrm>
            <a:off x="448965" y="281175"/>
            <a:ext cx="8246070" cy="610821"/>
          </a:xfrm>
        </p:spPr>
        <p:txBody>
          <a:bodyPr>
            <a:normAutofit fontScale="90000"/>
          </a:bodyPr>
          <a:lstStyle/>
          <a:p>
            <a:r>
              <a:rPr lang="en-US"/>
              <a:t>II. LAWS OF THE GAME</a:t>
            </a:r>
            <a:endParaRPr lang="en-US" dirty="0"/>
          </a:p>
        </p:txBody>
      </p:sp>
      <p:sp>
        <p:nvSpPr>
          <p:cNvPr id="8" name="Content Placeholder 7">
            <a:extLst>
              <a:ext uri="{FF2B5EF4-FFF2-40B4-BE49-F238E27FC236}">
                <a16:creationId xmlns:a16="http://schemas.microsoft.com/office/drawing/2014/main" id="{63E3F30D-4FF0-4DDC-B76A-8C9C0EC3D784}"/>
              </a:ext>
            </a:extLst>
          </p:cNvPr>
          <p:cNvSpPr>
            <a:spLocks noGrp="1"/>
          </p:cNvSpPr>
          <p:nvPr>
            <p:ph idx="1"/>
          </p:nvPr>
        </p:nvSpPr>
        <p:spPr>
          <a:xfrm>
            <a:off x="448966" y="1350111"/>
            <a:ext cx="8246070" cy="3512214"/>
          </a:xfrm>
        </p:spPr>
        <p:txBody>
          <a:bodyPr>
            <a:normAutofit fontScale="55000" lnSpcReduction="20000"/>
          </a:bodyPr>
          <a:lstStyle/>
          <a:p>
            <a:pPr marL="514350" indent="-514350">
              <a:buFont typeface="+mj-lt"/>
              <a:buAutoNum type="alphaUcPeriod"/>
            </a:pPr>
            <a:r>
              <a:rPr lang="en-US" dirty="0"/>
              <a:t>The F.I.F.A. "Laws of the Game" shall apply to any and all competition in the league per U.S.S.F. Guide for Referees. </a:t>
            </a:r>
          </a:p>
          <a:p>
            <a:pPr marL="514350" indent="-514350">
              <a:buFont typeface="+mj-lt"/>
              <a:buAutoNum type="alphaUcPeriod"/>
            </a:pPr>
            <a:endParaRPr lang="en-US" dirty="0"/>
          </a:p>
          <a:p>
            <a:pPr marL="514350" indent="-514350">
              <a:buFont typeface="+mj-lt"/>
              <a:buAutoNum type="alphaUcPeriod"/>
            </a:pPr>
            <a:r>
              <a:rPr lang="en-US" dirty="0"/>
              <a:t>Modified rules for 7v7 (U10) play;</a:t>
            </a:r>
          </a:p>
          <a:p>
            <a:pPr marL="914400" lvl="1" indent="-514350">
              <a:buFont typeface="+mj-lt"/>
              <a:buAutoNum type="alphaLcParenR"/>
            </a:pPr>
            <a:r>
              <a:rPr lang="en-US" dirty="0"/>
              <a:t>During a goal kick only, the opposing team must move behind the center field line until the ball is put into play</a:t>
            </a:r>
          </a:p>
          <a:p>
            <a:pPr marL="914400" lvl="1" indent="-514350">
              <a:buFont typeface="+mj-lt"/>
              <a:buAutoNum type="alphaLcParenR"/>
            </a:pPr>
            <a:r>
              <a:rPr lang="en-US" dirty="0"/>
              <a:t>After the ball is put into play by the goalkeeper, the opposing team can cross the center field line and play resumes as normal. </a:t>
            </a:r>
          </a:p>
          <a:p>
            <a:pPr marL="914400" lvl="1" indent="-514350">
              <a:buFont typeface="+mj-lt"/>
              <a:buAutoNum type="alphaLcParenR"/>
            </a:pPr>
            <a:r>
              <a:rPr lang="en-US" dirty="0"/>
              <a:t>The ball is considered in play when it breaks the plane of the penalty area for a goal kick</a:t>
            </a:r>
          </a:p>
          <a:p>
            <a:pPr marL="400050" lvl="1" indent="0">
              <a:buNone/>
            </a:pPr>
            <a:endParaRPr lang="en-US" dirty="0"/>
          </a:p>
          <a:p>
            <a:pPr marL="400050" lvl="1" indent="0">
              <a:buNone/>
            </a:pPr>
            <a:endParaRPr lang="en-US" dirty="0"/>
          </a:p>
          <a:p>
            <a:pPr marL="400050" lvl="1" indent="0">
              <a:buNone/>
            </a:pPr>
            <a:r>
              <a:rPr lang="en-US" dirty="0"/>
              <a:t>It is highly recommended that you check with the ref and opposing coaches prior to each game to make sure everyone agrees that this rule will be, or won’t be, used</a:t>
            </a:r>
          </a:p>
        </p:txBody>
      </p:sp>
      <p:sp>
        <p:nvSpPr>
          <p:cNvPr id="17" name="TextBox 16">
            <a:extLst>
              <a:ext uri="{FF2B5EF4-FFF2-40B4-BE49-F238E27FC236}">
                <a16:creationId xmlns:a16="http://schemas.microsoft.com/office/drawing/2014/main" id="{AADA134D-3CEF-41DC-8061-38D4DD275B63}"/>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4096372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01FE9-C0F0-44D0-B886-B43BDF6477F9}"/>
              </a:ext>
            </a:extLst>
          </p:cNvPr>
          <p:cNvSpPr>
            <a:spLocks noGrp="1"/>
          </p:cNvSpPr>
          <p:nvPr>
            <p:ph type="title"/>
          </p:nvPr>
        </p:nvSpPr>
        <p:spPr/>
        <p:txBody>
          <a:bodyPr>
            <a:normAutofit/>
          </a:bodyPr>
          <a:lstStyle/>
          <a:p>
            <a:r>
              <a:rPr lang="en-US" sz="2900" dirty="0"/>
              <a:t>III. PLAYER, TEAM &amp; CLUB ELIGIBILITY</a:t>
            </a:r>
          </a:p>
        </p:txBody>
      </p:sp>
      <p:sp>
        <p:nvSpPr>
          <p:cNvPr id="3" name="Content Placeholder 2">
            <a:extLst>
              <a:ext uri="{FF2B5EF4-FFF2-40B4-BE49-F238E27FC236}">
                <a16:creationId xmlns:a16="http://schemas.microsoft.com/office/drawing/2014/main" id="{65A8CD09-21C4-49DA-B54C-84134561CBD1}"/>
              </a:ext>
            </a:extLst>
          </p:cNvPr>
          <p:cNvSpPr>
            <a:spLocks noGrp="1"/>
          </p:cNvSpPr>
          <p:nvPr>
            <p:ph idx="1"/>
          </p:nvPr>
        </p:nvSpPr>
        <p:spPr/>
        <p:txBody>
          <a:bodyPr>
            <a:normAutofit fontScale="92500"/>
          </a:bodyPr>
          <a:lstStyle/>
          <a:p>
            <a:pPr marL="514350" indent="-514350">
              <a:buFont typeface="+mj-lt"/>
              <a:buAutoNum type="alphaUcPeriod"/>
            </a:pPr>
            <a:r>
              <a:rPr lang="en-US" dirty="0"/>
              <a:t>All players must be registered with the League registrars. </a:t>
            </a:r>
            <a:r>
              <a:rPr lang="en-US" dirty="0">
                <a:solidFill>
                  <a:srgbClr val="FF0000"/>
                </a:solidFill>
              </a:rPr>
              <a:t>NO PLAYER MAY PRACTICE UNTIL REGISTERED </a:t>
            </a:r>
            <a:r>
              <a:rPr lang="en-US" dirty="0"/>
              <a:t>WITH MASS YOUTH SOCCER AND NO PLAYER MAY PLAY ANY LEAGUE GAME UNTIL REGISTERED WITH M.A.Y.S. </a:t>
            </a:r>
          </a:p>
          <a:p>
            <a:pPr marL="400050" lvl="1" indent="0">
              <a:buNone/>
            </a:pPr>
            <a:endParaRPr lang="en-US" dirty="0"/>
          </a:p>
          <a:p>
            <a:pPr marL="400050" lvl="1" indent="0">
              <a:buNone/>
            </a:pPr>
            <a:r>
              <a:rPr lang="en-US" dirty="0"/>
              <a:t>Division III teams may roster as many players as they wish.</a:t>
            </a:r>
          </a:p>
          <a:p>
            <a:pPr marL="400050" lvl="1" indent="0">
              <a:buNone/>
            </a:pPr>
            <a:r>
              <a:rPr lang="en-US" dirty="0"/>
              <a:t>Division I and II teams have roster limits.</a:t>
            </a:r>
          </a:p>
        </p:txBody>
      </p:sp>
      <p:sp>
        <p:nvSpPr>
          <p:cNvPr id="5" name="TextBox 4">
            <a:extLst>
              <a:ext uri="{FF2B5EF4-FFF2-40B4-BE49-F238E27FC236}">
                <a16:creationId xmlns:a16="http://schemas.microsoft.com/office/drawing/2014/main" id="{C498870C-3A0C-4F31-8B53-A27DBE2CE0DB}"/>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41375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A8DD4-9751-46C9-BBE0-4E4C62500E26}"/>
              </a:ext>
            </a:extLst>
          </p:cNvPr>
          <p:cNvSpPr>
            <a:spLocks noGrp="1"/>
          </p:cNvSpPr>
          <p:nvPr>
            <p:ph type="title"/>
          </p:nvPr>
        </p:nvSpPr>
        <p:spPr>
          <a:xfrm>
            <a:off x="448965" y="281175"/>
            <a:ext cx="5497380" cy="610821"/>
          </a:xfrm>
        </p:spPr>
        <p:txBody>
          <a:bodyPr>
            <a:noAutofit/>
          </a:bodyPr>
          <a:lstStyle/>
          <a:p>
            <a:r>
              <a:rPr lang="en-US" sz="3100" dirty="0"/>
              <a:t>IV. LENGTH OF GAMES, OVERTIME PERIODS, BALL SIZES</a:t>
            </a:r>
          </a:p>
        </p:txBody>
      </p:sp>
      <p:sp>
        <p:nvSpPr>
          <p:cNvPr id="3" name="Content Placeholder 2">
            <a:extLst>
              <a:ext uri="{FF2B5EF4-FFF2-40B4-BE49-F238E27FC236}">
                <a16:creationId xmlns:a16="http://schemas.microsoft.com/office/drawing/2014/main" id="{6612F084-D7E4-410D-839C-6391F214A724}"/>
              </a:ext>
            </a:extLst>
          </p:cNvPr>
          <p:cNvSpPr>
            <a:spLocks noGrp="1"/>
          </p:cNvSpPr>
          <p:nvPr>
            <p:ph idx="1"/>
          </p:nvPr>
        </p:nvSpPr>
        <p:spPr>
          <a:xfrm>
            <a:off x="448966" y="1044701"/>
            <a:ext cx="8246070" cy="305410"/>
          </a:xfrm>
        </p:spPr>
        <p:txBody>
          <a:bodyPr>
            <a:normAutofit/>
          </a:bodyPr>
          <a:lstStyle/>
          <a:p>
            <a:pPr marL="0" indent="0">
              <a:buNone/>
            </a:pPr>
            <a:r>
              <a:rPr lang="en-US" sz="1400" dirty="0"/>
              <a:t>The length of games, over-time play and ball sizes for each age group are:</a:t>
            </a:r>
          </a:p>
        </p:txBody>
      </p:sp>
      <p:sp>
        <p:nvSpPr>
          <p:cNvPr id="4" name="Content Placeholder 2">
            <a:extLst>
              <a:ext uri="{FF2B5EF4-FFF2-40B4-BE49-F238E27FC236}">
                <a16:creationId xmlns:a16="http://schemas.microsoft.com/office/drawing/2014/main" id="{042943F9-7782-4FD4-B2B7-46F2173F4CDA}"/>
              </a:ext>
            </a:extLst>
          </p:cNvPr>
          <p:cNvSpPr txBox="1">
            <a:spLocks/>
          </p:cNvSpPr>
          <p:nvPr/>
        </p:nvSpPr>
        <p:spPr>
          <a:xfrm>
            <a:off x="448964" y="3335275"/>
            <a:ext cx="8246070" cy="18082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Playoff Overtime is NOT based upon Golden Goal format. Both overtime halves must be played through to completion. If the game remains tied at the conclusion of both overtime periods, then the game will be decided using Kicks from the Penalty Mark according to FIFA.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Play shall be suspended and all participants shall seek shelter when lightning is 6 miles distant, or closer. (In estimating distance of a lightning strike, use the “flash to bang” method. Count the seconds from the time lightning is sighted, until the accompanying thunderclap is heard. If the time is 30 seconds or less, the distance is6 miles or less.) Before resuming play, wait 30 minutes after the last lightning strike within the 6 mile limit. In the event that a game is terminated, it will be considered complete providing that the first half has been completed.</a:t>
            </a:r>
          </a:p>
        </p:txBody>
      </p:sp>
      <p:graphicFrame>
        <p:nvGraphicFramePr>
          <p:cNvPr id="6" name="object 3">
            <a:extLst>
              <a:ext uri="{FF2B5EF4-FFF2-40B4-BE49-F238E27FC236}">
                <a16:creationId xmlns:a16="http://schemas.microsoft.com/office/drawing/2014/main" id="{22F8F79A-7DD1-4E99-8153-51E65B62B6CC}"/>
              </a:ext>
            </a:extLst>
          </p:cNvPr>
          <p:cNvGraphicFramePr>
            <a:graphicFrameLocks noGrp="1"/>
          </p:cNvGraphicFramePr>
          <p:nvPr/>
        </p:nvGraphicFramePr>
        <p:xfrm>
          <a:off x="448964" y="1350110"/>
          <a:ext cx="8206734" cy="2019300"/>
        </p:xfrm>
        <a:graphic>
          <a:graphicData uri="http://schemas.openxmlformats.org/drawingml/2006/table">
            <a:tbl>
              <a:tblPr firstRow="1" bandRow="1">
                <a:tableStyleId>{2D5ABB26-0587-4C30-8999-92F81FD0307C}</a:tableStyleId>
              </a:tblPr>
              <a:tblGrid>
                <a:gridCol w="1631019">
                  <a:extLst>
                    <a:ext uri="{9D8B030D-6E8A-4147-A177-3AD203B41FA5}">
                      <a16:colId xmlns:a16="http://schemas.microsoft.com/office/drawing/2014/main" val="20000"/>
                    </a:ext>
                  </a:extLst>
                </a:gridCol>
                <a:gridCol w="2581512">
                  <a:extLst>
                    <a:ext uri="{9D8B030D-6E8A-4147-A177-3AD203B41FA5}">
                      <a16:colId xmlns:a16="http://schemas.microsoft.com/office/drawing/2014/main" val="20001"/>
                    </a:ext>
                  </a:extLst>
                </a:gridCol>
                <a:gridCol w="2885524">
                  <a:extLst>
                    <a:ext uri="{9D8B030D-6E8A-4147-A177-3AD203B41FA5}">
                      <a16:colId xmlns:a16="http://schemas.microsoft.com/office/drawing/2014/main" val="20002"/>
                    </a:ext>
                  </a:extLst>
                </a:gridCol>
                <a:gridCol w="1108679">
                  <a:extLst>
                    <a:ext uri="{9D8B030D-6E8A-4147-A177-3AD203B41FA5}">
                      <a16:colId xmlns:a16="http://schemas.microsoft.com/office/drawing/2014/main" val="20003"/>
                    </a:ext>
                  </a:extLst>
                </a:gridCol>
              </a:tblGrid>
              <a:tr h="285750">
                <a:tc>
                  <a:txBody>
                    <a:bodyPr/>
                    <a:lstStyle/>
                    <a:p>
                      <a:pPr marL="34925">
                        <a:lnSpc>
                          <a:spcPct val="100000"/>
                        </a:lnSpc>
                      </a:pPr>
                      <a:r>
                        <a:rPr sz="1400" b="1" dirty="0">
                          <a:latin typeface="+mn-lt"/>
                          <a:cs typeface="Trebuchet MS"/>
                        </a:rPr>
                        <a:t>Age Group</a:t>
                      </a:r>
                      <a:endParaRPr sz="1400">
                        <a:latin typeface="+mn-lt"/>
                        <a:cs typeface="Trebuchet MS"/>
                      </a:endParaRPr>
                    </a:p>
                  </a:txBody>
                  <a:tcPr marL="0" marR="0" marT="0" marB="0"/>
                </a:tc>
                <a:tc>
                  <a:txBody>
                    <a:bodyPr/>
                    <a:lstStyle/>
                    <a:p>
                      <a:pPr marL="232410">
                        <a:lnSpc>
                          <a:spcPct val="100000"/>
                        </a:lnSpc>
                      </a:pPr>
                      <a:r>
                        <a:rPr sz="1400" b="1" dirty="0">
                          <a:latin typeface="+mn-lt"/>
                          <a:cs typeface="Trebuchet MS"/>
                        </a:rPr>
                        <a:t>Game Length</a:t>
                      </a:r>
                      <a:endParaRPr sz="1400">
                        <a:latin typeface="+mn-lt"/>
                        <a:cs typeface="Trebuchet MS"/>
                      </a:endParaRPr>
                    </a:p>
                  </a:txBody>
                  <a:tcPr marL="0" marR="0" marT="0" marB="0"/>
                </a:tc>
                <a:tc>
                  <a:txBody>
                    <a:bodyPr/>
                    <a:lstStyle/>
                    <a:p>
                      <a:pPr marL="394335">
                        <a:lnSpc>
                          <a:spcPct val="100000"/>
                        </a:lnSpc>
                      </a:pPr>
                      <a:r>
                        <a:rPr sz="1400" b="1" dirty="0">
                          <a:latin typeface="+mn-lt"/>
                          <a:cs typeface="Trebuchet MS"/>
                        </a:rPr>
                        <a:t>Playoff Over-</a:t>
                      </a:r>
                      <a:r>
                        <a:rPr sz="1400" b="1" spc="-60" dirty="0">
                          <a:latin typeface="+mn-lt"/>
                          <a:cs typeface="Trebuchet MS"/>
                        </a:rPr>
                        <a:t>T</a:t>
                      </a:r>
                      <a:r>
                        <a:rPr sz="1400" b="1" dirty="0">
                          <a:latin typeface="+mn-lt"/>
                          <a:cs typeface="Trebuchet MS"/>
                        </a:rPr>
                        <a:t>ime</a:t>
                      </a:r>
                      <a:endParaRPr sz="1400">
                        <a:latin typeface="+mn-lt"/>
                        <a:cs typeface="Trebuchet MS"/>
                      </a:endParaRPr>
                    </a:p>
                  </a:txBody>
                  <a:tcPr marL="0" marR="0" marT="0" marB="0"/>
                </a:tc>
                <a:tc>
                  <a:txBody>
                    <a:bodyPr/>
                    <a:lstStyle/>
                    <a:p>
                      <a:pPr marL="251460" algn="ctr">
                        <a:lnSpc>
                          <a:spcPct val="100000"/>
                        </a:lnSpc>
                      </a:pPr>
                      <a:r>
                        <a:rPr sz="1400" b="1" dirty="0">
                          <a:latin typeface="+mn-lt"/>
                          <a:cs typeface="Trebuchet MS"/>
                        </a:rPr>
                        <a:t>Ball Size</a:t>
                      </a:r>
                      <a:endParaRPr sz="1400" dirty="0">
                        <a:latin typeface="+mn-lt"/>
                        <a:cs typeface="Trebuchet MS"/>
                      </a:endParaRPr>
                    </a:p>
                  </a:txBody>
                  <a:tcPr marL="0" marR="0" marT="0" marB="0"/>
                </a:tc>
                <a:extLst>
                  <a:ext uri="{0D108BD9-81ED-4DB2-BD59-A6C34878D82A}">
                    <a16:rowId xmlns:a16="http://schemas.microsoft.com/office/drawing/2014/main" val="10000"/>
                  </a:ext>
                </a:extLst>
              </a:tr>
              <a:tr h="241300">
                <a:tc>
                  <a:txBody>
                    <a:bodyPr/>
                    <a:lstStyle/>
                    <a:p>
                      <a:pPr marL="34925">
                        <a:lnSpc>
                          <a:spcPct val="100000"/>
                        </a:lnSpc>
                      </a:pPr>
                      <a:r>
                        <a:rPr sz="1400" dirty="0">
                          <a:latin typeface="+mn-lt"/>
                          <a:cs typeface="Trebuchet MS"/>
                        </a:rPr>
                        <a:t>Under </a:t>
                      </a:r>
                      <a:r>
                        <a:rPr sz="1400" spc="-5" dirty="0">
                          <a:latin typeface="+mn-lt"/>
                          <a:cs typeface="Trebuchet MS"/>
                        </a:rPr>
                        <a:t>19</a:t>
                      </a:r>
                      <a:endParaRPr sz="1400">
                        <a:latin typeface="+mn-lt"/>
                        <a:cs typeface="Trebuchet MS"/>
                      </a:endParaRP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4</a:t>
                      </a:r>
                      <a:r>
                        <a:rPr sz="1400" dirty="0">
                          <a:latin typeface="+mn-lt"/>
                          <a:cs typeface="Trebuchet MS"/>
                        </a:rPr>
                        <a:t>5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394335">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1</a:t>
                      </a:r>
                      <a:r>
                        <a:rPr sz="1400" dirty="0">
                          <a:latin typeface="+mn-lt"/>
                          <a:cs typeface="Trebuchet MS"/>
                        </a:rPr>
                        <a:t>0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endParaRPr sz="1400">
                        <a:latin typeface="+mn-lt"/>
                        <a:cs typeface="Trebuchet MS"/>
                      </a:endParaRPr>
                    </a:p>
                  </a:txBody>
                  <a:tcPr marL="0" marR="0" marT="0" marB="0"/>
                </a:tc>
                <a:tc>
                  <a:txBody>
                    <a:bodyPr/>
                    <a:lstStyle/>
                    <a:p>
                      <a:pPr marL="251460" algn="ctr">
                        <a:lnSpc>
                          <a:spcPct val="100000"/>
                        </a:lnSpc>
                      </a:pPr>
                      <a:r>
                        <a:rPr sz="1400" dirty="0">
                          <a:latin typeface="+mn-lt"/>
                          <a:cs typeface="Trebuchet MS"/>
                        </a:rPr>
                        <a:t>5</a:t>
                      </a:r>
                    </a:p>
                  </a:txBody>
                  <a:tcPr marL="0" marR="0" marT="0" marB="0"/>
                </a:tc>
                <a:extLst>
                  <a:ext uri="{0D108BD9-81ED-4DB2-BD59-A6C34878D82A}">
                    <a16:rowId xmlns:a16="http://schemas.microsoft.com/office/drawing/2014/main" val="10001"/>
                  </a:ext>
                </a:extLst>
              </a:tr>
              <a:tr h="241300">
                <a:tc>
                  <a:txBody>
                    <a:bodyPr/>
                    <a:lstStyle/>
                    <a:p>
                      <a:pPr marL="34925">
                        <a:lnSpc>
                          <a:spcPct val="100000"/>
                        </a:lnSpc>
                      </a:pPr>
                      <a:r>
                        <a:rPr sz="1400" dirty="0">
                          <a:latin typeface="+mn-lt"/>
                          <a:cs typeface="Trebuchet MS"/>
                        </a:rPr>
                        <a:t>Under </a:t>
                      </a:r>
                      <a:r>
                        <a:rPr sz="1400" spc="-5" dirty="0">
                          <a:latin typeface="+mn-lt"/>
                          <a:cs typeface="Trebuchet MS"/>
                        </a:rPr>
                        <a:t>18</a:t>
                      </a:r>
                      <a:endParaRPr sz="1400" dirty="0">
                        <a:latin typeface="+mn-lt"/>
                        <a:cs typeface="Trebuchet MS"/>
                      </a:endParaRP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4</a:t>
                      </a:r>
                      <a:r>
                        <a:rPr sz="1400" dirty="0">
                          <a:latin typeface="+mn-lt"/>
                          <a:cs typeface="Trebuchet MS"/>
                        </a:rPr>
                        <a:t>5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394335">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1</a:t>
                      </a:r>
                      <a:r>
                        <a:rPr sz="1400" dirty="0">
                          <a:latin typeface="+mn-lt"/>
                          <a:cs typeface="Trebuchet MS"/>
                        </a:rPr>
                        <a:t>0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251460" algn="ctr">
                        <a:lnSpc>
                          <a:spcPct val="100000"/>
                        </a:lnSpc>
                      </a:pPr>
                      <a:r>
                        <a:rPr sz="1400" dirty="0">
                          <a:latin typeface="+mn-lt"/>
                          <a:cs typeface="Trebuchet MS"/>
                        </a:rPr>
                        <a:t>5</a:t>
                      </a:r>
                    </a:p>
                  </a:txBody>
                  <a:tcPr marL="0" marR="0" marT="0" marB="0"/>
                </a:tc>
                <a:extLst>
                  <a:ext uri="{0D108BD9-81ED-4DB2-BD59-A6C34878D82A}">
                    <a16:rowId xmlns:a16="http://schemas.microsoft.com/office/drawing/2014/main" val="10002"/>
                  </a:ext>
                </a:extLst>
              </a:tr>
              <a:tr h="241300">
                <a:tc>
                  <a:txBody>
                    <a:bodyPr/>
                    <a:lstStyle/>
                    <a:p>
                      <a:pPr marL="34925">
                        <a:lnSpc>
                          <a:spcPct val="100000"/>
                        </a:lnSpc>
                      </a:pPr>
                      <a:r>
                        <a:rPr sz="1400" dirty="0">
                          <a:latin typeface="+mn-lt"/>
                          <a:cs typeface="Trebuchet MS"/>
                        </a:rPr>
                        <a:t>Under </a:t>
                      </a:r>
                      <a:r>
                        <a:rPr sz="1400" spc="-5" dirty="0">
                          <a:latin typeface="+mn-lt"/>
                          <a:cs typeface="Trebuchet MS"/>
                        </a:rPr>
                        <a:t>1</a:t>
                      </a:r>
                      <a:r>
                        <a:rPr sz="1400" dirty="0">
                          <a:latin typeface="+mn-lt"/>
                          <a:cs typeface="Trebuchet MS"/>
                        </a:rPr>
                        <a:t>8 (</a:t>
                      </a:r>
                      <a:r>
                        <a:rPr sz="1400" spc="-5" dirty="0">
                          <a:latin typeface="+mn-lt"/>
                          <a:cs typeface="Trebuchet MS"/>
                        </a:rPr>
                        <a:t>F</a:t>
                      </a:r>
                      <a:r>
                        <a:rPr sz="1400" dirty="0">
                          <a:latin typeface="+mn-lt"/>
                          <a:cs typeface="Trebuchet MS"/>
                        </a:rPr>
                        <a:t>a</a:t>
                      </a:r>
                      <a:r>
                        <a:rPr sz="1400" spc="-5" dirty="0">
                          <a:latin typeface="+mn-lt"/>
                          <a:cs typeface="Trebuchet MS"/>
                        </a:rPr>
                        <a:t>ll</a:t>
                      </a:r>
                      <a:r>
                        <a:rPr sz="1400" dirty="0">
                          <a:latin typeface="+mn-lt"/>
                          <a:cs typeface="Trebuchet MS"/>
                        </a:rPr>
                        <a:t>)</a:t>
                      </a: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4</a:t>
                      </a:r>
                      <a:r>
                        <a:rPr sz="1400" dirty="0">
                          <a:latin typeface="+mn-lt"/>
                          <a:cs typeface="Trebuchet MS"/>
                        </a:rPr>
                        <a:t>0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393700">
                        <a:lnSpc>
                          <a:spcPct val="100000"/>
                        </a:lnSpc>
                      </a:pPr>
                      <a:r>
                        <a:rPr sz="1400" dirty="0">
                          <a:latin typeface="+mn-lt"/>
                          <a:cs typeface="Trebuchet MS"/>
                        </a:rPr>
                        <a:t>N</a:t>
                      </a:r>
                      <a:r>
                        <a:rPr sz="1400" spc="-5" dirty="0">
                          <a:latin typeface="+mn-lt"/>
                          <a:cs typeface="Trebuchet MS"/>
                        </a:rPr>
                        <a:t>o</a:t>
                      </a:r>
                      <a:r>
                        <a:rPr sz="1400" dirty="0">
                          <a:latin typeface="+mn-lt"/>
                          <a:cs typeface="Trebuchet MS"/>
                        </a:rPr>
                        <a:t>t</a:t>
                      </a:r>
                      <a:r>
                        <a:rPr sz="1400" spc="-90" dirty="0">
                          <a:latin typeface="+mn-lt"/>
                          <a:cs typeface="Trebuchet MS"/>
                        </a:rPr>
                        <a:t> </a:t>
                      </a:r>
                      <a:r>
                        <a:rPr sz="1400" spc="-5" dirty="0">
                          <a:latin typeface="+mn-lt"/>
                          <a:cs typeface="Trebuchet MS"/>
                        </a:rPr>
                        <a:t>A</a:t>
                      </a:r>
                      <a:r>
                        <a:rPr sz="1400" dirty="0">
                          <a:latin typeface="+mn-lt"/>
                          <a:cs typeface="Trebuchet MS"/>
                        </a:rPr>
                        <a:t>pp</a:t>
                      </a:r>
                      <a:r>
                        <a:rPr sz="1400" spc="-5" dirty="0">
                          <a:latin typeface="+mn-lt"/>
                          <a:cs typeface="Trebuchet MS"/>
                        </a:rPr>
                        <a:t>l</a:t>
                      </a:r>
                      <a:r>
                        <a:rPr sz="1400" dirty="0">
                          <a:latin typeface="+mn-lt"/>
                          <a:cs typeface="Trebuchet MS"/>
                        </a:rPr>
                        <a:t>icab</a:t>
                      </a:r>
                      <a:r>
                        <a:rPr sz="1400" spc="-5" dirty="0">
                          <a:latin typeface="+mn-lt"/>
                          <a:cs typeface="Trebuchet MS"/>
                        </a:rPr>
                        <a:t>l</a:t>
                      </a:r>
                      <a:r>
                        <a:rPr sz="1400" dirty="0">
                          <a:latin typeface="+mn-lt"/>
                          <a:cs typeface="Trebuchet MS"/>
                        </a:rPr>
                        <a:t>e</a:t>
                      </a:r>
                      <a:endParaRPr sz="1400">
                        <a:latin typeface="+mn-lt"/>
                        <a:cs typeface="Trebuchet MS"/>
                      </a:endParaRPr>
                    </a:p>
                  </a:txBody>
                  <a:tcPr marL="0" marR="0" marT="0" marB="0"/>
                </a:tc>
                <a:tc>
                  <a:txBody>
                    <a:bodyPr/>
                    <a:lstStyle/>
                    <a:p>
                      <a:pPr marL="251460" algn="ctr">
                        <a:lnSpc>
                          <a:spcPct val="100000"/>
                        </a:lnSpc>
                      </a:pPr>
                      <a:r>
                        <a:rPr sz="1400" dirty="0">
                          <a:latin typeface="+mn-lt"/>
                          <a:cs typeface="Trebuchet MS"/>
                        </a:rPr>
                        <a:t>5</a:t>
                      </a:r>
                    </a:p>
                  </a:txBody>
                  <a:tcPr marL="0" marR="0" marT="0" marB="0"/>
                </a:tc>
                <a:extLst>
                  <a:ext uri="{0D108BD9-81ED-4DB2-BD59-A6C34878D82A}">
                    <a16:rowId xmlns:a16="http://schemas.microsoft.com/office/drawing/2014/main" val="10003"/>
                  </a:ext>
                </a:extLst>
              </a:tr>
              <a:tr h="241300">
                <a:tc>
                  <a:txBody>
                    <a:bodyPr/>
                    <a:lstStyle/>
                    <a:p>
                      <a:pPr marL="34925">
                        <a:lnSpc>
                          <a:spcPct val="100000"/>
                        </a:lnSpc>
                      </a:pPr>
                      <a:r>
                        <a:rPr sz="1400" dirty="0">
                          <a:latin typeface="+mn-lt"/>
                          <a:cs typeface="Trebuchet MS"/>
                        </a:rPr>
                        <a:t>Under </a:t>
                      </a:r>
                      <a:r>
                        <a:rPr sz="1400" spc="-5" dirty="0">
                          <a:latin typeface="+mn-lt"/>
                          <a:cs typeface="Trebuchet MS"/>
                        </a:rPr>
                        <a:t>16</a:t>
                      </a:r>
                      <a:endParaRPr sz="1400">
                        <a:latin typeface="+mn-lt"/>
                        <a:cs typeface="Trebuchet MS"/>
                      </a:endParaRP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4</a:t>
                      </a:r>
                      <a:r>
                        <a:rPr sz="1400" dirty="0">
                          <a:latin typeface="+mn-lt"/>
                          <a:cs typeface="Trebuchet MS"/>
                        </a:rPr>
                        <a:t>0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endParaRPr sz="1400">
                        <a:latin typeface="+mn-lt"/>
                        <a:cs typeface="Trebuchet MS"/>
                      </a:endParaRPr>
                    </a:p>
                  </a:txBody>
                  <a:tcPr marL="0" marR="0" marT="0" marB="0"/>
                </a:tc>
                <a:tc>
                  <a:txBody>
                    <a:bodyPr/>
                    <a:lstStyle/>
                    <a:p>
                      <a:pPr marL="394335">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1</a:t>
                      </a:r>
                      <a:r>
                        <a:rPr sz="1400" dirty="0">
                          <a:latin typeface="+mn-lt"/>
                          <a:cs typeface="Trebuchet MS"/>
                        </a:rPr>
                        <a:t>0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251460" algn="ctr">
                        <a:lnSpc>
                          <a:spcPct val="100000"/>
                        </a:lnSpc>
                      </a:pPr>
                      <a:r>
                        <a:rPr sz="1400" dirty="0">
                          <a:latin typeface="+mn-lt"/>
                          <a:cs typeface="Trebuchet MS"/>
                        </a:rPr>
                        <a:t>5</a:t>
                      </a:r>
                    </a:p>
                  </a:txBody>
                  <a:tcPr marL="0" marR="0" marT="0" marB="0"/>
                </a:tc>
                <a:extLst>
                  <a:ext uri="{0D108BD9-81ED-4DB2-BD59-A6C34878D82A}">
                    <a16:rowId xmlns:a16="http://schemas.microsoft.com/office/drawing/2014/main" val="10004"/>
                  </a:ext>
                </a:extLst>
              </a:tr>
              <a:tr h="241300">
                <a:tc>
                  <a:txBody>
                    <a:bodyPr/>
                    <a:lstStyle/>
                    <a:p>
                      <a:pPr marL="34925">
                        <a:lnSpc>
                          <a:spcPct val="100000"/>
                        </a:lnSpc>
                      </a:pPr>
                      <a:r>
                        <a:rPr sz="1400" dirty="0">
                          <a:latin typeface="+mn-lt"/>
                          <a:cs typeface="Trebuchet MS"/>
                        </a:rPr>
                        <a:t>Under </a:t>
                      </a:r>
                      <a:r>
                        <a:rPr sz="1400" spc="-5" dirty="0">
                          <a:latin typeface="+mn-lt"/>
                          <a:cs typeface="Trebuchet MS"/>
                        </a:rPr>
                        <a:t>14</a:t>
                      </a:r>
                      <a:endParaRPr sz="1400" dirty="0">
                        <a:latin typeface="+mn-lt"/>
                        <a:cs typeface="Trebuchet MS"/>
                      </a:endParaRP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3</a:t>
                      </a:r>
                      <a:r>
                        <a:rPr sz="1400" dirty="0">
                          <a:latin typeface="+mn-lt"/>
                          <a:cs typeface="Trebuchet MS"/>
                        </a:rPr>
                        <a:t>5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endParaRPr sz="1400">
                        <a:latin typeface="+mn-lt"/>
                        <a:cs typeface="Trebuchet MS"/>
                      </a:endParaRPr>
                    </a:p>
                  </a:txBody>
                  <a:tcPr marL="0" marR="0" marT="0" marB="0"/>
                </a:tc>
                <a:tc>
                  <a:txBody>
                    <a:bodyPr/>
                    <a:lstStyle/>
                    <a:p>
                      <a:pPr marL="394335">
                        <a:lnSpc>
                          <a:spcPct val="100000"/>
                        </a:lnSpc>
                      </a:pPr>
                      <a:r>
                        <a:rPr sz="1400" spc="-225" dirty="0">
                          <a:latin typeface="+mn-lt"/>
                          <a:cs typeface="Trebuchet MS"/>
                        </a:rPr>
                        <a:t>T</a:t>
                      </a:r>
                      <a:r>
                        <a:rPr sz="1400" dirty="0">
                          <a:latin typeface="+mn-lt"/>
                          <a:cs typeface="Trebuchet MS"/>
                        </a:rPr>
                        <a:t>wo 5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endParaRPr sz="1400">
                        <a:latin typeface="+mn-lt"/>
                        <a:cs typeface="Trebuchet MS"/>
                      </a:endParaRPr>
                    </a:p>
                  </a:txBody>
                  <a:tcPr marL="0" marR="0" marT="0" marB="0"/>
                </a:tc>
                <a:tc>
                  <a:txBody>
                    <a:bodyPr/>
                    <a:lstStyle/>
                    <a:p>
                      <a:pPr marL="228600" indent="0" algn="ctr"/>
                      <a:r>
                        <a:rPr lang="en-US" sz="1400" dirty="0">
                          <a:latin typeface="+mn-lt"/>
                          <a:cs typeface="Trebuchet MS"/>
                        </a:rPr>
                        <a:t>5</a:t>
                      </a:r>
                      <a:endParaRPr sz="1400" dirty="0">
                        <a:latin typeface="+mn-lt"/>
                        <a:cs typeface="Trebuchet MS"/>
                      </a:endParaRPr>
                    </a:p>
                  </a:txBody>
                  <a:tcPr marL="0" marR="0" marT="0" marB="0"/>
                </a:tc>
                <a:extLst>
                  <a:ext uri="{0D108BD9-81ED-4DB2-BD59-A6C34878D82A}">
                    <a16:rowId xmlns:a16="http://schemas.microsoft.com/office/drawing/2014/main" val="10005"/>
                  </a:ext>
                </a:extLst>
              </a:tr>
              <a:tr h="241300">
                <a:tc>
                  <a:txBody>
                    <a:bodyPr/>
                    <a:lstStyle/>
                    <a:p>
                      <a:pPr marL="34925">
                        <a:lnSpc>
                          <a:spcPct val="100000"/>
                        </a:lnSpc>
                      </a:pPr>
                      <a:r>
                        <a:rPr sz="1400" dirty="0">
                          <a:latin typeface="+mn-lt"/>
                          <a:cs typeface="Trebuchet MS"/>
                        </a:rPr>
                        <a:t>Under </a:t>
                      </a:r>
                      <a:r>
                        <a:rPr sz="1400" spc="-5" dirty="0">
                          <a:latin typeface="+mn-lt"/>
                          <a:cs typeface="Trebuchet MS"/>
                        </a:rPr>
                        <a:t>12</a:t>
                      </a:r>
                      <a:endParaRPr sz="1400">
                        <a:latin typeface="+mn-lt"/>
                        <a:cs typeface="Trebuchet MS"/>
                      </a:endParaRP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3</a:t>
                      </a:r>
                      <a:r>
                        <a:rPr sz="1400" dirty="0">
                          <a:latin typeface="+mn-lt"/>
                          <a:cs typeface="Trebuchet MS"/>
                        </a:rPr>
                        <a:t>0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endParaRPr sz="1400">
                        <a:latin typeface="+mn-lt"/>
                        <a:cs typeface="Trebuchet MS"/>
                      </a:endParaRPr>
                    </a:p>
                  </a:txBody>
                  <a:tcPr marL="0" marR="0" marT="0" marB="0"/>
                </a:tc>
                <a:tc>
                  <a:txBody>
                    <a:bodyPr/>
                    <a:lstStyle/>
                    <a:p>
                      <a:pPr marL="394335">
                        <a:lnSpc>
                          <a:spcPct val="100000"/>
                        </a:lnSpc>
                      </a:pPr>
                      <a:r>
                        <a:rPr sz="1400" spc="-225" dirty="0">
                          <a:latin typeface="+mn-lt"/>
                          <a:cs typeface="Trebuchet MS"/>
                        </a:rPr>
                        <a:t>T</a:t>
                      </a:r>
                      <a:r>
                        <a:rPr sz="1400" dirty="0">
                          <a:latin typeface="+mn-lt"/>
                          <a:cs typeface="Trebuchet MS"/>
                        </a:rPr>
                        <a:t>wo 5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228600" indent="0" algn="ctr"/>
                      <a:r>
                        <a:rPr lang="en-US" sz="1400" dirty="0">
                          <a:latin typeface="+mn-lt"/>
                          <a:cs typeface="Trebuchet MS"/>
                        </a:rPr>
                        <a:t>4</a:t>
                      </a:r>
                      <a:endParaRPr sz="1400" dirty="0">
                        <a:latin typeface="+mn-lt"/>
                        <a:cs typeface="Trebuchet MS"/>
                      </a:endParaRPr>
                    </a:p>
                  </a:txBody>
                  <a:tcPr marL="0" marR="0" marT="0" marB="0"/>
                </a:tc>
                <a:extLst>
                  <a:ext uri="{0D108BD9-81ED-4DB2-BD59-A6C34878D82A}">
                    <a16:rowId xmlns:a16="http://schemas.microsoft.com/office/drawing/2014/main" val="10006"/>
                  </a:ext>
                </a:extLst>
              </a:tr>
              <a:tr h="285750">
                <a:tc>
                  <a:txBody>
                    <a:bodyPr/>
                    <a:lstStyle/>
                    <a:p>
                      <a:pPr marL="34925">
                        <a:lnSpc>
                          <a:spcPct val="100000"/>
                        </a:lnSpc>
                      </a:pPr>
                      <a:r>
                        <a:rPr sz="1400" dirty="0">
                          <a:latin typeface="+mn-lt"/>
                          <a:cs typeface="Trebuchet MS"/>
                        </a:rPr>
                        <a:t>Under </a:t>
                      </a:r>
                      <a:r>
                        <a:rPr sz="1400" spc="-5" dirty="0">
                          <a:latin typeface="+mn-lt"/>
                          <a:cs typeface="Trebuchet MS"/>
                        </a:rPr>
                        <a:t>10</a:t>
                      </a:r>
                      <a:endParaRPr sz="1400">
                        <a:latin typeface="+mn-lt"/>
                        <a:cs typeface="Trebuchet MS"/>
                      </a:endParaRPr>
                    </a:p>
                  </a:txBody>
                  <a:tcPr marL="0" marR="0" marT="0" marB="0"/>
                </a:tc>
                <a:tc>
                  <a:txBody>
                    <a:bodyPr/>
                    <a:lstStyle/>
                    <a:p>
                      <a:pPr marL="232410">
                        <a:lnSpc>
                          <a:spcPct val="100000"/>
                        </a:lnSpc>
                      </a:pPr>
                      <a:r>
                        <a:rPr sz="1400" spc="-225" dirty="0">
                          <a:latin typeface="+mn-lt"/>
                          <a:cs typeface="Trebuchet MS"/>
                        </a:rPr>
                        <a:t>T</a:t>
                      </a:r>
                      <a:r>
                        <a:rPr sz="1400" dirty="0">
                          <a:latin typeface="+mn-lt"/>
                          <a:cs typeface="Trebuchet MS"/>
                        </a:rPr>
                        <a:t>wo </a:t>
                      </a:r>
                      <a:r>
                        <a:rPr sz="1400" spc="-5" dirty="0">
                          <a:latin typeface="+mn-lt"/>
                          <a:cs typeface="Trebuchet MS"/>
                        </a:rPr>
                        <a:t>2</a:t>
                      </a:r>
                      <a:r>
                        <a:rPr sz="1400" dirty="0">
                          <a:latin typeface="+mn-lt"/>
                          <a:cs typeface="Trebuchet MS"/>
                        </a:rPr>
                        <a:t>5 </a:t>
                      </a:r>
                      <a:r>
                        <a:rPr sz="1400" spc="-5" dirty="0">
                          <a:latin typeface="+mn-lt"/>
                          <a:cs typeface="Trebuchet MS"/>
                        </a:rPr>
                        <a:t>Minut</a:t>
                      </a:r>
                      <a:r>
                        <a:rPr sz="1400" dirty="0">
                          <a:latin typeface="+mn-lt"/>
                          <a:cs typeface="Trebuchet MS"/>
                        </a:rPr>
                        <a:t>e</a:t>
                      </a:r>
                      <a:r>
                        <a:rPr sz="1400" spc="5" dirty="0">
                          <a:latin typeface="+mn-lt"/>
                          <a:cs typeface="Trebuchet MS"/>
                        </a:rPr>
                        <a:t> </a:t>
                      </a:r>
                      <a:r>
                        <a:rPr sz="1400" dirty="0">
                          <a:latin typeface="+mn-lt"/>
                          <a:cs typeface="Trebuchet MS"/>
                        </a:rPr>
                        <a:t>Ha</a:t>
                      </a:r>
                      <a:r>
                        <a:rPr sz="1400" spc="-5" dirty="0">
                          <a:latin typeface="+mn-lt"/>
                          <a:cs typeface="Trebuchet MS"/>
                        </a:rPr>
                        <a:t>lv</a:t>
                      </a:r>
                      <a:r>
                        <a:rPr sz="1400" dirty="0">
                          <a:latin typeface="+mn-lt"/>
                          <a:cs typeface="Trebuchet MS"/>
                        </a:rPr>
                        <a:t>es</a:t>
                      </a:r>
                    </a:p>
                  </a:txBody>
                  <a:tcPr marL="0" marR="0" marT="0" marB="0"/>
                </a:tc>
                <a:tc>
                  <a:txBody>
                    <a:bodyPr/>
                    <a:lstStyle/>
                    <a:p>
                      <a:pPr marL="401638"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cs typeface="Trebuchet MS"/>
                        </a:rPr>
                        <a:t>N</a:t>
                      </a:r>
                      <a:r>
                        <a:rPr lang="en-US" sz="1400" spc="-5" dirty="0">
                          <a:latin typeface="+mn-lt"/>
                          <a:cs typeface="Trebuchet MS"/>
                        </a:rPr>
                        <a:t>o</a:t>
                      </a:r>
                      <a:r>
                        <a:rPr lang="en-US" sz="1400" dirty="0">
                          <a:latin typeface="+mn-lt"/>
                          <a:cs typeface="Trebuchet MS"/>
                        </a:rPr>
                        <a:t>t</a:t>
                      </a:r>
                      <a:r>
                        <a:rPr lang="en-US" sz="1400" spc="-90" dirty="0">
                          <a:latin typeface="+mn-lt"/>
                          <a:cs typeface="Trebuchet MS"/>
                        </a:rPr>
                        <a:t> </a:t>
                      </a:r>
                      <a:r>
                        <a:rPr lang="en-US" sz="1400" spc="-5" dirty="0">
                          <a:latin typeface="+mn-lt"/>
                          <a:cs typeface="Trebuchet MS"/>
                        </a:rPr>
                        <a:t>A</a:t>
                      </a:r>
                      <a:r>
                        <a:rPr lang="en-US" sz="1400" dirty="0">
                          <a:latin typeface="+mn-lt"/>
                          <a:cs typeface="Trebuchet MS"/>
                        </a:rPr>
                        <a:t>pp</a:t>
                      </a:r>
                      <a:r>
                        <a:rPr lang="en-US" sz="1400" spc="-5" dirty="0">
                          <a:latin typeface="+mn-lt"/>
                          <a:cs typeface="Trebuchet MS"/>
                        </a:rPr>
                        <a:t>l</a:t>
                      </a:r>
                      <a:r>
                        <a:rPr lang="en-US" sz="1400" dirty="0">
                          <a:latin typeface="+mn-lt"/>
                          <a:cs typeface="Trebuchet MS"/>
                        </a:rPr>
                        <a:t>icab</a:t>
                      </a:r>
                      <a:r>
                        <a:rPr lang="en-US" sz="1400" spc="-5" dirty="0">
                          <a:latin typeface="+mn-lt"/>
                          <a:cs typeface="Trebuchet MS"/>
                        </a:rPr>
                        <a:t>l</a:t>
                      </a:r>
                      <a:r>
                        <a:rPr lang="en-US" sz="1400" dirty="0">
                          <a:latin typeface="+mn-lt"/>
                          <a:cs typeface="Trebuchet MS"/>
                        </a:rPr>
                        <a:t>e</a:t>
                      </a:r>
                    </a:p>
                  </a:txBody>
                  <a:tcPr marL="0" marR="0" marT="0" marB="0"/>
                </a:tc>
                <a:tc>
                  <a:txBody>
                    <a:bodyPr/>
                    <a:lstStyle/>
                    <a:p>
                      <a:pPr marL="228600" indent="0" algn="ctr"/>
                      <a:r>
                        <a:rPr lang="en-US" sz="1400" dirty="0">
                          <a:latin typeface="+mn-lt"/>
                          <a:cs typeface="Trebuchet MS"/>
                        </a:rPr>
                        <a:t>4</a:t>
                      </a:r>
                      <a:endParaRPr sz="1400" dirty="0">
                        <a:latin typeface="+mn-lt"/>
                        <a:cs typeface="Trebuchet MS"/>
                      </a:endParaRPr>
                    </a:p>
                  </a:txBody>
                  <a:tcPr marL="0" marR="0" marT="0" marB="0"/>
                </a:tc>
                <a:extLst>
                  <a:ext uri="{0D108BD9-81ED-4DB2-BD59-A6C34878D82A}">
                    <a16:rowId xmlns:a16="http://schemas.microsoft.com/office/drawing/2014/main" val="10007"/>
                  </a:ext>
                </a:extLst>
              </a:tr>
            </a:tbl>
          </a:graphicData>
        </a:graphic>
      </p:graphicFrame>
      <p:sp>
        <p:nvSpPr>
          <p:cNvPr id="8" name="TextBox 7">
            <a:extLst>
              <a:ext uri="{FF2B5EF4-FFF2-40B4-BE49-F238E27FC236}">
                <a16:creationId xmlns:a16="http://schemas.microsoft.com/office/drawing/2014/main" id="{71C99DA5-E522-4280-904C-BB5A1D3CECE7}"/>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2786478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EB974-FDD5-4AAF-8C6F-EDC00D89C993}"/>
              </a:ext>
            </a:extLst>
          </p:cNvPr>
          <p:cNvSpPr>
            <a:spLocks noGrp="1"/>
          </p:cNvSpPr>
          <p:nvPr>
            <p:ph type="title"/>
          </p:nvPr>
        </p:nvSpPr>
        <p:spPr/>
        <p:txBody>
          <a:bodyPr>
            <a:normAutofit fontScale="90000"/>
          </a:bodyPr>
          <a:lstStyle/>
          <a:p>
            <a:r>
              <a:rPr lang="en-US" dirty="0"/>
              <a:t>V. SUBSTITUTIONS</a:t>
            </a:r>
          </a:p>
        </p:txBody>
      </p:sp>
      <p:sp>
        <p:nvSpPr>
          <p:cNvPr id="3" name="Content Placeholder 2">
            <a:extLst>
              <a:ext uri="{FF2B5EF4-FFF2-40B4-BE49-F238E27FC236}">
                <a16:creationId xmlns:a16="http://schemas.microsoft.com/office/drawing/2014/main" id="{96C183B7-6288-4020-88EF-08CC1FDA1B56}"/>
              </a:ext>
            </a:extLst>
          </p:cNvPr>
          <p:cNvSpPr>
            <a:spLocks noGrp="1"/>
          </p:cNvSpPr>
          <p:nvPr>
            <p:ph idx="1"/>
          </p:nvPr>
        </p:nvSpPr>
        <p:spPr/>
        <p:txBody>
          <a:bodyPr>
            <a:normAutofit fontScale="70000" lnSpcReduction="20000"/>
          </a:bodyPr>
          <a:lstStyle/>
          <a:p>
            <a:pPr marL="0" indent="0">
              <a:buNone/>
            </a:pPr>
            <a:r>
              <a:rPr lang="en-US" dirty="0"/>
              <a:t>The number of substitutions is unlimited. They may be made, with the consent of the referee, at the following times: </a:t>
            </a:r>
          </a:p>
          <a:p>
            <a:pPr marL="0" indent="0">
              <a:buNone/>
            </a:pPr>
            <a:endParaRPr lang="en-US" dirty="0"/>
          </a:p>
          <a:p>
            <a:pPr marL="514350" indent="-514350">
              <a:buFont typeface="+mj-lt"/>
              <a:buAutoNum type="arabicPeriod"/>
            </a:pPr>
            <a:r>
              <a:rPr lang="en-US" dirty="0"/>
              <a:t>Prior to a throw-in in your favor, or a throw-in for the opposing team if BOTH teams have players ready to enter the game. </a:t>
            </a:r>
          </a:p>
          <a:p>
            <a:pPr marL="514350" indent="-514350">
              <a:buFont typeface="+mj-lt"/>
              <a:buAutoNum type="arabicPeriod"/>
            </a:pPr>
            <a:r>
              <a:rPr lang="en-US" dirty="0"/>
              <a:t>Prior to a goal kick by either team. </a:t>
            </a:r>
          </a:p>
          <a:p>
            <a:pPr marL="514350" indent="-514350">
              <a:buFont typeface="+mj-lt"/>
              <a:buAutoNum type="arabicPeriod"/>
            </a:pPr>
            <a:r>
              <a:rPr lang="en-US" dirty="0"/>
              <a:t>After a goal by either team. </a:t>
            </a:r>
          </a:p>
          <a:p>
            <a:pPr marL="514350" indent="-514350">
              <a:buFont typeface="+mj-lt"/>
              <a:buAutoNum type="arabicPeriod"/>
            </a:pPr>
            <a:r>
              <a:rPr lang="en-US" dirty="0"/>
              <a:t>After an injury when the referee stops play. </a:t>
            </a:r>
          </a:p>
          <a:p>
            <a:pPr marL="514350" indent="-514350">
              <a:buFont typeface="+mj-lt"/>
              <a:buAutoNum type="arabicPeriod"/>
            </a:pPr>
            <a:r>
              <a:rPr lang="en-US" dirty="0"/>
              <a:t>At Half-time. </a:t>
            </a:r>
          </a:p>
          <a:p>
            <a:pPr marL="514350" indent="-514350">
              <a:buFont typeface="+mj-lt"/>
              <a:buAutoNum type="arabicPeriod"/>
            </a:pPr>
            <a:endParaRPr lang="en-US" dirty="0"/>
          </a:p>
          <a:p>
            <a:pPr marL="0" indent="0">
              <a:buNone/>
            </a:pPr>
            <a:r>
              <a:rPr lang="en-US" dirty="0"/>
              <a:t>Substitutions are NOT allowed at corner kicks or free kicks.</a:t>
            </a:r>
          </a:p>
        </p:txBody>
      </p:sp>
      <p:sp>
        <p:nvSpPr>
          <p:cNvPr id="4" name="TextBox 3">
            <a:extLst>
              <a:ext uri="{FF2B5EF4-FFF2-40B4-BE49-F238E27FC236}">
                <a16:creationId xmlns:a16="http://schemas.microsoft.com/office/drawing/2014/main" id="{180FBAD1-3F87-4F4F-97A7-97221D6B9D44}"/>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3048036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Times New Roman"/>
                <a:ea typeface="Times New Roman"/>
                <a:cs typeface="Times New Roman"/>
                <a:sym typeface="Times New Roman"/>
              </a:rPr>
              <a:t>Why do players, play?</a:t>
            </a:r>
            <a:endParaRPr>
              <a:latin typeface="Times New Roman"/>
              <a:ea typeface="Times New Roman"/>
              <a:cs typeface="Times New Roman"/>
              <a:sym typeface="Times New Roman"/>
            </a:endParaRPr>
          </a:p>
        </p:txBody>
      </p:sp>
      <p:sp>
        <p:nvSpPr>
          <p:cNvPr id="66" name="Google Shape;66;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1800">
                <a:solidFill>
                  <a:schemeClr val="dk1"/>
                </a:solidFill>
                <a:latin typeface="Times New Roman"/>
                <a:ea typeface="Times New Roman"/>
                <a:cs typeface="Times New Roman"/>
                <a:sym typeface="Times New Roman"/>
              </a:rPr>
              <a:t>ZOOM Chat -or- Speak-Up</a:t>
            </a:r>
            <a:endParaRPr sz="1800">
              <a:solidFill>
                <a:schemeClr val="dk1"/>
              </a:solidFill>
              <a:latin typeface="Times New Roman"/>
              <a:ea typeface="Times New Roman"/>
              <a:cs typeface="Times New Roman"/>
              <a:sym typeface="Times New Roman"/>
            </a:endParaRPr>
          </a:p>
          <a:p>
            <a:pPr marL="0" lvl="0" indent="0" algn="l" rtl="0">
              <a:spcBef>
                <a:spcPts val="1200"/>
              </a:spcBef>
              <a:spcAft>
                <a:spcPts val="1200"/>
              </a:spcAft>
              <a:buClr>
                <a:schemeClr val="dk1"/>
              </a:buClr>
              <a:buSzPts val="1100"/>
              <a:buFont typeface="Arial"/>
              <a:buNone/>
            </a:pPr>
            <a:r>
              <a:rPr lang="en" sz="1800">
                <a:solidFill>
                  <a:schemeClr val="dk1"/>
                </a:solidFill>
                <a:latin typeface="Times New Roman"/>
                <a:ea typeface="Times New Roman"/>
                <a:cs typeface="Times New Roman"/>
                <a:sym typeface="Times New Roman"/>
              </a:rPr>
              <a:t>-type-in your “</a:t>
            </a:r>
            <a:r>
              <a:rPr lang="en" sz="1800" u="sng">
                <a:solidFill>
                  <a:schemeClr val="dk1"/>
                </a:solidFill>
                <a:latin typeface="Times New Roman"/>
                <a:ea typeface="Times New Roman"/>
                <a:cs typeface="Times New Roman"/>
                <a:sym typeface="Times New Roman"/>
              </a:rPr>
              <a:t>short</a:t>
            </a:r>
            <a:r>
              <a:rPr lang="en" sz="1800">
                <a:solidFill>
                  <a:schemeClr val="dk1"/>
                </a:solidFill>
                <a:latin typeface="Times New Roman"/>
                <a:ea typeface="Times New Roman"/>
                <a:cs typeface="Times New Roman"/>
                <a:sym typeface="Times New Roman"/>
              </a:rPr>
              <a:t>” answer that comes to your mind</a:t>
            </a:r>
            <a:endParaRPr sz="1800">
              <a:solidFill>
                <a:srgbClr val="1155CC"/>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9F82B-4959-484D-B83B-C71E4FA94D8C}"/>
              </a:ext>
            </a:extLst>
          </p:cNvPr>
          <p:cNvSpPr>
            <a:spLocks noGrp="1"/>
          </p:cNvSpPr>
          <p:nvPr>
            <p:ph type="title"/>
          </p:nvPr>
        </p:nvSpPr>
        <p:spPr/>
        <p:txBody>
          <a:bodyPr>
            <a:normAutofit/>
          </a:bodyPr>
          <a:lstStyle/>
          <a:p>
            <a:r>
              <a:rPr lang="en-US" sz="3000" dirty="0"/>
              <a:t>XI. TIMING AND FORFEIT OF GAME</a:t>
            </a:r>
          </a:p>
        </p:txBody>
      </p:sp>
      <p:sp>
        <p:nvSpPr>
          <p:cNvPr id="3" name="Content Placeholder 2">
            <a:extLst>
              <a:ext uri="{FF2B5EF4-FFF2-40B4-BE49-F238E27FC236}">
                <a16:creationId xmlns:a16="http://schemas.microsoft.com/office/drawing/2014/main" id="{A1376FD8-98FD-4357-9AA4-DA16E200CE2E}"/>
              </a:ext>
            </a:extLst>
          </p:cNvPr>
          <p:cNvSpPr>
            <a:spLocks noGrp="1"/>
          </p:cNvSpPr>
          <p:nvPr>
            <p:ph idx="1"/>
          </p:nvPr>
        </p:nvSpPr>
        <p:spPr/>
        <p:txBody>
          <a:bodyPr>
            <a:normAutofit fontScale="77500" lnSpcReduction="20000"/>
          </a:bodyPr>
          <a:lstStyle/>
          <a:p>
            <a:pPr marL="0" indent="0">
              <a:buNone/>
            </a:pPr>
            <a:r>
              <a:rPr lang="en-US" dirty="0"/>
              <a:t>Referee and teams must be present at the field 15 minutes prior to the scheduled kick-off time. If the referee does not arrive within 15 minutes after the scheduled time, he/she may not receive any fee. In this case, the coaches of the two teams will appoint an acting referee and play the game. If a mutually acceptable party cannot be found to act as referee, the game must be rescheduled. In the event of a team being late, the other team must report it to the League for appropriate action. </a:t>
            </a:r>
          </a:p>
          <a:p>
            <a:pPr marL="0" indent="0">
              <a:buNone/>
            </a:pPr>
            <a:endParaRPr lang="en-US" dirty="0"/>
          </a:p>
          <a:p>
            <a:pPr marL="0" indent="0">
              <a:buNone/>
            </a:pPr>
            <a:r>
              <a:rPr lang="en-US" b="1" u="sng" dirty="0">
                <a:solidFill>
                  <a:srgbClr val="FF0000"/>
                </a:solidFill>
              </a:rPr>
              <a:t>If either team has not arrived within 15 minutes after the scheduled time, the referee will leave the field, and will receive payment. In this case, the missing team will forfeit the game.</a:t>
            </a:r>
          </a:p>
        </p:txBody>
      </p:sp>
      <p:sp>
        <p:nvSpPr>
          <p:cNvPr id="4" name="TextBox 3">
            <a:extLst>
              <a:ext uri="{FF2B5EF4-FFF2-40B4-BE49-F238E27FC236}">
                <a16:creationId xmlns:a16="http://schemas.microsoft.com/office/drawing/2014/main" id="{2926FBE6-2807-465A-832C-8516DAAB176E}"/>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42602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1A3B3-23BA-42A2-982B-4434C8A2B79D}"/>
              </a:ext>
            </a:extLst>
          </p:cNvPr>
          <p:cNvSpPr>
            <a:spLocks noGrp="1"/>
          </p:cNvSpPr>
          <p:nvPr>
            <p:ph type="title"/>
          </p:nvPr>
        </p:nvSpPr>
        <p:spPr/>
        <p:txBody>
          <a:bodyPr>
            <a:normAutofit fontScale="90000"/>
          </a:bodyPr>
          <a:lstStyle/>
          <a:p>
            <a:r>
              <a:rPr lang="en-US" dirty="0"/>
              <a:t>XII. POSTPONEMENTS</a:t>
            </a:r>
          </a:p>
        </p:txBody>
      </p:sp>
      <p:sp>
        <p:nvSpPr>
          <p:cNvPr id="3" name="Content Placeholder 2">
            <a:extLst>
              <a:ext uri="{FF2B5EF4-FFF2-40B4-BE49-F238E27FC236}">
                <a16:creationId xmlns:a16="http://schemas.microsoft.com/office/drawing/2014/main" id="{AC79DEDC-2478-40D5-A4DB-F01FB6CE82C7}"/>
              </a:ext>
            </a:extLst>
          </p:cNvPr>
          <p:cNvSpPr>
            <a:spLocks noGrp="1"/>
          </p:cNvSpPr>
          <p:nvPr>
            <p:ph idx="1"/>
          </p:nvPr>
        </p:nvSpPr>
        <p:spPr>
          <a:xfrm>
            <a:off x="448966" y="1197405"/>
            <a:ext cx="8246070" cy="3512214"/>
          </a:xfrm>
        </p:spPr>
        <p:txBody>
          <a:bodyPr>
            <a:noAutofit/>
          </a:bodyPr>
          <a:lstStyle/>
          <a:p>
            <a:pPr marL="0" indent="0">
              <a:buNone/>
            </a:pPr>
            <a:r>
              <a:rPr lang="en-US" sz="1300" dirty="0"/>
              <a:t>The only legitimate reasons for postponing a game are: </a:t>
            </a:r>
          </a:p>
          <a:p>
            <a:pPr marL="0" indent="0">
              <a:buNone/>
            </a:pPr>
            <a:endParaRPr lang="en-US" sz="1300" dirty="0"/>
          </a:p>
          <a:p>
            <a:pPr marL="514350" indent="-514350">
              <a:buFont typeface="+mj-lt"/>
              <a:buAutoNum type="arabicPeriod"/>
            </a:pPr>
            <a:r>
              <a:rPr lang="en-US" sz="1300" dirty="0"/>
              <a:t>Bad weather at the site of the game. </a:t>
            </a:r>
          </a:p>
          <a:p>
            <a:pPr marL="514350" indent="-514350">
              <a:buFont typeface="+mj-lt"/>
              <a:buAutoNum type="arabicPeriod"/>
            </a:pPr>
            <a:r>
              <a:rPr lang="en-US" sz="1300" dirty="0"/>
              <a:t>Vandalism to the field or field is unavailable. It is suggested that teams swap fields to play the game. </a:t>
            </a:r>
          </a:p>
          <a:p>
            <a:pPr marL="514350" indent="-514350">
              <a:buFont typeface="+mj-lt"/>
              <a:buAutoNum type="arabicPeriod"/>
            </a:pPr>
            <a:r>
              <a:rPr lang="en-US" sz="1300" dirty="0"/>
              <a:t>Reschedule requests must be submitted to the MAYS President by the Club/Town Rep. Reschedule requests for games during the first 2 weeks of the season must be received by the MAYS President one week prior to the game date. All other reschedule requests for games beyond week 3 must be received no later than 7 days after the first date of games for the age group of the teams impacted by the request. Only one request per team will be allowed. The acceptable reasons for requesting a reschedule is for school event, religious event which prevents a team from fielding the minimum number of required players…</a:t>
            </a:r>
          </a:p>
          <a:p>
            <a:pPr marL="0" indent="0">
              <a:buNone/>
            </a:pPr>
            <a:endParaRPr lang="en-US" sz="1300" dirty="0"/>
          </a:p>
          <a:p>
            <a:pPr marL="0" indent="0">
              <a:buNone/>
            </a:pPr>
            <a:r>
              <a:rPr lang="en-US" sz="1300" dirty="0"/>
              <a:t>It is the responsibility of the home team to notify both the visiting team coach and the referee assignor of the postponement at least two hours before the scheduled game time. </a:t>
            </a:r>
          </a:p>
          <a:p>
            <a:pPr marL="0" indent="0">
              <a:buNone/>
            </a:pPr>
            <a:r>
              <a:rPr lang="en-US" sz="1300" dirty="0">
                <a:solidFill>
                  <a:srgbClr val="FF0000"/>
                </a:solidFill>
              </a:rPr>
              <a:t>ONLY MSC Town Reps can close a field or cancel a game</a:t>
            </a:r>
          </a:p>
          <a:p>
            <a:pPr marL="0" indent="0">
              <a:buNone/>
            </a:pPr>
            <a:r>
              <a:rPr lang="en-US" sz="1300" dirty="0">
                <a:solidFill>
                  <a:srgbClr val="FF0000"/>
                </a:solidFill>
              </a:rPr>
              <a:t>Coaches CANNOT cancel a game</a:t>
            </a:r>
          </a:p>
          <a:p>
            <a:pPr marL="0" indent="0">
              <a:buNone/>
            </a:pPr>
            <a:r>
              <a:rPr lang="en-US" sz="1300" dirty="0">
                <a:solidFill>
                  <a:srgbClr val="FF0000"/>
                </a:solidFill>
              </a:rPr>
              <a:t>	</a:t>
            </a:r>
            <a:r>
              <a:rPr lang="en-US" sz="1100" dirty="0">
                <a:solidFill>
                  <a:srgbClr val="FF0000"/>
                </a:solidFill>
              </a:rPr>
              <a:t>Contact your Town Rep (Sterling – Brent Powers, Paxton – Dan Fontaine, Rutland – Chris Jeffcoat, Princeton – Bill Hume)</a:t>
            </a:r>
          </a:p>
          <a:p>
            <a:pPr marL="0" indent="0">
              <a:buNone/>
            </a:pPr>
            <a:r>
              <a:rPr lang="en-US" sz="1300" dirty="0">
                <a:solidFill>
                  <a:srgbClr val="FF0000"/>
                </a:solidFill>
              </a:rPr>
              <a:t>Once at the field, ONLY a referee can cancel a game</a:t>
            </a:r>
            <a:endParaRPr lang="en-US" sz="1300" dirty="0">
              <a:solidFill>
                <a:srgbClr val="FF0000"/>
              </a:solidFill>
              <a:cs typeface="Trebuchet MS"/>
            </a:endParaRPr>
          </a:p>
        </p:txBody>
      </p:sp>
      <p:sp>
        <p:nvSpPr>
          <p:cNvPr id="4" name="TextBox 3">
            <a:extLst>
              <a:ext uri="{FF2B5EF4-FFF2-40B4-BE49-F238E27FC236}">
                <a16:creationId xmlns:a16="http://schemas.microsoft.com/office/drawing/2014/main" id="{69691B31-3B97-4CC9-ABFB-344A11A81FE8}"/>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234777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38109-FFEA-4CEF-B2A3-A9136ADFF8D2}"/>
              </a:ext>
            </a:extLst>
          </p:cNvPr>
          <p:cNvSpPr>
            <a:spLocks noGrp="1"/>
          </p:cNvSpPr>
          <p:nvPr>
            <p:ph type="title"/>
          </p:nvPr>
        </p:nvSpPr>
        <p:spPr/>
        <p:txBody>
          <a:bodyPr>
            <a:normAutofit fontScale="90000"/>
          </a:bodyPr>
          <a:lstStyle/>
          <a:p>
            <a:r>
              <a:rPr lang="en-US" dirty="0"/>
              <a:t>XIII. MAKE UP GAMES</a:t>
            </a:r>
          </a:p>
        </p:txBody>
      </p:sp>
      <p:sp>
        <p:nvSpPr>
          <p:cNvPr id="3" name="Content Placeholder 2">
            <a:extLst>
              <a:ext uri="{FF2B5EF4-FFF2-40B4-BE49-F238E27FC236}">
                <a16:creationId xmlns:a16="http://schemas.microsoft.com/office/drawing/2014/main" id="{2BA0755E-06E7-44FF-9F96-B3127FC43158}"/>
              </a:ext>
            </a:extLst>
          </p:cNvPr>
          <p:cNvSpPr>
            <a:spLocks noGrp="1"/>
          </p:cNvSpPr>
          <p:nvPr>
            <p:ph idx="1"/>
          </p:nvPr>
        </p:nvSpPr>
        <p:spPr>
          <a:xfrm>
            <a:off x="448965" y="1335548"/>
            <a:ext cx="8246070" cy="3512214"/>
          </a:xfrm>
        </p:spPr>
        <p:txBody>
          <a:bodyPr>
            <a:noAutofit/>
          </a:bodyPr>
          <a:lstStyle/>
          <a:p>
            <a:pPr marL="0" indent="0">
              <a:buNone/>
            </a:pPr>
            <a:r>
              <a:rPr lang="en-US" sz="1500" dirty="0"/>
              <a:t>The agreement on a mutually </a:t>
            </a:r>
            <a:r>
              <a:rPr lang="en-US" sz="1500" dirty="0">
                <a:solidFill>
                  <a:srgbClr val="FF0000"/>
                </a:solidFill>
              </a:rPr>
              <a:t>acceptable time and date </a:t>
            </a:r>
            <a:r>
              <a:rPr lang="en-US" sz="1500" dirty="0"/>
              <a:t>for the replay of a game that was a valid postponement must be </a:t>
            </a:r>
            <a:r>
              <a:rPr lang="en-US" sz="1500" dirty="0">
                <a:solidFill>
                  <a:srgbClr val="FF0000"/>
                </a:solidFill>
              </a:rPr>
              <a:t>reached by the teams involved within two (2) weeks </a:t>
            </a:r>
            <a:r>
              <a:rPr lang="en-US" sz="1500" dirty="0"/>
              <a:t>of the date when the game was postponed and the </a:t>
            </a:r>
            <a:r>
              <a:rPr lang="en-US" sz="1500" dirty="0">
                <a:solidFill>
                  <a:srgbClr val="FF0000"/>
                </a:solidFill>
              </a:rPr>
              <a:t>date of the rescheduled game must be within four (4) weeks of postponed game</a:t>
            </a:r>
            <a:r>
              <a:rPr lang="en-US" sz="1500" dirty="0"/>
              <a:t>. Notwithstanding the afore defined requirement, </a:t>
            </a:r>
            <a:r>
              <a:rPr lang="en-US" sz="1500" dirty="0">
                <a:solidFill>
                  <a:srgbClr val="0070C0"/>
                </a:solidFill>
              </a:rPr>
              <a:t>the last available date for making up any postponed game shall be the last day of the regular playing season</a:t>
            </a:r>
            <a:endParaRPr lang="en-US" sz="1500" dirty="0"/>
          </a:p>
          <a:p>
            <a:pPr marL="0" indent="0">
              <a:buNone/>
            </a:pPr>
            <a:endParaRPr lang="en-US" sz="1500" dirty="0"/>
          </a:p>
          <a:p>
            <a:pPr marL="0" indent="0">
              <a:buNone/>
            </a:pPr>
            <a:r>
              <a:rPr lang="en-US" sz="1500" dirty="0"/>
              <a:t>If a mutually suitable time for a make-up game can not be agreed upon by the coaches within the time limit stated above, the home team must immediately provide to the President three (3) reasonable game times which are on different dates and within the time limits as stated above. The visiting team must then accept one of these dates or forfeit the game. If alternative game times/dates submitted by the home team are deemed unreasonable by the President, then the President will give the visiting team three (3) dates to choose from within the stated time limit and may schedule the game at the visiting team's field or at a neutral site. </a:t>
            </a:r>
          </a:p>
          <a:p>
            <a:pPr marL="0" indent="0">
              <a:buNone/>
            </a:pPr>
            <a:endParaRPr lang="en-US" sz="1500" dirty="0"/>
          </a:p>
          <a:p>
            <a:pPr marL="0" indent="0">
              <a:buNone/>
            </a:pPr>
            <a:r>
              <a:rPr lang="en-US" sz="1500" dirty="0"/>
              <a:t>Reach out to MSC President or Vice President with additional questions</a:t>
            </a:r>
          </a:p>
        </p:txBody>
      </p:sp>
      <p:sp>
        <p:nvSpPr>
          <p:cNvPr id="4" name="TextBox 3">
            <a:extLst>
              <a:ext uri="{FF2B5EF4-FFF2-40B4-BE49-F238E27FC236}">
                <a16:creationId xmlns:a16="http://schemas.microsoft.com/office/drawing/2014/main" id="{EF0E4497-9865-4F14-BF73-3769CBB6E842}"/>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2230498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74F4-0551-4F0F-BA86-7E826DC0269E}"/>
              </a:ext>
            </a:extLst>
          </p:cNvPr>
          <p:cNvSpPr>
            <a:spLocks noGrp="1"/>
          </p:cNvSpPr>
          <p:nvPr>
            <p:ph type="title"/>
          </p:nvPr>
        </p:nvSpPr>
        <p:spPr/>
        <p:txBody>
          <a:bodyPr>
            <a:normAutofit fontScale="90000"/>
          </a:bodyPr>
          <a:lstStyle/>
          <a:p>
            <a:r>
              <a:rPr lang="en-US" dirty="0"/>
              <a:t>XVI. SCORES</a:t>
            </a:r>
          </a:p>
        </p:txBody>
      </p:sp>
      <p:sp>
        <p:nvSpPr>
          <p:cNvPr id="3" name="Content Placeholder 2">
            <a:extLst>
              <a:ext uri="{FF2B5EF4-FFF2-40B4-BE49-F238E27FC236}">
                <a16:creationId xmlns:a16="http://schemas.microsoft.com/office/drawing/2014/main" id="{527F677F-F663-464B-BA12-11FDCB31501C}"/>
              </a:ext>
            </a:extLst>
          </p:cNvPr>
          <p:cNvSpPr>
            <a:spLocks noGrp="1"/>
          </p:cNvSpPr>
          <p:nvPr>
            <p:ph idx="1"/>
          </p:nvPr>
        </p:nvSpPr>
        <p:spPr/>
        <p:txBody>
          <a:bodyPr>
            <a:normAutofit/>
          </a:bodyPr>
          <a:lstStyle/>
          <a:p>
            <a:pPr marL="0" indent="0">
              <a:buNone/>
            </a:pPr>
            <a:r>
              <a:rPr lang="en-US" dirty="0"/>
              <a:t>Scores, ref evaluations and game information will be entered and record using the software the MAYS board uses to run the League (Sports Manager). </a:t>
            </a:r>
          </a:p>
          <a:p>
            <a:pPr marL="0" indent="0">
              <a:buNone/>
            </a:pPr>
            <a:endParaRPr lang="en-US" i="1" dirty="0">
              <a:solidFill>
                <a:srgbClr val="0070C0"/>
              </a:solidFill>
            </a:endParaRPr>
          </a:p>
          <a:p>
            <a:pPr marL="0" indent="0">
              <a:buNone/>
            </a:pPr>
            <a:r>
              <a:rPr lang="en-US" i="1" dirty="0">
                <a:solidFill>
                  <a:srgbClr val="0070C0"/>
                </a:solidFill>
              </a:rPr>
              <a:t>More information on this will be discussed later in this presentation.</a:t>
            </a:r>
          </a:p>
        </p:txBody>
      </p:sp>
      <p:sp>
        <p:nvSpPr>
          <p:cNvPr id="4" name="TextBox 3">
            <a:extLst>
              <a:ext uri="{FF2B5EF4-FFF2-40B4-BE49-F238E27FC236}">
                <a16:creationId xmlns:a16="http://schemas.microsoft.com/office/drawing/2014/main" id="{A327487B-520B-47D7-BF8E-1DAD0B0BF335}"/>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2478591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222FC-5700-4A99-BA2B-DD6694539BD0}"/>
              </a:ext>
            </a:extLst>
          </p:cNvPr>
          <p:cNvSpPr>
            <a:spLocks noGrp="1"/>
          </p:cNvSpPr>
          <p:nvPr>
            <p:ph type="title"/>
          </p:nvPr>
        </p:nvSpPr>
        <p:spPr/>
        <p:txBody>
          <a:bodyPr>
            <a:normAutofit fontScale="90000"/>
          </a:bodyPr>
          <a:lstStyle/>
          <a:p>
            <a:r>
              <a:rPr lang="en-US" dirty="0"/>
              <a:t>XVII. BALLS</a:t>
            </a:r>
          </a:p>
        </p:txBody>
      </p:sp>
      <p:sp>
        <p:nvSpPr>
          <p:cNvPr id="3" name="Content Placeholder 2">
            <a:extLst>
              <a:ext uri="{FF2B5EF4-FFF2-40B4-BE49-F238E27FC236}">
                <a16:creationId xmlns:a16="http://schemas.microsoft.com/office/drawing/2014/main" id="{7C800237-5E98-48E9-9C45-F9661D2549F4}"/>
              </a:ext>
            </a:extLst>
          </p:cNvPr>
          <p:cNvSpPr>
            <a:spLocks noGrp="1"/>
          </p:cNvSpPr>
          <p:nvPr>
            <p:ph idx="1"/>
          </p:nvPr>
        </p:nvSpPr>
        <p:spPr/>
        <p:txBody>
          <a:bodyPr/>
          <a:lstStyle/>
          <a:p>
            <a:pPr marL="0" indent="0">
              <a:buNone/>
            </a:pPr>
            <a:r>
              <a:rPr lang="en-US" dirty="0"/>
              <a:t>Home teams will provide a regulation ball -- per U.S.Y.S.A. standards.</a:t>
            </a:r>
          </a:p>
          <a:p>
            <a:pPr marL="0" indent="0">
              <a:buNone/>
            </a:pPr>
            <a:endParaRPr lang="en-US" dirty="0"/>
          </a:p>
          <a:p>
            <a:pPr marL="0" indent="0">
              <a:buNone/>
            </a:pPr>
            <a:r>
              <a:rPr lang="en-US" i="1" dirty="0">
                <a:solidFill>
                  <a:srgbClr val="0070C0"/>
                </a:solidFill>
              </a:rPr>
              <a:t>You will be provided two game balls prior to the start of the season. Both game balls should be given to the referee prior to the start of all home games. Make sure to get them back at the conclusion of the game. </a:t>
            </a:r>
          </a:p>
        </p:txBody>
      </p:sp>
      <p:sp>
        <p:nvSpPr>
          <p:cNvPr id="4" name="TextBox 3">
            <a:extLst>
              <a:ext uri="{FF2B5EF4-FFF2-40B4-BE49-F238E27FC236}">
                <a16:creationId xmlns:a16="http://schemas.microsoft.com/office/drawing/2014/main" id="{CF1F821C-31A7-4272-AC40-33FA7A07BD70}"/>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3004086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7E188-5241-42DD-9713-05F57C312823}"/>
              </a:ext>
            </a:extLst>
          </p:cNvPr>
          <p:cNvSpPr>
            <a:spLocks noGrp="1"/>
          </p:cNvSpPr>
          <p:nvPr>
            <p:ph type="title"/>
          </p:nvPr>
        </p:nvSpPr>
        <p:spPr/>
        <p:txBody>
          <a:bodyPr>
            <a:normAutofit fontScale="90000"/>
          </a:bodyPr>
          <a:lstStyle/>
          <a:p>
            <a:r>
              <a:rPr lang="en-US" dirty="0"/>
              <a:t>XXIII. GAME DAY ROSTERS</a:t>
            </a:r>
          </a:p>
        </p:txBody>
      </p:sp>
      <p:sp>
        <p:nvSpPr>
          <p:cNvPr id="3" name="Content Placeholder 2">
            <a:extLst>
              <a:ext uri="{FF2B5EF4-FFF2-40B4-BE49-F238E27FC236}">
                <a16:creationId xmlns:a16="http://schemas.microsoft.com/office/drawing/2014/main" id="{0724BF39-4834-491B-BBAD-44AEA73B9E5D}"/>
              </a:ext>
            </a:extLst>
          </p:cNvPr>
          <p:cNvSpPr>
            <a:spLocks noGrp="1"/>
          </p:cNvSpPr>
          <p:nvPr>
            <p:ph idx="1"/>
          </p:nvPr>
        </p:nvSpPr>
        <p:spPr/>
        <p:txBody>
          <a:bodyPr>
            <a:normAutofit fontScale="62500" lnSpcReduction="20000"/>
          </a:bodyPr>
          <a:lstStyle/>
          <a:p>
            <a:pPr marL="0" indent="0">
              <a:buNone/>
            </a:pPr>
            <a:r>
              <a:rPr lang="en-US" dirty="0">
                <a:solidFill>
                  <a:srgbClr val="FF0000"/>
                </a:solidFill>
              </a:rPr>
              <a:t>Each coach will provide TWO copies of the team roster with visible water mark approved by M.A.Y.S. to the referee before the start of each game</a:t>
            </a:r>
            <a:r>
              <a:rPr lang="en-US" dirty="0"/>
              <a:t>. Failure to do so will result in a $25 fine to the club for an un-verified roster and/or game forfeiture, and $50 fine to the club for no roster and/or game forfeiture. Rosters must be generated through the MAYS specified rostering system, such as </a:t>
            </a:r>
            <a:r>
              <a:rPr lang="en-US" dirty="0" err="1"/>
              <a:t>SportsManager</a:t>
            </a:r>
            <a:r>
              <a:rPr lang="en-US" dirty="0"/>
              <a:t>. </a:t>
            </a:r>
          </a:p>
          <a:p>
            <a:pPr marL="0" indent="0">
              <a:buNone/>
            </a:pPr>
            <a:endParaRPr lang="en-US" dirty="0">
              <a:solidFill>
                <a:srgbClr val="FF0000"/>
              </a:solidFill>
            </a:endParaRPr>
          </a:p>
          <a:p>
            <a:pPr marL="0" indent="0">
              <a:buNone/>
            </a:pPr>
            <a:r>
              <a:rPr lang="en-US" dirty="0">
                <a:solidFill>
                  <a:srgbClr val="FF0000"/>
                </a:solidFill>
              </a:rPr>
              <a:t>A maximum of three coaches are allowed at the bench area</a:t>
            </a:r>
            <a:r>
              <a:rPr lang="en-US" dirty="0"/>
              <a:t>.</a:t>
            </a:r>
          </a:p>
          <a:p>
            <a:pPr marL="0" indent="0">
              <a:buNone/>
            </a:pPr>
            <a:endParaRPr lang="en-US" dirty="0"/>
          </a:p>
          <a:p>
            <a:pPr marL="0" indent="0">
              <a:buNone/>
            </a:pPr>
            <a:r>
              <a:rPr lang="en-US" dirty="0"/>
              <a:t>Verified rosters will be emailed to you, and must be printed in </a:t>
            </a:r>
            <a:r>
              <a:rPr lang="en-US" dirty="0">
                <a:solidFill>
                  <a:srgbClr val="FF0000"/>
                </a:solidFill>
              </a:rPr>
              <a:t>C</a:t>
            </a:r>
            <a:r>
              <a:rPr lang="en-US" dirty="0">
                <a:solidFill>
                  <a:srgbClr val="0070C0"/>
                </a:solidFill>
              </a:rPr>
              <a:t>O</a:t>
            </a:r>
            <a:r>
              <a:rPr lang="en-US" dirty="0">
                <a:solidFill>
                  <a:schemeClr val="accent3">
                    <a:lumMod val="75000"/>
                  </a:schemeClr>
                </a:solidFill>
              </a:rPr>
              <a:t>L</a:t>
            </a:r>
            <a:r>
              <a:rPr lang="en-US" dirty="0">
                <a:solidFill>
                  <a:schemeClr val="accent4">
                    <a:lumMod val="75000"/>
                  </a:schemeClr>
                </a:solidFill>
              </a:rPr>
              <a:t>O</a:t>
            </a:r>
            <a:r>
              <a:rPr lang="en-US" dirty="0">
                <a:solidFill>
                  <a:schemeClr val="accent6">
                    <a:lumMod val="75000"/>
                  </a:schemeClr>
                </a:solidFill>
              </a:rPr>
              <a:t>R</a:t>
            </a:r>
          </a:p>
          <a:p>
            <a:pPr marL="0" indent="0">
              <a:buNone/>
            </a:pPr>
            <a:endParaRPr lang="en-US" dirty="0"/>
          </a:p>
          <a:p>
            <a:pPr marL="0" indent="0">
              <a:buNone/>
            </a:pPr>
            <a:r>
              <a:rPr lang="en-US" dirty="0"/>
              <a:t>MSC recommends that all coaches and assistant coaches keep copies of the rosters in their vehicles in case the coach unexpectedly can not make the game</a:t>
            </a:r>
          </a:p>
        </p:txBody>
      </p:sp>
      <p:sp>
        <p:nvSpPr>
          <p:cNvPr id="4" name="TextBox 3">
            <a:extLst>
              <a:ext uri="{FF2B5EF4-FFF2-40B4-BE49-F238E27FC236}">
                <a16:creationId xmlns:a16="http://schemas.microsoft.com/office/drawing/2014/main" id="{3F4C08A9-819C-4B5A-B217-F7D3BCAFAED8}"/>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19755472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8E324-47E4-4EC3-89D8-DBFF95DA15E0}"/>
              </a:ext>
            </a:extLst>
          </p:cNvPr>
          <p:cNvSpPr>
            <a:spLocks noGrp="1"/>
          </p:cNvSpPr>
          <p:nvPr>
            <p:ph type="title"/>
          </p:nvPr>
        </p:nvSpPr>
        <p:spPr/>
        <p:txBody>
          <a:bodyPr>
            <a:normAutofit fontScale="90000"/>
          </a:bodyPr>
          <a:lstStyle/>
          <a:p>
            <a:r>
              <a:rPr lang="en-US" dirty="0"/>
              <a:t>ZERO TOLERANCE POLICY</a:t>
            </a:r>
          </a:p>
        </p:txBody>
      </p:sp>
      <p:sp>
        <p:nvSpPr>
          <p:cNvPr id="3" name="Content Placeholder 2">
            <a:extLst>
              <a:ext uri="{FF2B5EF4-FFF2-40B4-BE49-F238E27FC236}">
                <a16:creationId xmlns:a16="http://schemas.microsoft.com/office/drawing/2014/main" id="{3D3DEF23-AD73-4E0A-AF3B-411E3C6A928C}"/>
              </a:ext>
            </a:extLst>
          </p:cNvPr>
          <p:cNvSpPr>
            <a:spLocks noGrp="1"/>
          </p:cNvSpPr>
          <p:nvPr>
            <p:ph idx="1"/>
          </p:nvPr>
        </p:nvSpPr>
        <p:spPr/>
        <p:txBody>
          <a:bodyPr>
            <a:noAutofit/>
          </a:bodyPr>
          <a:lstStyle/>
          <a:p>
            <a:pPr marL="0" indent="0">
              <a:buNone/>
            </a:pPr>
            <a:r>
              <a:rPr lang="en-US" sz="1150" dirty="0"/>
              <a:t>All persons responsible for a team and all of the spectators shall support the referee. Coaches are responsible for the team’s spectators and shall address any issue with spectator who is interfering with the match. Should the referee stop play and request the coach to dismiss the spectator the coach will do so or the match will be abandoned. Failure to do so will undermine the referee’s authority and has the potential of creating a hostile environment for players, the referee and all other participants and spectators.</a:t>
            </a:r>
          </a:p>
          <a:p>
            <a:pPr marL="0" indent="0">
              <a:buNone/>
            </a:pPr>
            <a:endParaRPr lang="en-US" sz="1150" dirty="0"/>
          </a:p>
          <a:p>
            <a:pPr marL="0" indent="0">
              <a:buNone/>
            </a:pPr>
            <a:r>
              <a:rPr lang="en-US" sz="1150" dirty="0"/>
              <a:t>Consequently, the MAYS League has adopted the following rule:</a:t>
            </a:r>
          </a:p>
          <a:p>
            <a:pPr marL="0" indent="0">
              <a:buNone/>
            </a:pPr>
            <a:endParaRPr lang="en-US" sz="1150" dirty="0"/>
          </a:p>
          <a:p>
            <a:pPr marL="0" indent="0">
              <a:buNone/>
            </a:pPr>
            <a:r>
              <a:rPr lang="en-US" sz="1150" b="1" dirty="0"/>
              <a:t>No one is to address the referee during the Match!</a:t>
            </a:r>
          </a:p>
          <a:p>
            <a:pPr marL="0" indent="0">
              <a:buNone/>
            </a:pPr>
            <a:endParaRPr lang="en-US" sz="1150" dirty="0"/>
          </a:p>
          <a:p>
            <a:pPr marL="0" indent="0">
              <a:buNone/>
            </a:pPr>
            <a:r>
              <a:rPr lang="en-US" sz="1150" dirty="0"/>
              <a:t>Exceptions for persons responsible for a team (Coaches and Managers)</a:t>
            </a:r>
          </a:p>
        </p:txBody>
      </p:sp>
      <p:sp>
        <p:nvSpPr>
          <p:cNvPr id="4" name="Text Placeholder 4">
            <a:extLst>
              <a:ext uri="{FF2B5EF4-FFF2-40B4-BE49-F238E27FC236}">
                <a16:creationId xmlns:a16="http://schemas.microsoft.com/office/drawing/2014/main" id="{E0CDB75F-2E64-4023-891B-116D6246E6F9}"/>
              </a:ext>
            </a:extLst>
          </p:cNvPr>
          <p:cNvSpPr txBox="1">
            <a:spLocks/>
          </p:cNvSpPr>
          <p:nvPr/>
        </p:nvSpPr>
        <p:spPr>
          <a:xfrm>
            <a:off x="591866" y="3487980"/>
            <a:ext cx="4040188" cy="3034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150" b="0" i="0" u="sng" strike="noStrike" kern="1200" cap="none" spc="0" normalizeH="0" baseline="0" noProof="0" dirty="0">
                <a:ln>
                  <a:noFill/>
                </a:ln>
                <a:solidFill>
                  <a:prstClr val="black"/>
                </a:solidFill>
                <a:effectLst/>
                <a:uLnTx/>
                <a:uFillTx/>
                <a:latin typeface="Calibri"/>
                <a:ea typeface="+mn-ea"/>
                <a:cs typeface="+mn-cs"/>
              </a:rPr>
              <a:t>During the Game</a:t>
            </a:r>
          </a:p>
        </p:txBody>
      </p:sp>
      <p:sp>
        <p:nvSpPr>
          <p:cNvPr id="5" name="Content Placeholder 5">
            <a:extLst>
              <a:ext uri="{FF2B5EF4-FFF2-40B4-BE49-F238E27FC236}">
                <a16:creationId xmlns:a16="http://schemas.microsoft.com/office/drawing/2014/main" id="{B505CECD-9653-424B-A551-A915C0974264}"/>
              </a:ext>
            </a:extLst>
          </p:cNvPr>
          <p:cNvSpPr txBox="1">
            <a:spLocks/>
          </p:cNvSpPr>
          <p:nvPr/>
        </p:nvSpPr>
        <p:spPr>
          <a:xfrm>
            <a:off x="591866" y="3807672"/>
            <a:ext cx="4040188" cy="7566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1150" b="0" i="0" u="none" strike="noStrike" kern="1200" cap="none" spc="0" normalizeH="0" baseline="0" noProof="0" dirty="0">
                <a:ln>
                  <a:noFill/>
                </a:ln>
                <a:solidFill>
                  <a:prstClr val="black"/>
                </a:solidFill>
                <a:effectLst/>
                <a:uLnTx/>
                <a:uFillTx/>
                <a:latin typeface="Calibri"/>
                <a:ea typeface="+mn-ea"/>
                <a:cs typeface="+mn-cs"/>
              </a:rPr>
              <a:t>Responding to a referee initiating communication.</a:t>
            </a:r>
          </a:p>
          <a:p>
            <a:pPr marL="91440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1150" b="0" i="0" u="none" strike="noStrike" kern="1200" cap="none" spc="0" normalizeH="0" baseline="0" noProof="0" dirty="0">
                <a:ln>
                  <a:noFill/>
                </a:ln>
                <a:solidFill>
                  <a:prstClr val="black"/>
                </a:solidFill>
                <a:effectLst/>
                <a:uLnTx/>
                <a:uFillTx/>
                <a:latin typeface="Calibri"/>
                <a:ea typeface="+mn-ea"/>
                <a:cs typeface="+mn-cs"/>
              </a:rPr>
              <a:t>Making Substitutions</a:t>
            </a:r>
          </a:p>
          <a:p>
            <a:pPr marL="91440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1150" b="0" i="0" u="none" strike="noStrike" kern="1200" cap="none" spc="0" normalizeH="0" baseline="0" noProof="0" dirty="0">
                <a:ln>
                  <a:noFill/>
                </a:ln>
                <a:solidFill>
                  <a:prstClr val="black"/>
                </a:solidFill>
                <a:effectLst/>
                <a:uLnTx/>
                <a:uFillTx/>
                <a:latin typeface="Calibri"/>
                <a:ea typeface="+mn-ea"/>
                <a:cs typeface="+mn-cs"/>
              </a:rPr>
              <a:t>Pointing out emergencies or safety issues</a:t>
            </a:r>
          </a:p>
        </p:txBody>
      </p:sp>
      <p:sp>
        <p:nvSpPr>
          <p:cNvPr id="6" name="Text Placeholder 6">
            <a:extLst>
              <a:ext uri="{FF2B5EF4-FFF2-40B4-BE49-F238E27FC236}">
                <a16:creationId xmlns:a16="http://schemas.microsoft.com/office/drawing/2014/main" id="{5427A1AF-9962-4050-B24B-043442FFAC5F}"/>
              </a:ext>
            </a:extLst>
          </p:cNvPr>
          <p:cNvSpPr txBox="1">
            <a:spLocks/>
          </p:cNvSpPr>
          <p:nvPr/>
        </p:nvSpPr>
        <p:spPr>
          <a:xfrm>
            <a:off x="4626987" y="3487980"/>
            <a:ext cx="4041775" cy="30349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150" b="0" i="0" u="sng" strike="noStrike" kern="1200" cap="none" spc="0" normalizeH="0" baseline="0" noProof="0" dirty="0">
                <a:ln>
                  <a:noFill/>
                </a:ln>
                <a:solidFill>
                  <a:prstClr val="black"/>
                </a:solidFill>
                <a:effectLst/>
                <a:uLnTx/>
                <a:uFillTx/>
                <a:latin typeface="Calibri"/>
                <a:ea typeface="+mn-ea"/>
                <a:cs typeface="+mn-cs"/>
              </a:rPr>
              <a:t>At Half Time or the End of the Match</a:t>
            </a:r>
          </a:p>
        </p:txBody>
      </p:sp>
      <p:sp>
        <p:nvSpPr>
          <p:cNvPr id="7" name="Content Placeholder 7">
            <a:extLst>
              <a:ext uri="{FF2B5EF4-FFF2-40B4-BE49-F238E27FC236}">
                <a16:creationId xmlns:a16="http://schemas.microsoft.com/office/drawing/2014/main" id="{50B14BE5-D5E7-480C-8417-CD33D6D18447}"/>
              </a:ext>
            </a:extLst>
          </p:cNvPr>
          <p:cNvSpPr txBox="1">
            <a:spLocks/>
          </p:cNvSpPr>
          <p:nvPr/>
        </p:nvSpPr>
        <p:spPr>
          <a:xfrm>
            <a:off x="4626987" y="3807672"/>
            <a:ext cx="4041775" cy="106893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1150" b="0" i="0" u="none" strike="noStrike" kern="1200" cap="none" spc="0" normalizeH="0" baseline="0" noProof="0" dirty="0">
                <a:ln>
                  <a:noFill/>
                </a:ln>
                <a:solidFill>
                  <a:prstClr val="black"/>
                </a:solidFill>
                <a:effectLst/>
                <a:uLnTx/>
                <a:uFillTx/>
                <a:latin typeface="Calibri"/>
                <a:ea typeface="+mn-ea"/>
                <a:cs typeface="+mn-cs"/>
              </a:rPr>
              <a:t>A coach/manager can ask a referee to explain a rule(s) in a polite and constructive manner.</a:t>
            </a:r>
          </a:p>
          <a:p>
            <a:pPr marL="91440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1150" b="0" i="0" u="none" strike="noStrike" kern="1200" cap="none" spc="0" normalizeH="0" baseline="0" noProof="0" dirty="0">
                <a:ln>
                  <a:noFill/>
                </a:ln>
                <a:solidFill>
                  <a:prstClr val="black"/>
                </a:solidFill>
                <a:effectLst/>
                <a:uLnTx/>
                <a:uFillTx/>
                <a:latin typeface="Calibri"/>
                <a:ea typeface="+mn-ea"/>
                <a:cs typeface="+mn-cs"/>
              </a:rPr>
              <a:t>Polite and friendly feedback can be given to a referee.</a:t>
            </a:r>
          </a:p>
          <a:p>
            <a:pPr marL="914400" marR="0" lvl="1"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1150" b="0" i="0" u="none" strike="noStrike" kern="1200" cap="none" spc="0" normalizeH="0" baseline="0" noProof="0" dirty="0">
                <a:ln>
                  <a:noFill/>
                </a:ln>
                <a:solidFill>
                  <a:prstClr val="black"/>
                </a:solidFill>
                <a:effectLst/>
                <a:uLnTx/>
                <a:uFillTx/>
                <a:latin typeface="Calibri"/>
                <a:ea typeface="+mn-ea"/>
                <a:cs typeface="+mn-cs"/>
              </a:rPr>
              <a:t>Absolutely NO sarcasm, harassment or intimidation.</a:t>
            </a:r>
          </a:p>
        </p:txBody>
      </p:sp>
      <p:sp>
        <p:nvSpPr>
          <p:cNvPr id="8" name="TextBox 7">
            <a:extLst>
              <a:ext uri="{FF2B5EF4-FFF2-40B4-BE49-F238E27FC236}">
                <a16:creationId xmlns:a16="http://schemas.microsoft.com/office/drawing/2014/main" id="{6C2037C8-81B1-4C19-ACF7-CB0F4816B8BC}"/>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40399780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CF943-500F-49E8-B7E9-E27F98C02E97}"/>
              </a:ext>
            </a:extLst>
          </p:cNvPr>
          <p:cNvSpPr>
            <a:spLocks noGrp="1"/>
          </p:cNvSpPr>
          <p:nvPr>
            <p:ph type="title"/>
          </p:nvPr>
        </p:nvSpPr>
        <p:spPr/>
        <p:txBody>
          <a:bodyPr>
            <a:normAutofit fontScale="90000"/>
          </a:bodyPr>
          <a:lstStyle/>
          <a:p>
            <a:r>
              <a:rPr lang="en-US" dirty="0"/>
              <a:t>XXX. SPORTSMANSHIP</a:t>
            </a:r>
          </a:p>
        </p:txBody>
      </p:sp>
      <p:sp>
        <p:nvSpPr>
          <p:cNvPr id="3" name="Content Placeholder 2">
            <a:extLst>
              <a:ext uri="{FF2B5EF4-FFF2-40B4-BE49-F238E27FC236}">
                <a16:creationId xmlns:a16="http://schemas.microsoft.com/office/drawing/2014/main" id="{EDFFE909-3E09-4B02-B17F-AF8E4871B39F}"/>
              </a:ext>
            </a:extLst>
          </p:cNvPr>
          <p:cNvSpPr>
            <a:spLocks noGrp="1"/>
          </p:cNvSpPr>
          <p:nvPr>
            <p:ph idx="1"/>
          </p:nvPr>
        </p:nvSpPr>
        <p:spPr/>
        <p:txBody>
          <a:bodyPr>
            <a:normAutofit fontScale="70000" lnSpcReduction="20000"/>
          </a:bodyPr>
          <a:lstStyle/>
          <a:p>
            <a:pPr marL="514350" indent="-514350">
              <a:buFont typeface="+mj-lt"/>
              <a:buAutoNum type="alphaUcPeriod" startAt="2"/>
            </a:pPr>
            <a:r>
              <a:rPr lang="en-US" b="1" dirty="0"/>
              <a:t>Goal</a:t>
            </a:r>
            <a:r>
              <a:rPr lang="en-US" dirty="0"/>
              <a:t> </a:t>
            </a:r>
            <a:r>
              <a:rPr lang="en-US" b="1" dirty="0"/>
              <a:t>Scoring</a:t>
            </a:r>
          </a:p>
          <a:p>
            <a:pPr marL="400050" lvl="1" indent="0">
              <a:buNone/>
            </a:pPr>
            <a:r>
              <a:rPr lang="en-US" dirty="0"/>
              <a:t>Any team that has a </a:t>
            </a:r>
            <a:r>
              <a:rPr lang="en-US" dirty="0">
                <a:solidFill>
                  <a:srgbClr val="FF0000"/>
                </a:solidFill>
              </a:rPr>
              <a:t>differential score of 8 or more goals </a:t>
            </a:r>
            <a:r>
              <a:rPr lang="en-US" dirty="0"/>
              <a:t>will receive a warning for the first offense. Second offense will result in the coach being suspended for one game and the town will be fined $150. Next occurrence will result in the coach being suspended for eight (8) games and the town will be fined $150.</a:t>
            </a:r>
          </a:p>
          <a:p>
            <a:pPr marL="400050" lvl="1" indent="0">
              <a:buNone/>
            </a:pPr>
            <a:endParaRPr lang="en-US" dirty="0"/>
          </a:p>
          <a:p>
            <a:pPr marL="400050" lvl="1" indent="0">
              <a:buNone/>
            </a:pPr>
            <a:r>
              <a:rPr lang="en-US" dirty="0"/>
              <a:t>If you go up by 4 or 5 goals, change your strategy (i.e., can only shoot outside of the 18-yard box, shoot with non-dominant foot, have to complete 6 uninterrupted passes before shooting, increase the number of defenders and only have one attacking forward, quietly pull a player or two off the field, etc.)</a:t>
            </a:r>
          </a:p>
        </p:txBody>
      </p:sp>
      <p:sp>
        <p:nvSpPr>
          <p:cNvPr id="4" name="TextBox 3">
            <a:extLst>
              <a:ext uri="{FF2B5EF4-FFF2-40B4-BE49-F238E27FC236}">
                <a16:creationId xmlns:a16="http://schemas.microsoft.com/office/drawing/2014/main" id="{F74595BC-CE4F-4AAB-89EA-AC118963597C}"/>
              </a:ext>
            </a:extLst>
          </p:cNvPr>
          <p:cNvSpPr txBox="1"/>
          <p:nvPr/>
        </p:nvSpPr>
        <p:spPr>
          <a:xfrm>
            <a:off x="907080" y="-24235"/>
            <a:ext cx="27147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Midland Area Youth Soccer</a:t>
            </a:r>
          </a:p>
        </p:txBody>
      </p:sp>
    </p:spTree>
    <p:extLst>
      <p:ext uri="{BB962C8B-B14F-4D97-AF65-F5344CB8AC3E}">
        <p14:creationId xmlns:p14="http://schemas.microsoft.com/office/powerpoint/2010/main" val="1763679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257994-BD97-4691-8B89-198A6D2BA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8881"/>
            <a:ext cx="9144000" cy="14546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itle 3">
            <a:extLst>
              <a:ext uri="{FF2B5EF4-FFF2-40B4-BE49-F238E27FC236}">
                <a16:creationId xmlns:a16="http://schemas.microsoft.com/office/drawing/2014/main" id="{12AA9850-DE4D-4CBC-AB78-56222DDB7BBE}"/>
              </a:ext>
            </a:extLst>
          </p:cNvPr>
          <p:cNvSpPr>
            <a:spLocks noGrp="1"/>
          </p:cNvSpPr>
          <p:nvPr>
            <p:ph type="title"/>
          </p:nvPr>
        </p:nvSpPr>
        <p:spPr>
          <a:xfrm>
            <a:off x="1200150" y="3201961"/>
            <a:ext cx="6743700" cy="948572"/>
          </a:xfrm>
          <a:solidFill>
            <a:srgbClr val="FFFFFF"/>
          </a:solidFill>
          <a:ln w="38100">
            <a:solidFill>
              <a:srgbClr val="404040"/>
            </a:solidFill>
            <a:miter lim="800000"/>
          </a:ln>
        </p:spPr>
        <p:txBody>
          <a:bodyPr vert="horz" lIns="91440" tIns="45720" rIns="91440" bIns="45720" rtlCol="0" anchor="ctr">
            <a:normAutofit/>
          </a:bodyPr>
          <a:lstStyle/>
          <a:p>
            <a:pPr algn="ctr">
              <a:lnSpc>
                <a:spcPct val="90000"/>
              </a:lnSpc>
            </a:pPr>
            <a:r>
              <a:rPr lang="en-US" sz="3000" kern="1200" dirty="0">
                <a:solidFill>
                  <a:srgbClr val="404040"/>
                </a:solidFill>
                <a:latin typeface="+mj-lt"/>
                <a:ea typeface="+mj-ea"/>
                <a:cs typeface="+mj-cs"/>
              </a:rPr>
              <a:t>Mountain Soccer Club </a:t>
            </a:r>
            <a:br>
              <a:rPr lang="en-US" sz="3000" kern="1200" dirty="0">
                <a:solidFill>
                  <a:srgbClr val="404040"/>
                </a:solidFill>
                <a:latin typeface="+mj-lt"/>
                <a:ea typeface="+mj-ea"/>
                <a:cs typeface="+mj-cs"/>
              </a:rPr>
            </a:br>
            <a:r>
              <a:rPr lang="en-US" sz="3000" kern="1200" dirty="0">
                <a:solidFill>
                  <a:srgbClr val="404040"/>
                </a:solidFill>
                <a:latin typeface="+mj-lt"/>
                <a:ea typeface="+mj-ea"/>
                <a:cs typeface="+mj-cs"/>
              </a:rPr>
              <a:t>Administrative</a:t>
            </a:r>
          </a:p>
        </p:txBody>
      </p:sp>
      <p:sp>
        <p:nvSpPr>
          <p:cNvPr id="5" name="Text Placeholder 4">
            <a:extLst>
              <a:ext uri="{FF2B5EF4-FFF2-40B4-BE49-F238E27FC236}">
                <a16:creationId xmlns:a16="http://schemas.microsoft.com/office/drawing/2014/main" id="{810BB410-19CC-4A56-8431-5BB38AE119C4}"/>
              </a:ext>
            </a:extLst>
          </p:cNvPr>
          <p:cNvSpPr>
            <a:spLocks noGrp="1"/>
          </p:cNvSpPr>
          <p:nvPr>
            <p:ph type="body" idx="1"/>
          </p:nvPr>
        </p:nvSpPr>
        <p:spPr>
          <a:xfrm>
            <a:off x="143556" y="4512985"/>
            <a:ext cx="8856890" cy="402094"/>
          </a:xfrm>
        </p:spPr>
        <p:txBody>
          <a:bodyPr vert="horz" lIns="91440" tIns="45720" rIns="91440" bIns="45720" rtlCol="0">
            <a:noAutofit/>
          </a:bodyPr>
          <a:lstStyle/>
          <a:p>
            <a:pPr marL="298450" indent="-285750">
              <a:spcBef>
                <a:spcPts val="0"/>
              </a:spcBef>
              <a:buFont typeface="Wingdings" panose="05000000000000000000" pitchFamily="2" charset="2"/>
              <a:buChar char="§"/>
              <a:tabLst>
                <a:tab pos="355600" algn="l"/>
              </a:tabLst>
            </a:pPr>
            <a:r>
              <a:rPr lang="en-US" sz="1400" dirty="0">
                <a:solidFill>
                  <a:schemeClr val="bg1"/>
                </a:solidFill>
                <a:cs typeface="Arial"/>
              </a:rPr>
              <a:t>Show</a:t>
            </a:r>
            <a:r>
              <a:rPr lang="en-US" sz="1400" spc="-5" dirty="0">
                <a:solidFill>
                  <a:schemeClr val="bg1"/>
                </a:solidFill>
                <a:cs typeface="Arial"/>
              </a:rPr>
              <a:t> </a:t>
            </a:r>
            <a:r>
              <a:rPr lang="en-US" sz="1400" dirty="0">
                <a:solidFill>
                  <a:schemeClr val="bg1"/>
                </a:solidFill>
                <a:cs typeface="Arial"/>
              </a:rPr>
              <a:t>up</a:t>
            </a:r>
            <a:r>
              <a:rPr lang="en-US" sz="1400" spc="-5" dirty="0">
                <a:solidFill>
                  <a:schemeClr val="bg1"/>
                </a:solidFill>
                <a:cs typeface="Arial"/>
              </a:rPr>
              <a:t> </a:t>
            </a:r>
            <a:r>
              <a:rPr lang="en-US" sz="1400" dirty="0">
                <a:solidFill>
                  <a:schemeClr val="bg1"/>
                </a:solidFill>
                <a:cs typeface="Arial"/>
              </a:rPr>
              <a:t>a</a:t>
            </a:r>
            <a:r>
              <a:rPr lang="en-US" sz="1400" spc="-10" dirty="0">
                <a:solidFill>
                  <a:schemeClr val="bg1"/>
                </a:solidFill>
                <a:cs typeface="Arial"/>
              </a:rPr>
              <a:t>t</a:t>
            </a:r>
            <a:r>
              <a:rPr lang="en-US" sz="1400" spc="-5" dirty="0">
                <a:solidFill>
                  <a:schemeClr val="bg1"/>
                </a:solidFill>
                <a:cs typeface="Arial"/>
              </a:rPr>
              <a:t> </a:t>
            </a:r>
            <a:r>
              <a:rPr lang="en-US" sz="1400" dirty="0">
                <a:solidFill>
                  <a:schemeClr val="bg1"/>
                </a:solidFill>
                <a:cs typeface="Arial"/>
              </a:rPr>
              <a:t>lea</a:t>
            </a:r>
            <a:r>
              <a:rPr lang="en-US" sz="1400" spc="-10" dirty="0">
                <a:solidFill>
                  <a:schemeClr val="bg1"/>
                </a:solidFill>
                <a:cs typeface="Arial"/>
              </a:rPr>
              <a:t>st</a:t>
            </a:r>
            <a:r>
              <a:rPr lang="en-US" sz="1400" spc="-5" dirty="0">
                <a:solidFill>
                  <a:schemeClr val="bg1"/>
                </a:solidFill>
                <a:cs typeface="Arial"/>
              </a:rPr>
              <a:t> </a:t>
            </a:r>
            <a:r>
              <a:rPr lang="en-US" sz="1400" dirty="0">
                <a:solidFill>
                  <a:schemeClr val="bg1"/>
                </a:solidFill>
                <a:cs typeface="Arial"/>
              </a:rPr>
              <a:t>30</a:t>
            </a:r>
            <a:r>
              <a:rPr lang="en-US" sz="1400" spc="-5" dirty="0">
                <a:solidFill>
                  <a:schemeClr val="bg1"/>
                </a:solidFill>
                <a:cs typeface="Arial"/>
              </a:rPr>
              <a:t> </a:t>
            </a:r>
            <a:r>
              <a:rPr lang="en-US" sz="1400" dirty="0">
                <a:solidFill>
                  <a:schemeClr val="bg1"/>
                </a:solidFill>
                <a:cs typeface="Arial"/>
              </a:rPr>
              <a:t>minu</a:t>
            </a:r>
            <a:r>
              <a:rPr lang="en-US" sz="1400" spc="-10" dirty="0">
                <a:solidFill>
                  <a:schemeClr val="bg1"/>
                </a:solidFill>
                <a:cs typeface="Arial"/>
              </a:rPr>
              <a:t>t</a:t>
            </a:r>
            <a:r>
              <a:rPr lang="en-US" sz="1400" dirty="0">
                <a:solidFill>
                  <a:schemeClr val="bg1"/>
                </a:solidFill>
                <a:cs typeface="Arial"/>
              </a:rPr>
              <a:t>es</a:t>
            </a:r>
            <a:r>
              <a:rPr lang="en-US" sz="1400" spc="-5" dirty="0">
                <a:solidFill>
                  <a:schemeClr val="bg1"/>
                </a:solidFill>
                <a:cs typeface="Arial"/>
              </a:rPr>
              <a:t> </a:t>
            </a:r>
            <a:r>
              <a:rPr lang="en-US" sz="1400" dirty="0">
                <a:solidFill>
                  <a:schemeClr val="bg1"/>
                </a:solidFill>
                <a:cs typeface="Arial"/>
              </a:rPr>
              <a:t>prior</a:t>
            </a:r>
            <a:r>
              <a:rPr lang="en-US" sz="1400" spc="-5" dirty="0">
                <a:solidFill>
                  <a:schemeClr val="bg1"/>
                </a:solidFill>
                <a:cs typeface="Arial"/>
              </a:rPr>
              <a:t> </a:t>
            </a:r>
            <a:r>
              <a:rPr lang="en-US" sz="1400" spc="-10" dirty="0">
                <a:solidFill>
                  <a:schemeClr val="bg1"/>
                </a:solidFill>
                <a:cs typeface="Arial"/>
              </a:rPr>
              <a:t>t</a:t>
            </a:r>
            <a:r>
              <a:rPr lang="en-US" sz="1400" dirty="0">
                <a:solidFill>
                  <a:schemeClr val="bg1"/>
                </a:solidFill>
                <a:cs typeface="Arial"/>
              </a:rPr>
              <a:t>o</a:t>
            </a:r>
            <a:r>
              <a:rPr lang="en-US" sz="1400" spc="-5" dirty="0">
                <a:solidFill>
                  <a:schemeClr val="bg1"/>
                </a:solidFill>
                <a:cs typeface="Arial"/>
              </a:rPr>
              <a:t> </a:t>
            </a:r>
            <a:r>
              <a:rPr lang="en-US" sz="1400" dirty="0">
                <a:solidFill>
                  <a:schemeClr val="bg1"/>
                </a:solidFill>
                <a:cs typeface="Arial"/>
              </a:rPr>
              <a:t>every</a:t>
            </a:r>
            <a:r>
              <a:rPr lang="en-US" sz="1400" spc="-5" dirty="0">
                <a:solidFill>
                  <a:schemeClr val="bg1"/>
                </a:solidFill>
                <a:cs typeface="Arial"/>
              </a:rPr>
              <a:t> </a:t>
            </a:r>
            <a:r>
              <a:rPr lang="en-US" sz="1400" dirty="0">
                <a:solidFill>
                  <a:schemeClr val="bg1"/>
                </a:solidFill>
                <a:cs typeface="Arial"/>
              </a:rPr>
              <a:t>game</a:t>
            </a:r>
            <a:r>
              <a:rPr lang="en-US" sz="1400" spc="-10" dirty="0">
                <a:solidFill>
                  <a:schemeClr val="bg1"/>
                </a:solidFill>
                <a:cs typeface="Arial"/>
              </a:rPr>
              <a:t>.</a:t>
            </a:r>
            <a:endParaRPr lang="en-US" sz="1400" dirty="0">
              <a:solidFill>
                <a:schemeClr val="bg1"/>
              </a:solidFill>
              <a:cs typeface="Arial"/>
            </a:endParaRPr>
          </a:p>
          <a:p>
            <a:pPr marL="298450" marR="315595" indent="-285750">
              <a:spcBef>
                <a:spcPts val="0"/>
              </a:spcBef>
              <a:buFont typeface="Wingdings" panose="05000000000000000000" pitchFamily="2" charset="2"/>
              <a:buChar char="§"/>
              <a:tabLst>
                <a:tab pos="355600" algn="l"/>
              </a:tabLst>
            </a:pPr>
            <a:r>
              <a:rPr lang="en-US" sz="1400" spc="-15" dirty="0">
                <a:solidFill>
                  <a:schemeClr val="bg1"/>
                </a:solidFill>
                <a:cs typeface="Arial"/>
              </a:rPr>
              <a:t>Ask</a:t>
            </a:r>
            <a:r>
              <a:rPr lang="en-US" sz="1400" spc="-5" dirty="0">
                <a:solidFill>
                  <a:schemeClr val="bg1"/>
                </a:solidFill>
                <a:cs typeface="Arial"/>
              </a:rPr>
              <a:t> </a:t>
            </a:r>
            <a:r>
              <a:rPr lang="en-US" sz="1400" dirty="0">
                <a:solidFill>
                  <a:schemeClr val="bg1"/>
                </a:solidFill>
                <a:cs typeface="Arial"/>
              </a:rPr>
              <a:t>paren</a:t>
            </a:r>
            <a:r>
              <a:rPr lang="en-US" sz="1400" spc="-10" dirty="0">
                <a:solidFill>
                  <a:schemeClr val="bg1"/>
                </a:solidFill>
                <a:cs typeface="Arial"/>
              </a:rPr>
              <a:t>t</a:t>
            </a:r>
            <a:r>
              <a:rPr lang="en-US" sz="1400" dirty="0">
                <a:solidFill>
                  <a:schemeClr val="bg1"/>
                </a:solidFill>
                <a:cs typeface="Arial"/>
              </a:rPr>
              <a:t>s</a:t>
            </a:r>
            <a:r>
              <a:rPr lang="en-US" sz="1400" spc="-5" dirty="0">
                <a:solidFill>
                  <a:schemeClr val="bg1"/>
                </a:solidFill>
                <a:cs typeface="Arial"/>
              </a:rPr>
              <a:t> </a:t>
            </a:r>
            <a:r>
              <a:rPr lang="en-US" sz="1400" spc="-10" dirty="0">
                <a:solidFill>
                  <a:schemeClr val="bg1"/>
                </a:solidFill>
                <a:cs typeface="Arial"/>
              </a:rPr>
              <a:t>t</a:t>
            </a:r>
            <a:r>
              <a:rPr lang="en-US" sz="1400" dirty="0">
                <a:solidFill>
                  <a:schemeClr val="bg1"/>
                </a:solidFill>
                <a:cs typeface="Arial"/>
              </a:rPr>
              <a:t>o</a:t>
            </a:r>
            <a:r>
              <a:rPr lang="en-US" sz="1400" spc="-5" dirty="0">
                <a:solidFill>
                  <a:schemeClr val="bg1"/>
                </a:solidFill>
                <a:cs typeface="Arial"/>
              </a:rPr>
              <a:t> </a:t>
            </a:r>
            <a:r>
              <a:rPr lang="en-US" sz="1400" dirty="0">
                <a:solidFill>
                  <a:schemeClr val="bg1"/>
                </a:solidFill>
                <a:cs typeface="Arial"/>
              </a:rPr>
              <a:t>show</a:t>
            </a:r>
            <a:r>
              <a:rPr lang="en-US" sz="1400" spc="-5" dirty="0">
                <a:solidFill>
                  <a:schemeClr val="bg1"/>
                </a:solidFill>
                <a:cs typeface="Arial"/>
              </a:rPr>
              <a:t> </a:t>
            </a:r>
            <a:r>
              <a:rPr lang="en-US" sz="1400" dirty="0">
                <a:solidFill>
                  <a:schemeClr val="bg1"/>
                </a:solidFill>
                <a:cs typeface="Arial"/>
              </a:rPr>
              <a:t>up</a:t>
            </a:r>
            <a:r>
              <a:rPr lang="en-US" sz="1400" spc="-5" dirty="0">
                <a:solidFill>
                  <a:schemeClr val="bg1"/>
                </a:solidFill>
                <a:cs typeface="Arial"/>
              </a:rPr>
              <a:t> </a:t>
            </a:r>
            <a:r>
              <a:rPr lang="en-US" sz="1400" dirty="0">
                <a:solidFill>
                  <a:schemeClr val="bg1"/>
                </a:solidFill>
                <a:cs typeface="Arial"/>
              </a:rPr>
              <a:t>a</a:t>
            </a:r>
            <a:r>
              <a:rPr lang="en-US" sz="1400" spc="-10" dirty="0">
                <a:solidFill>
                  <a:schemeClr val="bg1"/>
                </a:solidFill>
                <a:cs typeface="Arial"/>
              </a:rPr>
              <a:t>t</a:t>
            </a:r>
            <a:r>
              <a:rPr lang="en-US" sz="1400" spc="-5" dirty="0">
                <a:solidFill>
                  <a:schemeClr val="bg1"/>
                </a:solidFill>
                <a:cs typeface="Arial"/>
              </a:rPr>
              <a:t> </a:t>
            </a:r>
            <a:r>
              <a:rPr lang="en-US" sz="1400" dirty="0">
                <a:solidFill>
                  <a:schemeClr val="bg1"/>
                </a:solidFill>
                <a:cs typeface="Arial"/>
              </a:rPr>
              <a:t>lea</a:t>
            </a:r>
            <a:r>
              <a:rPr lang="en-US" sz="1400" spc="-10" dirty="0">
                <a:solidFill>
                  <a:schemeClr val="bg1"/>
                </a:solidFill>
                <a:cs typeface="Arial"/>
              </a:rPr>
              <a:t>st</a:t>
            </a:r>
            <a:r>
              <a:rPr lang="en-US" sz="1400" spc="-5" dirty="0">
                <a:solidFill>
                  <a:schemeClr val="bg1"/>
                </a:solidFill>
                <a:cs typeface="Arial"/>
              </a:rPr>
              <a:t> </a:t>
            </a:r>
            <a:r>
              <a:rPr lang="en-US" sz="1400" dirty="0">
                <a:solidFill>
                  <a:schemeClr val="bg1"/>
                </a:solidFill>
                <a:cs typeface="Arial"/>
              </a:rPr>
              <a:t>30</a:t>
            </a:r>
            <a:r>
              <a:rPr lang="en-US" sz="1400" spc="-5" dirty="0">
                <a:solidFill>
                  <a:schemeClr val="bg1"/>
                </a:solidFill>
                <a:cs typeface="Arial"/>
              </a:rPr>
              <a:t> </a:t>
            </a:r>
            <a:r>
              <a:rPr lang="en-US" sz="1400" dirty="0">
                <a:solidFill>
                  <a:schemeClr val="bg1"/>
                </a:solidFill>
                <a:cs typeface="Arial"/>
              </a:rPr>
              <a:t>minu</a:t>
            </a:r>
            <a:r>
              <a:rPr lang="en-US" sz="1400" spc="-10" dirty="0">
                <a:solidFill>
                  <a:schemeClr val="bg1"/>
                </a:solidFill>
                <a:cs typeface="Arial"/>
              </a:rPr>
              <a:t>t</a:t>
            </a:r>
            <a:r>
              <a:rPr lang="en-US" sz="1400" dirty="0">
                <a:solidFill>
                  <a:schemeClr val="bg1"/>
                </a:solidFill>
                <a:cs typeface="Arial"/>
              </a:rPr>
              <a:t>es</a:t>
            </a:r>
            <a:r>
              <a:rPr lang="en-US" sz="1400" spc="-5" dirty="0">
                <a:solidFill>
                  <a:schemeClr val="bg1"/>
                </a:solidFill>
                <a:cs typeface="Arial"/>
              </a:rPr>
              <a:t> </a:t>
            </a:r>
            <a:r>
              <a:rPr lang="en-US" sz="1400" dirty="0">
                <a:solidFill>
                  <a:schemeClr val="bg1"/>
                </a:solidFill>
                <a:cs typeface="Arial"/>
              </a:rPr>
              <a:t>be</a:t>
            </a:r>
            <a:r>
              <a:rPr lang="en-US" sz="1400" spc="-10" dirty="0">
                <a:solidFill>
                  <a:schemeClr val="bg1"/>
                </a:solidFill>
                <a:cs typeface="Arial"/>
              </a:rPr>
              <a:t>f</a:t>
            </a:r>
            <a:r>
              <a:rPr lang="en-US" sz="1400" dirty="0">
                <a:solidFill>
                  <a:schemeClr val="bg1"/>
                </a:solidFill>
                <a:cs typeface="Arial"/>
              </a:rPr>
              <a:t>ore</a:t>
            </a:r>
            <a:r>
              <a:rPr lang="en-US" sz="1400" spc="-5" dirty="0">
                <a:solidFill>
                  <a:schemeClr val="bg1"/>
                </a:solidFill>
                <a:cs typeface="Arial"/>
              </a:rPr>
              <a:t> </a:t>
            </a:r>
            <a:r>
              <a:rPr lang="en-US" sz="1400" dirty="0">
                <a:solidFill>
                  <a:schemeClr val="bg1"/>
                </a:solidFill>
                <a:cs typeface="Arial"/>
              </a:rPr>
              <a:t>every game</a:t>
            </a:r>
            <a:r>
              <a:rPr lang="en-US" sz="1400" spc="-10" dirty="0">
                <a:solidFill>
                  <a:schemeClr val="bg1"/>
                </a:solidFill>
                <a:cs typeface="Arial"/>
              </a:rPr>
              <a:t>.</a:t>
            </a:r>
            <a:r>
              <a:rPr lang="en-US" sz="1400" spc="-5" dirty="0">
                <a:solidFill>
                  <a:schemeClr val="bg1"/>
                </a:solidFill>
                <a:cs typeface="Arial"/>
              </a:rPr>
              <a:t> </a:t>
            </a:r>
            <a:r>
              <a:rPr lang="en-US" sz="1400" dirty="0">
                <a:solidFill>
                  <a:schemeClr val="bg1"/>
                </a:solidFill>
                <a:cs typeface="Arial"/>
              </a:rPr>
              <a:t>Paren</a:t>
            </a:r>
            <a:r>
              <a:rPr lang="en-US" sz="1400" spc="-10" dirty="0">
                <a:solidFill>
                  <a:schemeClr val="bg1"/>
                </a:solidFill>
                <a:cs typeface="Arial"/>
              </a:rPr>
              <a:t>t</a:t>
            </a:r>
            <a:r>
              <a:rPr lang="en-US" sz="1400" dirty="0">
                <a:solidFill>
                  <a:schemeClr val="bg1"/>
                </a:solidFill>
                <a:cs typeface="Arial"/>
              </a:rPr>
              <a:t>s</a:t>
            </a:r>
            <a:r>
              <a:rPr lang="en-US" sz="1400" spc="-5" dirty="0">
                <a:solidFill>
                  <a:schemeClr val="bg1"/>
                </a:solidFill>
                <a:cs typeface="Arial"/>
              </a:rPr>
              <a:t> </a:t>
            </a:r>
            <a:r>
              <a:rPr lang="en-US" sz="1400" dirty="0">
                <a:solidFill>
                  <a:schemeClr val="bg1"/>
                </a:solidFill>
                <a:cs typeface="Arial"/>
              </a:rPr>
              <a:t>will</a:t>
            </a:r>
            <a:r>
              <a:rPr lang="en-US" sz="1400" spc="-5" dirty="0">
                <a:solidFill>
                  <a:schemeClr val="bg1"/>
                </a:solidFill>
                <a:cs typeface="Arial"/>
              </a:rPr>
              <a:t> </a:t>
            </a:r>
            <a:r>
              <a:rPr lang="en-US" sz="1400" dirty="0">
                <a:solidFill>
                  <a:schemeClr val="bg1"/>
                </a:solidFill>
                <a:cs typeface="Arial"/>
              </a:rPr>
              <a:t>ge</a:t>
            </a:r>
            <a:r>
              <a:rPr lang="en-US" sz="1400" spc="-10" dirty="0">
                <a:solidFill>
                  <a:schemeClr val="bg1"/>
                </a:solidFill>
                <a:cs typeface="Arial"/>
              </a:rPr>
              <a:t>t</a:t>
            </a:r>
            <a:r>
              <a:rPr lang="en-US" sz="1400" spc="-5" dirty="0">
                <a:solidFill>
                  <a:schemeClr val="bg1"/>
                </a:solidFill>
                <a:cs typeface="Arial"/>
              </a:rPr>
              <a:t> </a:t>
            </a:r>
            <a:r>
              <a:rPr lang="en-US" sz="1400" dirty="0">
                <a:solidFill>
                  <a:schemeClr val="bg1"/>
                </a:solidFill>
                <a:cs typeface="Arial"/>
              </a:rPr>
              <a:t>lo</a:t>
            </a:r>
            <a:r>
              <a:rPr lang="en-US" sz="1400" spc="-10" dirty="0">
                <a:solidFill>
                  <a:schemeClr val="bg1"/>
                </a:solidFill>
                <a:cs typeface="Arial"/>
              </a:rPr>
              <a:t>st,</a:t>
            </a:r>
            <a:r>
              <a:rPr lang="en-US" sz="1400" spc="-5" dirty="0">
                <a:solidFill>
                  <a:schemeClr val="bg1"/>
                </a:solidFill>
                <a:cs typeface="Arial"/>
              </a:rPr>
              <a:t> </a:t>
            </a:r>
            <a:r>
              <a:rPr lang="en-US" sz="1400" dirty="0">
                <a:solidFill>
                  <a:schemeClr val="bg1"/>
                </a:solidFill>
                <a:cs typeface="Arial"/>
              </a:rPr>
              <a:t>o</a:t>
            </a:r>
            <a:r>
              <a:rPr lang="en-US" sz="1400" spc="-50" dirty="0">
                <a:solidFill>
                  <a:schemeClr val="bg1"/>
                </a:solidFill>
                <a:cs typeface="Arial"/>
              </a:rPr>
              <a:t>f</a:t>
            </a:r>
            <a:r>
              <a:rPr lang="en-US" sz="1400" spc="-10" dirty="0">
                <a:solidFill>
                  <a:schemeClr val="bg1"/>
                </a:solidFill>
                <a:cs typeface="Arial"/>
              </a:rPr>
              <a:t>f</a:t>
            </a:r>
            <a:r>
              <a:rPr lang="en-US" sz="1400" dirty="0">
                <a:solidFill>
                  <a:schemeClr val="bg1"/>
                </a:solidFill>
                <a:cs typeface="Arial"/>
              </a:rPr>
              <a:t>icials</a:t>
            </a:r>
            <a:r>
              <a:rPr lang="en-US" sz="1400" spc="-5" dirty="0">
                <a:solidFill>
                  <a:schemeClr val="bg1"/>
                </a:solidFill>
                <a:cs typeface="Arial"/>
              </a:rPr>
              <a:t> </a:t>
            </a:r>
            <a:r>
              <a:rPr lang="en-US" sz="1400" spc="-15" dirty="0">
                <a:solidFill>
                  <a:schemeClr val="bg1"/>
                </a:solidFill>
                <a:cs typeface="Arial"/>
              </a:rPr>
              <a:t>&amp;</a:t>
            </a:r>
            <a:r>
              <a:rPr lang="en-US" sz="1400" spc="-5" dirty="0">
                <a:solidFill>
                  <a:schemeClr val="bg1"/>
                </a:solidFill>
                <a:cs typeface="Arial"/>
              </a:rPr>
              <a:t> </a:t>
            </a:r>
            <a:r>
              <a:rPr lang="en-US" sz="1400" dirty="0">
                <a:solidFill>
                  <a:schemeClr val="bg1"/>
                </a:solidFill>
                <a:cs typeface="Arial"/>
              </a:rPr>
              <a:t>opposing</a:t>
            </a:r>
            <a:r>
              <a:rPr lang="en-US" sz="1400" spc="-5" dirty="0">
                <a:solidFill>
                  <a:schemeClr val="bg1"/>
                </a:solidFill>
                <a:cs typeface="Arial"/>
              </a:rPr>
              <a:t> </a:t>
            </a:r>
            <a:r>
              <a:rPr lang="en-US" sz="1400" dirty="0">
                <a:solidFill>
                  <a:schemeClr val="bg1"/>
                </a:solidFill>
                <a:cs typeface="Arial"/>
              </a:rPr>
              <a:t>coaches</a:t>
            </a:r>
            <a:r>
              <a:rPr lang="en-US" sz="1400" spc="-5" dirty="0">
                <a:solidFill>
                  <a:schemeClr val="bg1"/>
                </a:solidFill>
                <a:cs typeface="Arial"/>
              </a:rPr>
              <a:t> </a:t>
            </a:r>
            <a:r>
              <a:rPr lang="en-US" sz="1400" dirty="0">
                <a:solidFill>
                  <a:schemeClr val="bg1"/>
                </a:solidFill>
                <a:cs typeface="Arial"/>
              </a:rPr>
              <a:t>may have</a:t>
            </a:r>
            <a:r>
              <a:rPr lang="en-US" sz="1400" spc="-5" dirty="0">
                <a:solidFill>
                  <a:schemeClr val="bg1"/>
                </a:solidFill>
                <a:cs typeface="Arial"/>
              </a:rPr>
              <a:t> </a:t>
            </a:r>
            <a:r>
              <a:rPr lang="en-US" sz="1400" dirty="0">
                <a:solidFill>
                  <a:schemeClr val="bg1"/>
                </a:solidFill>
                <a:cs typeface="Arial"/>
              </a:rPr>
              <a:t>que</a:t>
            </a:r>
            <a:r>
              <a:rPr lang="en-US" sz="1400" spc="-10" dirty="0">
                <a:solidFill>
                  <a:schemeClr val="bg1"/>
                </a:solidFill>
                <a:cs typeface="Arial"/>
              </a:rPr>
              <a:t>st</a:t>
            </a:r>
            <a:r>
              <a:rPr lang="en-US" sz="1400" dirty="0">
                <a:solidFill>
                  <a:schemeClr val="bg1"/>
                </a:solidFill>
                <a:cs typeface="Arial"/>
              </a:rPr>
              <a:t>ion</a:t>
            </a:r>
            <a:r>
              <a:rPr lang="en-US" sz="1400" spc="-10" dirty="0">
                <a:solidFill>
                  <a:schemeClr val="bg1"/>
                </a:solidFill>
                <a:cs typeface="Arial"/>
              </a:rPr>
              <a:t>s,</a:t>
            </a:r>
            <a:r>
              <a:rPr lang="en-US" sz="1400" spc="-5" dirty="0">
                <a:solidFill>
                  <a:schemeClr val="bg1"/>
                </a:solidFill>
                <a:cs typeface="Arial"/>
              </a:rPr>
              <a:t> </a:t>
            </a:r>
            <a:r>
              <a:rPr lang="en-US" sz="1400" dirty="0">
                <a:solidFill>
                  <a:schemeClr val="bg1"/>
                </a:solidFill>
                <a:cs typeface="Arial"/>
              </a:rPr>
              <a:t>e</a:t>
            </a:r>
            <a:r>
              <a:rPr lang="en-US" sz="1400" spc="-10" dirty="0">
                <a:solidFill>
                  <a:schemeClr val="bg1"/>
                </a:solidFill>
                <a:cs typeface="Arial"/>
              </a:rPr>
              <a:t>t</a:t>
            </a:r>
            <a:r>
              <a:rPr lang="en-US" sz="1400" dirty="0">
                <a:solidFill>
                  <a:schemeClr val="bg1"/>
                </a:solidFill>
                <a:cs typeface="Arial"/>
              </a:rPr>
              <a:t>c.</a:t>
            </a:r>
          </a:p>
        </p:txBody>
      </p:sp>
      <p:pic>
        <p:nvPicPr>
          <p:cNvPr id="8" name="Picture 7">
            <a:extLst>
              <a:ext uri="{FF2B5EF4-FFF2-40B4-BE49-F238E27FC236}">
                <a16:creationId xmlns:a16="http://schemas.microsoft.com/office/drawing/2014/main" id="{4DB6E977-1ED3-4E81-96BE-6645A4D80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653" y="110450"/>
            <a:ext cx="2748692" cy="2748692"/>
          </a:xfrm>
          <a:prstGeom prst="rect">
            <a:avLst/>
          </a:prstGeom>
        </p:spPr>
      </p:pic>
      <p:sp>
        <p:nvSpPr>
          <p:cNvPr id="6" name="Rectangle 5">
            <a:extLst>
              <a:ext uri="{FF2B5EF4-FFF2-40B4-BE49-F238E27FC236}">
                <a16:creationId xmlns:a16="http://schemas.microsoft.com/office/drawing/2014/main" id="{C3D3F43D-00BD-4DF8-A01D-437923BC30E6}"/>
              </a:ext>
            </a:extLst>
          </p:cNvPr>
          <p:cNvSpPr/>
          <p:nvPr/>
        </p:nvSpPr>
        <p:spPr>
          <a:xfrm>
            <a:off x="6404459" y="-215722"/>
            <a:ext cx="1832461" cy="1565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61082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22C989-A2BB-44EA-B784-336ED78FBDE5}"/>
              </a:ext>
            </a:extLst>
          </p:cNvPr>
          <p:cNvSpPr>
            <a:spLocks noGrp="1"/>
          </p:cNvSpPr>
          <p:nvPr>
            <p:ph type="title"/>
          </p:nvPr>
        </p:nvSpPr>
        <p:spPr/>
        <p:txBody>
          <a:bodyPr>
            <a:normAutofit fontScale="90000"/>
          </a:bodyPr>
          <a:lstStyle/>
          <a:p>
            <a:r>
              <a:rPr lang="en-US" dirty="0"/>
              <a:t>Where Do I Get Equipment</a:t>
            </a:r>
          </a:p>
        </p:txBody>
      </p:sp>
      <p:sp>
        <p:nvSpPr>
          <p:cNvPr id="5" name="Content Placeholder 4">
            <a:extLst>
              <a:ext uri="{FF2B5EF4-FFF2-40B4-BE49-F238E27FC236}">
                <a16:creationId xmlns:a16="http://schemas.microsoft.com/office/drawing/2014/main" id="{4FD5346C-9F5E-46B8-B56D-21C9DE549D6B}"/>
              </a:ext>
            </a:extLst>
          </p:cNvPr>
          <p:cNvSpPr>
            <a:spLocks noGrp="1"/>
          </p:cNvSpPr>
          <p:nvPr>
            <p:ph idx="1"/>
          </p:nvPr>
        </p:nvSpPr>
        <p:spPr>
          <a:xfrm>
            <a:off x="448966" y="1197405"/>
            <a:ext cx="8246070" cy="3512214"/>
          </a:xfrm>
        </p:spPr>
        <p:txBody>
          <a:bodyPr>
            <a:noAutofit/>
          </a:bodyPr>
          <a:lstStyle/>
          <a:p>
            <a:pPr marL="0" indent="0">
              <a:buNone/>
            </a:pPr>
            <a:r>
              <a:rPr lang="en-US" sz="1600" dirty="0"/>
              <a:t>Mountain Soccer Club Provides:</a:t>
            </a:r>
          </a:p>
          <a:p>
            <a:pPr lvl="1">
              <a:buFont typeface="Wingdings" panose="05000000000000000000" pitchFamily="2" charset="2"/>
              <a:buChar char="§"/>
            </a:pPr>
            <a:r>
              <a:rPr lang="en-US" sz="1600" dirty="0"/>
              <a:t>Uniforms to all players (shorts, jersey, socks)</a:t>
            </a:r>
          </a:p>
          <a:p>
            <a:pPr lvl="1">
              <a:buFont typeface="Wingdings" panose="05000000000000000000" pitchFamily="2" charset="2"/>
              <a:buChar char="§"/>
            </a:pPr>
            <a:r>
              <a:rPr lang="en-US" sz="1600" dirty="0"/>
              <a:t>Coach equipment bag with the following items: </a:t>
            </a:r>
          </a:p>
          <a:p>
            <a:pPr marL="0" indent="0">
              <a:buNone/>
            </a:pPr>
            <a:r>
              <a:rPr lang="en-US" sz="1600" dirty="0"/>
              <a:t>	- Game Balls		 - First Aid Kit</a:t>
            </a:r>
          </a:p>
          <a:p>
            <a:pPr marL="0" indent="0">
              <a:buNone/>
            </a:pPr>
            <a:r>
              <a:rPr lang="en-US" sz="1600" dirty="0"/>
              <a:t>	- Cones 			- </a:t>
            </a:r>
            <a:r>
              <a:rPr lang="en-US" sz="1600" dirty="0" err="1"/>
              <a:t>Pinnies</a:t>
            </a:r>
            <a:r>
              <a:rPr lang="en-US" sz="1600" dirty="0"/>
              <a:t> </a:t>
            </a:r>
          </a:p>
          <a:p>
            <a:pPr marL="0" indent="0">
              <a:buNone/>
            </a:pPr>
            <a:r>
              <a:rPr lang="en-US" sz="1600" dirty="0"/>
              <a:t>	- 1 Whistle			- Extra Ball Pump Needles</a:t>
            </a:r>
          </a:p>
          <a:p>
            <a:pPr marL="0" indent="0">
              <a:buNone/>
            </a:pPr>
            <a:r>
              <a:rPr lang="en-US" sz="1600" dirty="0"/>
              <a:t>	- 1 Ball Pump		- Goalie Jersey 		</a:t>
            </a:r>
          </a:p>
          <a:p>
            <a:pPr marL="0" indent="0">
              <a:buNone/>
            </a:pPr>
            <a:r>
              <a:rPr lang="en-US" sz="1600" dirty="0"/>
              <a:t>	- Goalie Gloves		- Ice Packs</a:t>
            </a:r>
          </a:p>
          <a:p>
            <a:pPr marL="0" indent="0">
              <a:buNone/>
            </a:pPr>
            <a:endParaRPr lang="en-US" sz="1400" dirty="0"/>
          </a:p>
          <a:p>
            <a:pPr marL="0" indent="0">
              <a:buNone/>
            </a:pPr>
            <a:r>
              <a:rPr lang="en-US" sz="1400" dirty="0"/>
              <a:t>Ask all your players to bring a ball (correct size) to practice. Most kids at U10 and above now have an appropriate ball</a:t>
            </a:r>
          </a:p>
          <a:p>
            <a:pPr marL="0" indent="0">
              <a:buNone/>
            </a:pPr>
            <a:endParaRPr lang="en-US" sz="1000" dirty="0"/>
          </a:p>
          <a:p>
            <a:pPr marL="0" indent="0">
              <a:buNone/>
            </a:pPr>
            <a:r>
              <a:rPr lang="en-US" sz="1400" dirty="0"/>
              <a:t>Check with your town rep if additional equipment is needed. Some of the town recreational soccer programs may provide additional equipment</a:t>
            </a:r>
          </a:p>
        </p:txBody>
      </p:sp>
    </p:spTree>
    <p:extLst>
      <p:ext uri="{BB962C8B-B14F-4D97-AF65-F5344CB8AC3E}">
        <p14:creationId xmlns:p14="http://schemas.microsoft.com/office/powerpoint/2010/main" val="117793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Clr>
                <a:schemeClr val="dk1"/>
              </a:buClr>
              <a:buSzPts val="1100"/>
              <a:buFont typeface="Arial"/>
              <a:buNone/>
            </a:pPr>
            <a:r>
              <a:rPr lang="en" sz="2400" i="1">
                <a:solidFill>
                  <a:schemeClr val="dk1"/>
                </a:solidFill>
                <a:latin typeface="Times New Roman"/>
                <a:ea typeface="Times New Roman"/>
                <a:cs typeface="Times New Roman"/>
                <a:sym typeface="Times New Roman"/>
              </a:rPr>
              <a:t>Aligning with the Mountain Soccer Club (MSC) Constitution, By-Laws and Board Members, all MSC Coaches should have the understanding and professional competence to provide a</a:t>
            </a:r>
            <a:r>
              <a:rPr lang="en" sz="2400" b="1" i="1">
                <a:solidFill>
                  <a:schemeClr val="dk1"/>
                </a:solidFill>
                <a:latin typeface="Times New Roman"/>
                <a:ea typeface="Times New Roman"/>
                <a:cs typeface="Times New Roman"/>
                <a:sym typeface="Times New Roman"/>
              </a:rPr>
              <a:t> </a:t>
            </a:r>
            <a:endParaRPr sz="2400" b="1" i="1">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r>
              <a:rPr lang="en" sz="2400" b="1" i="1" u="sng">
                <a:solidFill>
                  <a:schemeClr val="dk1"/>
                </a:solidFill>
                <a:latin typeface="Times New Roman"/>
                <a:ea typeface="Times New Roman"/>
                <a:cs typeface="Times New Roman"/>
                <a:sym typeface="Times New Roman"/>
              </a:rPr>
              <a:t>Safe</a:t>
            </a:r>
            <a:r>
              <a:rPr lang="en" sz="2400" i="1">
                <a:solidFill>
                  <a:schemeClr val="dk1"/>
                </a:solidFill>
                <a:latin typeface="Times New Roman"/>
                <a:ea typeface="Times New Roman"/>
                <a:cs typeface="Times New Roman"/>
                <a:sym typeface="Times New Roman"/>
              </a:rPr>
              <a:t>, </a:t>
            </a:r>
            <a:r>
              <a:rPr lang="en" sz="2400" b="1" i="1" u="sng">
                <a:solidFill>
                  <a:schemeClr val="dk1"/>
                </a:solidFill>
                <a:latin typeface="Times New Roman"/>
                <a:ea typeface="Times New Roman"/>
                <a:cs typeface="Times New Roman"/>
                <a:sym typeface="Times New Roman"/>
              </a:rPr>
              <a:t>Enjoyable</a:t>
            </a:r>
            <a:r>
              <a:rPr lang="en" sz="2400" i="1">
                <a:solidFill>
                  <a:schemeClr val="dk1"/>
                </a:solidFill>
                <a:latin typeface="Times New Roman"/>
                <a:ea typeface="Times New Roman"/>
                <a:cs typeface="Times New Roman"/>
                <a:sym typeface="Times New Roman"/>
              </a:rPr>
              <a:t> and </a:t>
            </a:r>
            <a:r>
              <a:rPr lang="en" sz="2400" b="1" i="1" u="sng">
                <a:solidFill>
                  <a:schemeClr val="dk1"/>
                </a:solidFill>
                <a:latin typeface="Times New Roman"/>
                <a:ea typeface="Times New Roman"/>
                <a:cs typeface="Times New Roman"/>
                <a:sym typeface="Times New Roman"/>
              </a:rPr>
              <a:t>Positive Holistic Developmental Environment</a:t>
            </a:r>
            <a:r>
              <a:rPr lang="en" sz="2400" i="1">
                <a:solidFill>
                  <a:schemeClr val="dk1"/>
                </a:solidFill>
                <a:latin typeface="Times New Roman"/>
                <a:ea typeface="Times New Roman"/>
                <a:cs typeface="Times New Roman"/>
                <a:sym typeface="Times New Roman"/>
              </a:rPr>
              <a:t> for all youth soccer players within the MSC organization.</a:t>
            </a:r>
            <a:endParaRPr sz="2400">
              <a:solidFill>
                <a:schemeClr val="dk1"/>
              </a:solidFill>
              <a:latin typeface="Times New Roman"/>
              <a:ea typeface="Times New Roman"/>
              <a:cs typeface="Times New Roman"/>
              <a:sym typeface="Times New Roman"/>
            </a:endParaRPr>
          </a:p>
          <a:p>
            <a:pPr marL="0" lvl="0" indent="0" algn="l" rtl="0">
              <a:spcBef>
                <a:spcPts val="0"/>
              </a:spcBef>
              <a:spcAft>
                <a:spcPts val="120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742BC-BD18-4636-B25A-E2232AB055AC}"/>
              </a:ext>
            </a:extLst>
          </p:cNvPr>
          <p:cNvSpPr>
            <a:spLocks noGrp="1"/>
          </p:cNvSpPr>
          <p:nvPr>
            <p:ph type="title"/>
          </p:nvPr>
        </p:nvSpPr>
        <p:spPr/>
        <p:txBody>
          <a:bodyPr>
            <a:normAutofit fontScale="90000"/>
          </a:bodyPr>
          <a:lstStyle/>
          <a:p>
            <a:r>
              <a:rPr lang="en-US" dirty="0"/>
              <a:t>GAME ROSTERS</a:t>
            </a:r>
          </a:p>
        </p:txBody>
      </p:sp>
      <p:sp>
        <p:nvSpPr>
          <p:cNvPr id="7" name="Content Placeholder 6">
            <a:extLst>
              <a:ext uri="{FF2B5EF4-FFF2-40B4-BE49-F238E27FC236}">
                <a16:creationId xmlns:a16="http://schemas.microsoft.com/office/drawing/2014/main" id="{4EE8CC73-7A43-48E9-9A2C-7BE13E32DD02}"/>
              </a:ext>
            </a:extLst>
          </p:cNvPr>
          <p:cNvSpPr>
            <a:spLocks noGrp="1"/>
          </p:cNvSpPr>
          <p:nvPr>
            <p:ph idx="1"/>
          </p:nvPr>
        </p:nvSpPr>
        <p:spPr>
          <a:xfrm>
            <a:off x="448966" y="1350111"/>
            <a:ext cx="5199852" cy="3512214"/>
          </a:xfrm>
        </p:spPr>
        <p:txBody>
          <a:bodyPr>
            <a:normAutofit fontScale="47500" lnSpcReduction="20000"/>
          </a:bodyPr>
          <a:lstStyle/>
          <a:p>
            <a:pPr marL="355600" marR="5715">
              <a:lnSpc>
                <a:spcPct val="120000"/>
              </a:lnSpc>
              <a:spcBef>
                <a:spcPts val="0"/>
              </a:spcBef>
              <a:buFont typeface="Arial"/>
              <a:buChar char="•"/>
              <a:tabLst>
                <a:tab pos="355600" algn="l"/>
              </a:tabLst>
            </a:pPr>
            <a:r>
              <a:rPr lang="en-US" spc="-220" dirty="0">
                <a:solidFill>
                  <a:srgbClr val="FF0000"/>
                </a:solidFill>
                <a:latin typeface="Arial"/>
                <a:cs typeface="Arial"/>
              </a:rPr>
              <a:t>Y</a:t>
            </a:r>
            <a:r>
              <a:rPr lang="en-US" dirty="0">
                <a:solidFill>
                  <a:srgbClr val="FF0000"/>
                </a:solidFill>
                <a:latin typeface="Arial"/>
                <a:cs typeface="Arial"/>
              </a:rPr>
              <a:t>ou</a:t>
            </a:r>
            <a:r>
              <a:rPr lang="en-US" spc="-5" dirty="0">
                <a:solidFill>
                  <a:srgbClr val="FF0000"/>
                </a:solidFill>
                <a:latin typeface="Arial"/>
                <a:cs typeface="Arial"/>
              </a:rPr>
              <a:t> </a:t>
            </a:r>
            <a:r>
              <a:rPr lang="en-US" dirty="0">
                <a:solidFill>
                  <a:srgbClr val="FF0000"/>
                </a:solidFill>
                <a:latin typeface="Arial"/>
                <a:cs typeface="Arial"/>
              </a:rPr>
              <a:t>MU</a:t>
            </a:r>
            <a:r>
              <a:rPr lang="en-US" spc="-15" dirty="0">
                <a:solidFill>
                  <a:srgbClr val="FF0000"/>
                </a:solidFill>
                <a:latin typeface="Arial"/>
                <a:cs typeface="Arial"/>
              </a:rPr>
              <a:t>ST</a:t>
            </a:r>
            <a:r>
              <a:rPr lang="en-US" spc="-45" dirty="0">
                <a:solidFill>
                  <a:srgbClr val="FF0000"/>
                </a:solidFill>
                <a:latin typeface="Arial"/>
                <a:cs typeface="Arial"/>
              </a:rPr>
              <a:t> </a:t>
            </a:r>
            <a:r>
              <a:rPr lang="en-US" dirty="0">
                <a:solidFill>
                  <a:srgbClr val="FF0000"/>
                </a:solidFill>
                <a:latin typeface="Arial"/>
                <a:cs typeface="Arial"/>
              </a:rPr>
              <a:t>bring</a:t>
            </a:r>
            <a:r>
              <a:rPr lang="en-US" spc="-5" dirty="0">
                <a:solidFill>
                  <a:srgbClr val="FF0000"/>
                </a:solidFill>
                <a:latin typeface="Arial"/>
                <a:cs typeface="Arial"/>
              </a:rPr>
              <a:t> </a:t>
            </a:r>
            <a:r>
              <a:rPr lang="en-US" dirty="0">
                <a:solidFill>
                  <a:srgbClr val="FF0000"/>
                </a:solidFill>
                <a:latin typeface="Arial"/>
                <a:cs typeface="Arial"/>
              </a:rPr>
              <a:t>2</a:t>
            </a:r>
            <a:r>
              <a:rPr lang="en-US" spc="-5" dirty="0">
                <a:solidFill>
                  <a:srgbClr val="FF0000"/>
                </a:solidFill>
                <a:latin typeface="Arial"/>
                <a:cs typeface="Arial"/>
              </a:rPr>
              <a:t> </a:t>
            </a:r>
            <a:r>
              <a:rPr lang="en-US" dirty="0">
                <a:solidFill>
                  <a:srgbClr val="FF0000"/>
                </a:solidFill>
                <a:latin typeface="Arial"/>
                <a:cs typeface="Arial"/>
              </a:rPr>
              <a:t>copies</a:t>
            </a:r>
            <a:r>
              <a:rPr lang="en-US" spc="-5" dirty="0">
                <a:solidFill>
                  <a:srgbClr val="FF0000"/>
                </a:solidFill>
                <a:latin typeface="Arial"/>
                <a:cs typeface="Arial"/>
              </a:rPr>
              <a:t> </a:t>
            </a:r>
            <a:r>
              <a:rPr lang="en-US" dirty="0">
                <a:solidFill>
                  <a:srgbClr val="FF0000"/>
                </a:solidFill>
                <a:latin typeface="Arial"/>
                <a:cs typeface="Arial"/>
              </a:rPr>
              <a:t>o</a:t>
            </a:r>
            <a:r>
              <a:rPr lang="en-US" spc="-10" dirty="0">
                <a:solidFill>
                  <a:srgbClr val="FF0000"/>
                </a:solidFill>
                <a:latin typeface="Arial"/>
                <a:cs typeface="Arial"/>
              </a:rPr>
              <a:t>f</a:t>
            </a:r>
            <a:r>
              <a:rPr lang="en-US" spc="-5" dirty="0">
                <a:solidFill>
                  <a:srgbClr val="FF0000"/>
                </a:solidFill>
                <a:latin typeface="Arial"/>
                <a:cs typeface="Arial"/>
              </a:rPr>
              <a:t> </a:t>
            </a:r>
            <a:r>
              <a:rPr lang="en-US" dirty="0">
                <a:solidFill>
                  <a:srgbClr val="FF0000"/>
                </a:solidFill>
                <a:latin typeface="Arial"/>
                <a:cs typeface="Arial"/>
              </a:rPr>
              <a:t>your</a:t>
            </a:r>
            <a:r>
              <a:rPr lang="en-US" spc="-5" dirty="0">
                <a:solidFill>
                  <a:srgbClr val="FF0000"/>
                </a:solidFill>
                <a:latin typeface="Arial"/>
                <a:cs typeface="Arial"/>
              </a:rPr>
              <a:t> </a:t>
            </a:r>
            <a:r>
              <a:rPr lang="en-US" dirty="0">
                <a:solidFill>
                  <a:srgbClr val="FF0000"/>
                </a:solidFill>
                <a:latin typeface="Arial"/>
                <a:cs typeface="Arial"/>
              </a:rPr>
              <a:t>“o</a:t>
            </a:r>
            <a:r>
              <a:rPr lang="en-US" spc="-50" dirty="0">
                <a:solidFill>
                  <a:srgbClr val="FF0000"/>
                </a:solidFill>
                <a:latin typeface="Arial"/>
                <a:cs typeface="Arial"/>
              </a:rPr>
              <a:t>f</a:t>
            </a:r>
            <a:r>
              <a:rPr lang="en-US" spc="-10" dirty="0">
                <a:solidFill>
                  <a:srgbClr val="FF0000"/>
                </a:solidFill>
                <a:latin typeface="Arial"/>
                <a:cs typeface="Arial"/>
              </a:rPr>
              <a:t>f</a:t>
            </a:r>
            <a:r>
              <a:rPr lang="en-US" dirty="0">
                <a:solidFill>
                  <a:srgbClr val="FF0000"/>
                </a:solidFill>
                <a:latin typeface="Arial"/>
                <a:cs typeface="Arial"/>
              </a:rPr>
              <a:t>icial”</a:t>
            </a:r>
            <a:r>
              <a:rPr lang="en-US" spc="-5" dirty="0">
                <a:solidFill>
                  <a:srgbClr val="FF0000"/>
                </a:solidFill>
                <a:latin typeface="Arial"/>
                <a:cs typeface="Arial"/>
              </a:rPr>
              <a:t> </a:t>
            </a:r>
            <a:r>
              <a:rPr lang="en-US" dirty="0">
                <a:solidFill>
                  <a:srgbClr val="FF0000"/>
                </a:solidFill>
                <a:latin typeface="Arial"/>
                <a:cs typeface="Arial"/>
              </a:rPr>
              <a:t>ro</a:t>
            </a:r>
            <a:r>
              <a:rPr lang="en-US" spc="-10" dirty="0">
                <a:solidFill>
                  <a:srgbClr val="FF0000"/>
                </a:solidFill>
                <a:latin typeface="Arial"/>
                <a:cs typeface="Arial"/>
              </a:rPr>
              <a:t>st</a:t>
            </a:r>
            <a:r>
              <a:rPr lang="en-US" dirty="0">
                <a:solidFill>
                  <a:srgbClr val="FF0000"/>
                </a:solidFill>
                <a:latin typeface="Arial"/>
                <a:cs typeface="Arial"/>
              </a:rPr>
              <a:t>er</a:t>
            </a:r>
            <a:r>
              <a:rPr lang="en-US" spc="-5" dirty="0">
                <a:solidFill>
                  <a:srgbClr val="FF0000"/>
                </a:solidFill>
                <a:latin typeface="Arial"/>
                <a:cs typeface="Arial"/>
              </a:rPr>
              <a:t> </a:t>
            </a:r>
            <a:r>
              <a:rPr lang="en-US" spc="-10" dirty="0">
                <a:solidFill>
                  <a:srgbClr val="FF0000"/>
                </a:solidFill>
                <a:latin typeface="Arial"/>
                <a:cs typeface="Arial"/>
              </a:rPr>
              <a:t>t</a:t>
            </a:r>
            <a:r>
              <a:rPr lang="en-US" dirty="0">
                <a:solidFill>
                  <a:srgbClr val="FF0000"/>
                </a:solidFill>
                <a:latin typeface="Arial"/>
                <a:cs typeface="Arial"/>
              </a:rPr>
              <a:t>o</a:t>
            </a:r>
            <a:r>
              <a:rPr lang="en-US" spc="-5" dirty="0">
                <a:solidFill>
                  <a:srgbClr val="FF0000"/>
                </a:solidFill>
                <a:latin typeface="Arial"/>
                <a:cs typeface="Arial"/>
              </a:rPr>
              <a:t> </a:t>
            </a:r>
            <a:r>
              <a:rPr lang="en-US" dirty="0">
                <a:solidFill>
                  <a:srgbClr val="FF0000"/>
                </a:solidFill>
                <a:latin typeface="Arial"/>
                <a:cs typeface="Arial"/>
              </a:rPr>
              <a:t>every</a:t>
            </a:r>
            <a:r>
              <a:rPr lang="en-US" spc="-5" dirty="0">
                <a:solidFill>
                  <a:srgbClr val="FF0000"/>
                </a:solidFill>
                <a:latin typeface="Arial"/>
                <a:cs typeface="Arial"/>
              </a:rPr>
              <a:t> </a:t>
            </a:r>
            <a:r>
              <a:rPr lang="en-US" dirty="0">
                <a:solidFill>
                  <a:srgbClr val="FF0000"/>
                </a:solidFill>
                <a:latin typeface="Arial"/>
                <a:cs typeface="Arial"/>
              </a:rPr>
              <a:t>gam</a:t>
            </a:r>
            <a:r>
              <a:rPr lang="en-US" spc="-5" dirty="0">
                <a:solidFill>
                  <a:srgbClr val="FF0000"/>
                </a:solidFill>
                <a:latin typeface="Arial"/>
                <a:cs typeface="Arial"/>
              </a:rPr>
              <a:t>e</a:t>
            </a:r>
            <a:r>
              <a:rPr lang="en-US" spc="-10" dirty="0">
                <a:latin typeface="Arial"/>
                <a:cs typeface="Arial"/>
              </a:rPr>
              <a:t>. </a:t>
            </a:r>
            <a:r>
              <a:rPr lang="en-US" spc="-220" dirty="0">
                <a:latin typeface="Arial"/>
                <a:cs typeface="Arial"/>
              </a:rPr>
              <a:t>Y</a:t>
            </a:r>
            <a:r>
              <a:rPr lang="en-US" dirty="0">
                <a:latin typeface="Arial"/>
                <a:cs typeface="Arial"/>
              </a:rPr>
              <a:t>our</a:t>
            </a:r>
            <a:r>
              <a:rPr lang="en-US" spc="-5" dirty="0">
                <a:latin typeface="Arial"/>
                <a:cs typeface="Arial"/>
              </a:rPr>
              <a:t> </a:t>
            </a:r>
            <a:r>
              <a:rPr lang="en-US" spc="-10" dirty="0">
                <a:latin typeface="Arial"/>
                <a:cs typeface="Arial"/>
              </a:rPr>
              <a:t>t</a:t>
            </a:r>
            <a:r>
              <a:rPr lang="en-US" dirty="0">
                <a:latin typeface="Arial"/>
                <a:cs typeface="Arial"/>
              </a:rPr>
              <a:t>eam</a:t>
            </a:r>
            <a:r>
              <a:rPr lang="en-US" spc="-5" dirty="0">
                <a:latin typeface="Arial"/>
                <a:cs typeface="Arial"/>
              </a:rPr>
              <a:t> </a:t>
            </a:r>
            <a:r>
              <a:rPr lang="en-US" dirty="0">
                <a:latin typeface="Arial"/>
                <a:cs typeface="Arial"/>
              </a:rPr>
              <a:t>will</a:t>
            </a:r>
            <a:r>
              <a:rPr lang="en-US" spc="-5" dirty="0">
                <a:latin typeface="Arial"/>
                <a:cs typeface="Arial"/>
              </a:rPr>
              <a:t> </a:t>
            </a:r>
            <a:r>
              <a:rPr lang="en-US" dirty="0">
                <a:latin typeface="Arial"/>
                <a:cs typeface="Arial"/>
              </a:rPr>
              <a:t>no</a:t>
            </a:r>
            <a:r>
              <a:rPr lang="en-US" spc="-10" dirty="0">
                <a:latin typeface="Arial"/>
                <a:cs typeface="Arial"/>
              </a:rPr>
              <a:t>t</a:t>
            </a:r>
            <a:r>
              <a:rPr lang="en-US" spc="-5" dirty="0">
                <a:latin typeface="Arial"/>
                <a:cs typeface="Arial"/>
              </a:rPr>
              <a:t> </a:t>
            </a:r>
            <a:r>
              <a:rPr lang="en-US" dirty="0">
                <a:latin typeface="Arial"/>
                <a:cs typeface="Arial"/>
              </a:rPr>
              <a:t>be</a:t>
            </a:r>
            <a:r>
              <a:rPr lang="en-US" spc="-5" dirty="0">
                <a:latin typeface="Arial"/>
                <a:cs typeface="Arial"/>
              </a:rPr>
              <a:t> </a:t>
            </a:r>
            <a:r>
              <a:rPr lang="en-US" dirty="0">
                <a:latin typeface="Arial"/>
                <a:cs typeface="Arial"/>
              </a:rPr>
              <a:t>allowed</a:t>
            </a:r>
            <a:r>
              <a:rPr lang="en-US" spc="-5" dirty="0">
                <a:latin typeface="Arial"/>
                <a:cs typeface="Arial"/>
              </a:rPr>
              <a:t> </a:t>
            </a:r>
            <a:r>
              <a:rPr lang="en-US" spc="-10" dirty="0">
                <a:latin typeface="Arial"/>
                <a:cs typeface="Arial"/>
              </a:rPr>
              <a:t>t</a:t>
            </a:r>
            <a:r>
              <a:rPr lang="en-US" dirty="0">
                <a:latin typeface="Arial"/>
                <a:cs typeface="Arial"/>
              </a:rPr>
              <a:t>o</a:t>
            </a:r>
            <a:r>
              <a:rPr lang="en-US" spc="-5" dirty="0">
                <a:latin typeface="Arial"/>
                <a:cs typeface="Arial"/>
              </a:rPr>
              <a:t> </a:t>
            </a:r>
            <a:r>
              <a:rPr lang="en-US" dirty="0">
                <a:latin typeface="Arial"/>
                <a:cs typeface="Arial"/>
              </a:rPr>
              <a:t>play</a:t>
            </a:r>
            <a:r>
              <a:rPr lang="en-US" spc="-5" dirty="0">
                <a:latin typeface="Arial"/>
                <a:cs typeface="Arial"/>
              </a:rPr>
              <a:t> </a:t>
            </a:r>
            <a:r>
              <a:rPr lang="en-US" dirty="0">
                <a:latin typeface="Arial"/>
                <a:cs typeface="Arial"/>
              </a:rPr>
              <a:t>wi</a:t>
            </a:r>
            <a:r>
              <a:rPr lang="en-US" spc="-10" dirty="0">
                <a:latin typeface="Arial"/>
                <a:cs typeface="Arial"/>
              </a:rPr>
              <a:t>t</a:t>
            </a:r>
            <a:r>
              <a:rPr lang="en-US" dirty="0">
                <a:latin typeface="Arial"/>
                <a:cs typeface="Arial"/>
              </a:rPr>
              <a:t>hou</a:t>
            </a:r>
            <a:r>
              <a:rPr lang="en-US" spc="-10" dirty="0">
                <a:latin typeface="Arial"/>
                <a:cs typeface="Arial"/>
              </a:rPr>
              <a:t>t</a:t>
            </a:r>
            <a:r>
              <a:rPr lang="en-US" spc="-5" dirty="0">
                <a:latin typeface="Arial"/>
                <a:cs typeface="Arial"/>
              </a:rPr>
              <a:t> </a:t>
            </a:r>
            <a:r>
              <a:rPr lang="en-US" spc="-10" dirty="0">
                <a:latin typeface="Arial"/>
                <a:cs typeface="Arial"/>
              </a:rPr>
              <a:t>t</a:t>
            </a:r>
            <a:r>
              <a:rPr lang="en-US" dirty="0">
                <a:latin typeface="Arial"/>
                <a:cs typeface="Arial"/>
              </a:rPr>
              <a:t>he</a:t>
            </a:r>
            <a:r>
              <a:rPr lang="en-US" spc="-5" dirty="0">
                <a:latin typeface="Arial"/>
                <a:cs typeface="Arial"/>
              </a:rPr>
              <a:t> </a:t>
            </a:r>
            <a:r>
              <a:rPr lang="en-US" dirty="0">
                <a:latin typeface="Arial"/>
                <a:cs typeface="Arial"/>
              </a:rPr>
              <a:t>ro</a:t>
            </a:r>
            <a:r>
              <a:rPr lang="en-US" spc="-10" dirty="0">
                <a:latin typeface="Arial"/>
                <a:cs typeface="Arial"/>
              </a:rPr>
              <a:t>st</a:t>
            </a:r>
            <a:r>
              <a:rPr lang="en-US" dirty="0">
                <a:latin typeface="Arial"/>
                <a:cs typeface="Arial"/>
              </a:rPr>
              <a:t>e</a:t>
            </a:r>
            <a:r>
              <a:rPr lang="en-US" spc="-10" dirty="0">
                <a:latin typeface="Arial"/>
                <a:cs typeface="Arial"/>
              </a:rPr>
              <a:t>rs.</a:t>
            </a:r>
            <a:r>
              <a:rPr lang="en-US" spc="-5" dirty="0">
                <a:latin typeface="Arial"/>
                <a:cs typeface="Arial"/>
              </a:rPr>
              <a:t> </a:t>
            </a:r>
            <a:r>
              <a:rPr lang="en-US" dirty="0">
                <a:latin typeface="Arial"/>
                <a:cs typeface="Arial"/>
              </a:rPr>
              <a:t>MSC will</a:t>
            </a:r>
            <a:r>
              <a:rPr lang="en-US" spc="-5" dirty="0">
                <a:latin typeface="Arial"/>
                <a:cs typeface="Arial"/>
              </a:rPr>
              <a:t> </a:t>
            </a:r>
            <a:r>
              <a:rPr lang="en-US" dirty="0">
                <a:latin typeface="Arial"/>
                <a:cs typeface="Arial"/>
              </a:rPr>
              <a:t>receive</a:t>
            </a:r>
            <a:r>
              <a:rPr lang="en-US" spc="-5" dirty="0">
                <a:latin typeface="Arial"/>
                <a:cs typeface="Arial"/>
              </a:rPr>
              <a:t> </a:t>
            </a:r>
            <a:r>
              <a:rPr lang="en-US" dirty="0">
                <a:latin typeface="Arial"/>
                <a:cs typeface="Arial"/>
              </a:rPr>
              <a:t>a</a:t>
            </a:r>
            <a:r>
              <a:rPr lang="en-US" spc="-5" dirty="0">
                <a:latin typeface="Arial"/>
                <a:cs typeface="Arial"/>
              </a:rPr>
              <a:t> </a:t>
            </a:r>
            <a:r>
              <a:rPr lang="en-US" spc="-10" dirty="0">
                <a:latin typeface="Arial"/>
                <a:cs typeface="Arial"/>
              </a:rPr>
              <a:t>f</a:t>
            </a:r>
            <a:r>
              <a:rPr lang="en-US" dirty="0">
                <a:latin typeface="Arial"/>
                <a:cs typeface="Arial"/>
              </a:rPr>
              <a:t>ine</a:t>
            </a:r>
            <a:r>
              <a:rPr lang="en-US" spc="-5" dirty="0">
                <a:latin typeface="Arial"/>
                <a:cs typeface="Arial"/>
              </a:rPr>
              <a:t> </a:t>
            </a:r>
            <a:r>
              <a:rPr lang="en-US" spc="-10" dirty="0">
                <a:latin typeface="Arial"/>
                <a:cs typeface="Arial"/>
              </a:rPr>
              <a:t>f</a:t>
            </a:r>
            <a:r>
              <a:rPr lang="en-US" dirty="0">
                <a:latin typeface="Arial"/>
                <a:cs typeface="Arial"/>
              </a:rPr>
              <a:t>or</a:t>
            </a:r>
            <a:r>
              <a:rPr lang="en-US" spc="-5" dirty="0">
                <a:latin typeface="Arial"/>
                <a:cs typeface="Arial"/>
              </a:rPr>
              <a:t> </a:t>
            </a:r>
            <a:r>
              <a:rPr lang="en-US" spc="-10" dirty="0">
                <a:latin typeface="Arial"/>
                <a:cs typeface="Arial"/>
              </a:rPr>
              <a:t>t</a:t>
            </a:r>
            <a:r>
              <a:rPr lang="en-US" dirty="0">
                <a:latin typeface="Arial"/>
                <a:cs typeface="Arial"/>
              </a:rPr>
              <a:t>he</a:t>
            </a:r>
            <a:r>
              <a:rPr lang="en-US" spc="-5" dirty="0">
                <a:latin typeface="Arial"/>
                <a:cs typeface="Arial"/>
              </a:rPr>
              <a:t> </a:t>
            </a:r>
            <a:r>
              <a:rPr lang="en-US" spc="-10" dirty="0">
                <a:latin typeface="Arial"/>
                <a:cs typeface="Arial"/>
              </a:rPr>
              <a:t>f</a:t>
            </a:r>
            <a:r>
              <a:rPr lang="en-US" dirty="0">
                <a:latin typeface="Arial"/>
                <a:cs typeface="Arial"/>
              </a:rPr>
              <a:t>o</a:t>
            </a:r>
            <a:r>
              <a:rPr lang="en-US" spc="-10" dirty="0">
                <a:latin typeface="Arial"/>
                <a:cs typeface="Arial"/>
              </a:rPr>
              <a:t>rf</a:t>
            </a:r>
            <a:r>
              <a:rPr lang="en-US" dirty="0">
                <a:latin typeface="Arial"/>
                <a:cs typeface="Arial"/>
              </a:rPr>
              <a:t>ei</a:t>
            </a:r>
            <a:r>
              <a:rPr lang="en-US" spc="-10" dirty="0">
                <a:latin typeface="Arial"/>
                <a:cs typeface="Arial"/>
              </a:rPr>
              <a:t>t</a:t>
            </a:r>
            <a:r>
              <a:rPr lang="en-US" dirty="0">
                <a:latin typeface="Arial"/>
                <a:cs typeface="Arial"/>
              </a:rPr>
              <a:t>ure</a:t>
            </a:r>
          </a:p>
          <a:p>
            <a:pPr marL="355600" marR="5715">
              <a:lnSpc>
                <a:spcPct val="120000"/>
              </a:lnSpc>
              <a:spcBef>
                <a:spcPts val="0"/>
              </a:spcBef>
              <a:buFont typeface="Arial"/>
              <a:buChar char="•"/>
              <a:tabLst>
                <a:tab pos="355600" algn="l"/>
              </a:tabLst>
            </a:pPr>
            <a:endParaRPr lang="en-US" dirty="0">
              <a:latin typeface="Arial"/>
              <a:cs typeface="Arial"/>
            </a:endParaRPr>
          </a:p>
          <a:p>
            <a:pPr marL="355600" marR="5715">
              <a:lnSpc>
                <a:spcPct val="120000"/>
              </a:lnSpc>
              <a:spcBef>
                <a:spcPts val="0"/>
              </a:spcBef>
              <a:buFont typeface="Arial"/>
              <a:buChar char="•"/>
              <a:tabLst>
                <a:tab pos="355600" algn="l"/>
              </a:tabLst>
            </a:pPr>
            <a:r>
              <a:rPr lang="en-US" dirty="0"/>
              <a:t>Verified rosters will be emailed to you, and must be printed in </a:t>
            </a:r>
            <a:r>
              <a:rPr lang="en-US" dirty="0">
                <a:solidFill>
                  <a:srgbClr val="FF0000"/>
                </a:solidFill>
              </a:rPr>
              <a:t>C</a:t>
            </a:r>
            <a:r>
              <a:rPr lang="en-US" dirty="0">
                <a:solidFill>
                  <a:srgbClr val="0070C0"/>
                </a:solidFill>
              </a:rPr>
              <a:t>O</a:t>
            </a:r>
            <a:r>
              <a:rPr lang="en-US" dirty="0">
                <a:solidFill>
                  <a:schemeClr val="accent3">
                    <a:lumMod val="75000"/>
                  </a:schemeClr>
                </a:solidFill>
              </a:rPr>
              <a:t>L</a:t>
            </a:r>
            <a:r>
              <a:rPr lang="en-US" dirty="0">
                <a:solidFill>
                  <a:schemeClr val="accent4">
                    <a:lumMod val="75000"/>
                  </a:schemeClr>
                </a:solidFill>
              </a:rPr>
              <a:t>O</a:t>
            </a:r>
            <a:r>
              <a:rPr lang="en-US" dirty="0">
                <a:solidFill>
                  <a:schemeClr val="accent6">
                    <a:lumMod val="75000"/>
                  </a:schemeClr>
                </a:solidFill>
              </a:rPr>
              <a:t>R</a:t>
            </a:r>
          </a:p>
          <a:p>
            <a:pPr marL="355600" marR="5080">
              <a:lnSpc>
                <a:spcPct val="120000"/>
              </a:lnSpc>
              <a:spcBef>
                <a:spcPts val="0"/>
              </a:spcBef>
              <a:buFont typeface="Arial"/>
              <a:buChar char="•"/>
              <a:tabLst>
                <a:tab pos="355600" algn="l"/>
              </a:tabLst>
            </a:pPr>
            <a:endParaRPr lang="en-US" dirty="0">
              <a:latin typeface="Arial"/>
              <a:cs typeface="Arial"/>
            </a:endParaRPr>
          </a:p>
          <a:p>
            <a:pPr marL="355600" marR="5080">
              <a:lnSpc>
                <a:spcPct val="120000"/>
              </a:lnSpc>
              <a:spcBef>
                <a:spcPts val="0"/>
              </a:spcBef>
              <a:buFont typeface="Arial"/>
              <a:buChar char="•"/>
              <a:tabLst>
                <a:tab pos="355600" algn="l"/>
              </a:tabLst>
            </a:pPr>
            <a:r>
              <a:rPr lang="en-US" dirty="0">
                <a:latin typeface="Arial"/>
                <a:cs typeface="Arial"/>
              </a:rPr>
              <a:t>Do</a:t>
            </a:r>
            <a:r>
              <a:rPr lang="en-US" spc="-5" dirty="0">
                <a:latin typeface="Arial"/>
                <a:cs typeface="Arial"/>
              </a:rPr>
              <a:t> </a:t>
            </a:r>
            <a:r>
              <a:rPr lang="en-US" dirty="0">
                <a:latin typeface="Arial"/>
                <a:cs typeface="Arial"/>
              </a:rPr>
              <a:t>N</a:t>
            </a:r>
            <a:r>
              <a:rPr lang="en-US" spc="-20" dirty="0">
                <a:latin typeface="Arial"/>
                <a:cs typeface="Arial"/>
              </a:rPr>
              <a:t>OT</a:t>
            </a:r>
            <a:r>
              <a:rPr lang="en-US" spc="-45" dirty="0">
                <a:latin typeface="Arial"/>
                <a:cs typeface="Arial"/>
              </a:rPr>
              <a:t> </a:t>
            </a:r>
            <a:r>
              <a:rPr lang="en-US" dirty="0">
                <a:latin typeface="Arial"/>
                <a:cs typeface="Arial"/>
              </a:rPr>
              <a:t>add</a:t>
            </a:r>
            <a:r>
              <a:rPr lang="en-US" spc="-5" dirty="0">
                <a:latin typeface="Arial"/>
                <a:cs typeface="Arial"/>
              </a:rPr>
              <a:t> </a:t>
            </a:r>
            <a:r>
              <a:rPr lang="en-US" dirty="0">
                <a:latin typeface="Arial"/>
                <a:cs typeface="Arial"/>
              </a:rPr>
              <a:t>players</a:t>
            </a:r>
            <a:r>
              <a:rPr lang="en-US" spc="-5" dirty="0">
                <a:latin typeface="Arial"/>
                <a:cs typeface="Arial"/>
              </a:rPr>
              <a:t> </a:t>
            </a:r>
            <a:r>
              <a:rPr lang="en-US" spc="-10" dirty="0">
                <a:latin typeface="Arial"/>
                <a:cs typeface="Arial"/>
              </a:rPr>
              <a:t>t</a:t>
            </a:r>
            <a:r>
              <a:rPr lang="en-US" dirty="0">
                <a:latin typeface="Arial"/>
                <a:cs typeface="Arial"/>
              </a:rPr>
              <a:t>o</a:t>
            </a:r>
            <a:r>
              <a:rPr lang="en-US" spc="-5" dirty="0">
                <a:latin typeface="Arial"/>
                <a:cs typeface="Arial"/>
              </a:rPr>
              <a:t> </a:t>
            </a:r>
            <a:r>
              <a:rPr lang="en-US" dirty="0">
                <a:latin typeface="Arial"/>
                <a:cs typeface="Arial"/>
              </a:rPr>
              <a:t>your</a:t>
            </a:r>
            <a:r>
              <a:rPr lang="en-US" spc="-5" dirty="0">
                <a:latin typeface="Arial"/>
                <a:cs typeface="Arial"/>
              </a:rPr>
              <a:t> </a:t>
            </a:r>
            <a:r>
              <a:rPr lang="en-US" dirty="0">
                <a:latin typeface="Arial"/>
                <a:cs typeface="Arial"/>
              </a:rPr>
              <a:t>ro</a:t>
            </a:r>
            <a:r>
              <a:rPr lang="en-US" spc="-10" dirty="0">
                <a:latin typeface="Arial"/>
                <a:cs typeface="Arial"/>
              </a:rPr>
              <a:t>st</a:t>
            </a:r>
            <a:r>
              <a:rPr lang="en-US" dirty="0">
                <a:latin typeface="Arial"/>
                <a:cs typeface="Arial"/>
              </a:rPr>
              <a:t>e</a:t>
            </a:r>
            <a:r>
              <a:rPr lang="en-US" spc="-10" dirty="0">
                <a:latin typeface="Arial"/>
                <a:cs typeface="Arial"/>
              </a:rPr>
              <a:t>rs.</a:t>
            </a:r>
            <a:r>
              <a:rPr lang="en-US" spc="-5" dirty="0">
                <a:latin typeface="Arial"/>
                <a:cs typeface="Arial"/>
              </a:rPr>
              <a:t> </a:t>
            </a:r>
            <a:r>
              <a:rPr lang="en-US" dirty="0">
                <a:latin typeface="Arial"/>
                <a:cs typeface="Arial"/>
              </a:rPr>
              <a:t>Players</a:t>
            </a:r>
            <a:r>
              <a:rPr lang="en-US" spc="-5" dirty="0">
                <a:latin typeface="Arial"/>
                <a:cs typeface="Arial"/>
              </a:rPr>
              <a:t> </a:t>
            </a:r>
            <a:r>
              <a:rPr lang="en-US" dirty="0">
                <a:latin typeface="Arial"/>
                <a:cs typeface="Arial"/>
              </a:rPr>
              <a:t>can</a:t>
            </a:r>
            <a:r>
              <a:rPr lang="en-US" spc="-5" dirty="0">
                <a:latin typeface="Arial"/>
                <a:cs typeface="Arial"/>
              </a:rPr>
              <a:t> </a:t>
            </a:r>
            <a:r>
              <a:rPr lang="en-US" dirty="0">
                <a:latin typeface="Arial"/>
                <a:cs typeface="Arial"/>
              </a:rPr>
              <a:t>only</a:t>
            </a:r>
            <a:r>
              <a:rPr lang="en-US" spc="-5" dirty="0">
                <a:latin typeface="Arial"/>
                <a:cs typeface="Arial"/>
              </a:rPr>
              <a:t> </a:t>
            </a:r>
            <a:r>
              <a:rPr lang="en-US" dirty="0">
                <a:latin typeface="Arial"/>
                <a:cs typeface="Arial"/>
              </a:rPr>
              <a:t>be</a:t>
            </a:r>
            <a:r>
              <a:rPr lang="en-US" spc="-5" dirty="0">
                <a:latin typeface="Arial"/>
                <a:cs typeface="Arial"/>
              </a:rPr>
              <a:t> </a:t>
            </a:r>
            <a:r>
              <a:rPr lang="en-US" dirty="0">
                <a:latin typeface="Arial"/>
                <a:cs typeface="Arial"/>
              </a:rPr>
              <a:t>added by</a:t>
            </a:r>
            <a:r>
              <a:rPr lang="en-US" spc="-5" dirty="0">
                <a:latin typeface="Arial"/>
                <a:cs typeface="Arial"/>
              </a:rPr>
              <a:t> </a:t>
            </a:r>
            <a:r>
              <a:rPr lang="en-US" spc="-10" dirty="0">
                <a:latin typeface="Arial"/>
                <a:cs typeface="Arial"/>
              </a:rPr>
              <a:t>t</a:t>
            </a:r>
            <a:r>
              <a:rPr lang="en-US" dirty="0">
                <a:latin typeface="Arial"/>
                <a:cs typeface="Arial"/>
              </a:rPr>
              <a:t>he</a:t>
            </a:r>
            <a:r>
              <a:rPr lang="en-US" spc="-5" dirty="0">
                <a:latin typeface="Arial"/>
                <a:cs typeface="Arial"/>
              </a:rPr>
              <a:t> </a:t>
            </a:r>
            <a:r>
              <a:rPr lang="en-US" dirty="0">
                <a:latin typeface="Arial"/>
                <a:cs typeface="Arial"/>
              </a:rPr>
              <a:t>regi</a:t>
            </a:r>
            <a:r>
              <a:rPr lang="en-US" spc="-10" dirty="0">
                <a:latin typeface="Arial"/>
                <a:cs typeface="Arial"/>
              </a:rPr>
              <a:t>st</a:t>
            </a:r>
            <a:r>
              <a:rPr lang="en-US" dirty="0">
                <a:latin typeface="Arial"/>
                <a:cs typeface="Arial"/>
              </a:rPr>
              <a:t>ra</a:t>
            </a:r>
            <a:r>
              <a:rPr lang="en-US" spc="-125" dirty="0">
                <a:latin typeface="Arial"/>
                <a:cs typeface="Arial"/>
              </a:rPr>
              <a:t>r</a:t>
            </a:r>
            <a:r>
              <a:rPr lang="en-US" spc="-10" dirty="0">
                <a:latin typeface="Arial"/>
                <a:cs typeface="Arial"/>
              </a:rPr>
              <a:t>.</a:t>
            </a:r>
            <a:endParaRPr lang="en-US" dirty="0">
              <a:latin typeface="Arial"/>
              <a:cs typeface="Arial"/>
            </a:endParaRPr>
          </a:p>
          <a:p>
            <a:pPr marL="355600" marR="102870">
              <a:lnSpc>
                <a:spcPct val="120000"/>
              </a:lnSpc>
              <a:spcBef>
                <a:spcPts val="0"/>
              </a:spcBef>
              <a:buFont typeface="Arial"/>
              <a:buChar char="•"/>
              <a:tabLst>
                <a:tab pos="355600" algn="l"/>
              </a:tabLst>
            </a:pPr>
            <a:endParaRPr lang="en-US" spc="-110" dirty="0">
              <a:latin typeface="Arial"/>
              <a:cs typeface="Arial"/>
            </a:endParaRPr>
          </a:p>
          <a:p>
            <a:pPr marL="355600" marR="102870">
              <a:lnSpc>
                <a:spcPct val="120000"/>
              </a:lnSpc>
              <a:spcBef>
                <a:spcPts val="0"/>
              </a:spcBef>
              <a:buFont typeface="Arial"/>
              <a:buChar char="•"/>
              <a:tabLst>
                <a:tab pos="355600" algn="l"/>
              </a:tabLst>
            </a:pPr>
            <a:r>
              <a:rPr lang="en-US" spc="-110" dirty="0">
                <a:latin typeface="Arial"/>
                <a:cs typeface="Arial"/>
              </a:rPr>
              <a:t>W</a:t>
            </a:r>
            <a:r>
              <a:rPr lang="en-US" dirty="0">
                <a:latin typeface="Arial"/>
                <a:cs typeface="Arial"/>
              </a:rPr>
              <a:t>arm</a:t>
            </a:r>
            <a:r>
              <a:rPr lang="en-US" spc="-5" dirty="0">
                <a:latin typeface="Arial"/>
                <a:cs typeface="Arial"/>
              </a:rPr>
              <a:t> </a:t>
            </a:r>
            <a:r>
              <a:rPr lang="en-US" dirty="0">
                <a:latin typeface="Arial"/>
                <a:cs typeface="Arial"/>
              </a:rPr>
              <a:t>up</a:t>
            </a:r>
            <a:r>
              <a:rPr lang="en-US" spc="-5" dirty="0">
                <a:latin typeface="Arial"/>
                <a:cs typeface="Arial"/>
              </a:rPr>
              <a:t> </a:t>
            </a:r>
            <a:r>
              <a:rPr lang="en-US" dirty="0">
                <a:latin typeface="Arial"/>
                <a:cs typeface="Arial"/>
              </a:rPr>
              <a:t>your</a:t>
            </a:r>
            <a:r>
              <a:rPr lang="en-US" spc="-5" dirty="0">
                <a:latin typeface="Arial"/>
                <a:cs typeface="Arial"/>
              </a:rPr>
              <a:t> </a:t>
            </a:r>
            <a:r>
              <a:rPr lang="en-US" spc="-10" dirty="0">
                <a:latin typeface="Arial"/>
                <a:cs typeface="Arial"/>
              </a:rPr>
              <a:t>t</a:t>
            </a:r>
            <a:r>
              <a:rPr lang="en-US" dirty="0">
                <a:latin typeface="Arial"/>
                <a:cs typeface="Arial"/>
              </a:rPr>
              <a:t>eam</a:t>
            </a:r>
            <a:r>
              <a:rPr lang="en-US" spc="-5" dirty="0">
                <a:latin typeface="Arial"/>
                <a:cs typeface="Arial"/>
              </a:rPr>
              <a:t> </a:t>
            </a:r>
            <a:r>
              <a:rPr lang="en-US" dirty="0">
                <a:latin typeface="Arial"/>
                <a:cs typeface="Arial"/>
              </a:rPr>
              <a:t>and</a:t>
            </a:r>
            <a:r>
              <a:rPr lang="en-US" spc="-5" dirty="0">
                <a:latin typeface="Arial"/>
                <a:cs typeface="Arial"/>
              </a:rPr>
              <a:t> </a:t>
            </a:r>
            <a:r>
              <a:rPr lang="en-US" dirty="0">
                <a:latin typeface="Arial"/>
                <a:cs typeface="Arial"/>
              </a:rPr>
              <a:t>se</a:t>
            </a:r>
            <a:r>
              <a:rPr lang="en-US" spc="-10" dirty="0">
                <a:latin typeface="Arial"/>
                <a:cs typeface="Arial"/>
              </a:rPr>
              <a:t>t</a:t>
            </a:r>
            <a:r>
              <a:rPr lang="en-US" spc="-5" dirty="0">
                <a:latin typeface="Arial"/>
                <a:cs typeface="Arial"/>
              </a:rPr>
              <a:t> </a:t>
            </a:r>
            <a:r>
              <a:rPr lang="en-US" dirty="0">
                <a:latin typeface="Arial"/>
                <a:cs typeface="Arial"/>
              </a:rPr>
              <a:t>up</a:t>
            </a:r>
            <a:r>
              <a:rPr lang="en-US" spc="-5" dirty="0">
                <a:latin typeface="Arial"/>
                <a:cs typeface="Arial"/>
              </a:rPr>
              <a:t> </a:t>
            </a:r>
            <a:r>
              <a:rPr lang="en-US" dirty="0">
                <a:latin typeface="Arial"/>
                <a:cs typeface="Arial"/>
              </a:rPr>
              <a:t>your</a:t>
            </a:r>
            <a:r>
              <a:rPr lang="en-US" spc="-5" dirty="0">
                <a:latin typeface="Arial"/>
                <a:cs typeface="Arial"/>
              </a:rPr>
              <a:t> </a:t>
            </a:r>
            <a:r>
              <a:rPr lang="en-US" dirty="0">
                <a:latin typeface="Arial"/>
                <a:cs typeface="Arial"/>
              </a:rPr>
              <a:t>ro</a:t>
            </a:r>
            <a:r>
              <a:rPr lang="en-US" spc="-10" dirty="0">
                <a:latin typeface="Arial"/>
                <a:cs typeface="Arial"/>
              </a:rPr>
              <a:t>st</a:t>
            </a:r>
            <a:r>
              <a:rPr lang="en-US" dirty="0">
                <a:latin typeface="Arial"/>
                <a:cs typeface="Arial"/>
              </a:rPr>
              <a:t>er</a:t>
            </a:r>
            <a:r>
              <a:rPr lang="en-US" spc="-5" dirty="0">
                <a:latin typeface="Arial"/>
                <a:cs typeface="Arial"/>
              </a:rPr>
              <a:t> </a:t>
            </a:r>
            <a:r>
              <a:rPr lang="en-US" dirty="0">
                <a:latin typeface="Arial"/>
                <a:cs typeface="Arial"/>
              </a:rPr>
              <a:t>based</a:t>
            </a:r>
            <a:r>
              <a:rPr lang="en-US" spc="-5" dirty="0">
                <a:latin typeface="Arial"/>
                <a:cs typeface="Arial"/>
              </a:rPr>
              <a:t> </a:t>
            </a:r>
            <a:r>
              <a:rPr lang="en-US" dirty="0">
                <a:latin typeface="Arial"/>
                <a:cs typeface="Arial"/>
              </a:rPr>
              <a:t>upon</a:t>
            </a:r>
            <a:r>
              <a:rPr lang="en-US" spc="-5" dirty="0">
                <a:latin typeface="Arial"/>
                <a:cs typeface="Arial"/>
              </a:rPr>
              <a:t> </a:t>
            </a:r>
            <a:r>
              <a:rPr lang="en-US" dirty="0">
                <a:latin typeface="Arial"/>
                <a:cs typeface="Arial"/>
              </a:rPr>
              <a:t>players who</a:t>
            </a:r>
            <a:r>
              <a:rPr lang="en-US" spc="-5" dirty="0">
                <a:latin typeface="Arial"/>
                <a:cs typeface="Arial"/>
              </a:rPr>
              <a:t> </a:t>
            </a:r>
            <a:r>
              <a:rPr lang="en-US" dirty="0">
                <a:latin typeface="Arial"/>
                <a:cs typeface="Arial"/>
              </a:rPr>
              <a:t>arrive</a:t>
            </a:r>
            <a:r>
              <a:rPr lang="en-US" spc="-5" dirty="0">
                <a:latin typeface="Arial"/>
                <a:cs typeface="Arial"/>
              </a:rPr>
              <a:t> </a:t>
            </a:r>
            <a:r>
              <a:rPr lang="en-US" spc="-10" dirty="0">
                <a:latin typeface="Arial"/>
                <a:cs typeface="Arial"/>
              </a:rPr>
              <a:t>f</a:t>
            </a:r>
            <a:r>
              <a:rPr lang="en-US" dirty="0">
                <a:latin typeface="Arial"/>
                <a:cs typeface="Arial"/>
              </a:rPr>
              <a:t>or</a:t>
            </a:r>
            <a:r>
              <a:rPr lang="en-US" spc="-5" dirty="0">
                <a:latin typeface="Arial"/>
                <a:cs typeface="Arial"/>
              </a:rPr>
              <a:t> </a:t>
            </a:r>
            <a:r>
              <a:rPr lang="en-US" dirty="0">
                <a:latin typeface="Arial"/>
                <a:cs typeface="Arial"/>
              </a:rPr>
              <a:t>pla</a:t>
            </a:r>
            <a:r>
              <a:rPr lang="en-US" spc="-165" dirty="0">
                <a:latin typeface="Arial"/>
                <a:cs typeface="Arial"/>
              </a:rPr>
              <a:t>y</a:t>
            </a:r>
            <a:r>
              <a:rPr lang="en-US" spc="-10" dirty="0">
                <a:latin typeface="Arial"/>
                <a:cs typeface="Arial"/>
              </a:rPr>
              <a:t>.</a:t>
            </a:r>
          </a:p>
          <a:p>
            <a:pPr marL="355600" marR="102870">
              <a:lnSpc>
                <a:spcPct val="120000"/>
              </a:lnSpc>
              <a:spcBef>
                <a:spcPts val="0"/>
              </a:spcBef>
              <a:buFont typeface="Arial"/>
              <a:buChar char="•"/>
              <a:tabLst>
                <a:tab pos="355600" algn="l"/>
              </a:tabLst>
            </a:pPr>
            <a:endParaRPr lang="en-US" spc="-10" dirty="0">
              <a:latin typeface="Arial"/>
              <a:cs typeface="Arial"/>
            </a:endParaRPr>
          </a:p>
          <a:p>
            <a:pPr marL="355600" marR="102870">
              <a:lnSpc>
                <a:spcPct val="120000"/>
              </a:lnSpc>
              <a:spcBef>
                <a:spcPts val="0"/>
              </a:spcBef>
              <a:buFont typeface="Arial"/>
              <a:buChar char="•"/>
              <a:tabLst>
                <a:tab pos="355600" algn="l"/>
              </a:tabLst>
            </a:pPr>
            <a:r>
              <a:rPr lang="en-US" spc="-10" dirty="0">
                <a:latin typeface="Arial"/>
                <a:cs typeface="Arial"/>
              </a:rPr>
              <a:t>Player numbers must be on the roster before handing to refs. You can write them in by hand and then photocopy (in color) or add them through the Sports </a:t>
            </a:r>
            <a:r>
              <a:rPr lang="en-US" spc="-10">
                <a:latin typeface="Arial"/>
                <a:cs typeface="Arial"/>
              </a:rPr>
              <a:t>Manager system).</a:t>
            </a:r>
            <a:endParaRPr lang="en-US" dirty="0">
              <a:latin typeface="Arial"/>
              <a:cs typeface="Arial"/>
            </a:endParaRPr>
          </a:p>
        </p:txBody>
      </p:sp>
      <p:graphicFrame>
        <p:nvGraphicFramePr>
          <p:cNvPr id="8" name="Content Placeholder 5">
            <a:extLst>
              <a:ext uri="{FF2B5EF4-FFF2-40B4-BE49-F238E27FC236}">
                <a16:creationId xmlns:a16="http://schemas.microsoft.com/office/drawing/2014/main" id="{5F176799-218D-4DC4-8D98-1920E93A10D8}"/>
              </a:ext>
            </a:extLst>
          </p:cNvPr>
          <p:cNvGraphicFramePr>
            <a:graphicFrameLocks noChangeAspect="1"/>
          </p:cNvGraphicFramePr>
          <p:nvPr/>
        </p:nvGraphicFramePr>
        <p:xfrm>
          <a:off x="5648818" y="1350110"/>
          <a:ext cx="3495182" cy="4523298"/>
        </p:xfrm>
        <a:graphic>
          <a:graphicData uri="http://schemas.openxmlformats.org/presentationml/2006/ole">
            <mc:AlternateContent xmlns:mc="http://schemas.openxmlformats.org/markup-compatibility/2006">
              <mc:Choice xmlns:v="urn:schemas-microsoft-com:vml" Requires="v">
                <p:oleObj spid="_x0000_s2051" name="Acrobat Document" r:id="rId3" imgW="5829156" imgH="7543672" progId="Acrobat.Document.11">
                  <p:embed/>
                </p:oleObj>
              </mc:Choice>
              <mc:Fallback>
                <p:oleObj name="Acrobat Document" r:id="rId3" imgW="5829156" imgH="7543672" progId="Acrobat.Document.11">
                  <p:embed/>
                  <p:pic>
                    <p:nvPicPr>
                      <p:cNvPr id="8" name="Content Placeholder 5">
                        <a:extLst>
                          <a:ext uri="{FF2B5EF4-FFF2-40B4-BE49-F238E27FC236}">
                            <a16:creationId xmlns:a16="http://schemas.microsoft.com/office/drawing/2014/main" id="{5F176799-218D-4DC4-8D98-1920E93A10D8}"/>
                          </a:ext>
                        </a:extLst>
                      </p:cNvPr>
                      <p:cNvPicPr/>
                      <p:nvPr/>
                    </p:nvPicPr>
                    <p:blipFill>
                      <a:blip r:embed="rId4"/>
                      <a:stretch>
                        <a:fillRect/>
                      </a:stretch>
                    </p:blipFill>
                    <p:spPr>
                      <a:xfrm>
                        <a:off x="5648818" y="1350110"/>
                        <a:ext cx="3495182" cy="4523298"/>
                      </a:xfrm>
                      <a:prstGeom prst="rect">
                        <a:avLst/>
                      </a:prstGeom>
                    </p:spPr>
                  </p:pic>
                </p:oleObj>
              </mc:Fallback>
            </mc:AlternateContent>
          </a:graphicData>
        </a:graphic>
      </p:graphicFrame>
    </p:spTree>
    <p:extLst>
      <p:ext uri="{BB962C8B-B14F-4D97-AF65-F5344CB8AC3E}">
        <p14:creationId xmlns:p14="http://schemas.microsoft.com/office/powerpoint/2010/main" val="3386989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6A31C-AD3B-45EE-BB7C-ACA44918CE46}"/>
              </a:ext>
            </a:extLst>
          </p:cNvPr>
          <p:cNvSpPr>
            <a:spLocks noGrp="1"/>
          </p:cNvSpPr>
          <p:nvPr>
            <p:ph type="title"/>
          </p:nvPr>
        </p:nvSpPr>
        <p:spPr/>
        <p:txBody>
          <a:bodyPr>
            <a:normAutofit fontScale="90000"/>
          </a:bodyPr>
          <a:lstStyle/>
          <a:p>
            <a:r>
              <a:rPr lang="en-US" dirty="0"/>
              <a:t>Schedules, Scores &amp; Ref Evals</a:t>
            </a:r>
          </a:p>
        </p:txBody>
      </p:sp>
      <p:sp>
        <p:nvSpPr>
          <p:cNvPr id="3" name="Content Placeholder 2">
            <a:extLst>
              <a:ext uri="{FF2B5EF4-FFF2-40B4-BE49-F238E27FC236}">
                <a16:creationId xmlns:a16="http://schemas.microsoft.com/office/drawing/2014/main" id="{312572B5-AEC2-4D7E-8FA0-C58042CB1891}"/>
              </a:ext>
            </a:extLst>
          </p:cNvPr>
          <p:cNvSpPr>
            <a:spLocks noGrp="1"/>
          </p:cNvSpPr>
          <p:nvPr>
            <p:ph idx="1"/>
          </p:nvPr>
        </p:nvSpPr>
        <p:spPr/>
        <p:txBody>
          <a:bodyPr>
            <a:normAutofit/>
          </a:bodyPr>
          <a:lstStyle/>
          <a:p>
            <a:pPr marL="0" indent="0">
              <a:buNone/>
            </a:pPr>
            <a:r>
              <a:rPr lang="en-US" dirty="0"/>
              <a:t>Your team schedule is available on Sports Manager</a:t>
            </a:r>
          </a:p>
          <a:p>
            <a:pPr marL="0" indent="0">
              <a:buNone/>
            </a:pPr>
            <a:r>
              <a:rPr lang="en-US" dirty="0"/>
              <a:t>	</a:t>
            </a:r>
          </a:p>
          <a:p>
            <a:pPr marL="0" indent="0">
              <a:buNone/>
            </a:pPr>
            <a:r>
              <a:rPr lang="en-US" dirty="0"/>
              <a:t>You will receive an email after every game to score the game through Sports Manager</a:t>
            </a:r>
          </a:p>
          <a:p>
            <a:pPr marL="0" indent="0">
              <a:buNone/>
            </a:pPr>
            <a:endParaRPr lang="en-US" dirty="0"/>
          </a:p>
          <a:p>
            <a:pPr marL="0" indent="0">
              <a:buNone/>
            </a:pPr>
            <a:r>
              <a:rPr lang="en-US" dirty="0"/>
              <a:t>You will receive an email after every game to evaluate the referee’s performance</a:t>
            </a:r>
          </a:p>
        </p:txBody>
      </p:sp>
    </p:spTree>
    <p:extLst>
      <p:ext uri="{BB962C8B-B14F-4D97-AF65-F5344CB8AC3E}">
        <p14:creationId xmlns:p14="http://schemas.microsoft.com/office/powerpoint/2010/main" val="1852495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EC819-1FC1-46E3-9953-867A0E906CE5}"/>
              </a:ext>
            </a:extLst>
          </p:cNvPr>
          <p:cNvSpPr>
            <a:spLocks noGrp="1"/>
          </p:cNvSpPr>
          <p:nvPr>
            <p:ph type="title"/>
          </p:nvPr>
        </p:nvSpPr>
        <p:spPr/>
        <p:txBody>
          <a:bodyPr>
            <a:normAutofit fontScale="90000"/>
          </a:bodyPr>
          <a:lstStyle/>
          <a:p>
            <a:r>
              <a:rPr lang="en-US" dirty="0"/>
              <a:t>Logging Into Sports Manager</a:t>
            </a:r>
          </a:p>
        </p:txBody>
      </p:sp>
      <p:pic>
        <p:nvPicPr>
          <p:cNvPr id="4" name="Content Placeholder 3">
            <a:extLst>
              <a:ext uri="{FF2B5EF4-FFF2-40B4-BE49-F238E27FC236}">
                <a16:creationId xmlns:a16="http://schemas.microsoft.com/office/drawing/2014/main" id="{A1A24929-27C8-4035-BEE8-192AD90801BF}"/>
              </a:ext>
            </a:extLst>
          </p:cNvPr>
          <p:cNvPicPr>
            <a:picLocks noGrp="1" noChangeAspect="1"/>
          </p:cNvPicPr>
          <p:nvPr>
            <p:ph idx="1"/>
          </p:nvPr>
        </p:nvPicPr>
        <p:blipFill>
          <a:blip r:embed="rId2"/>
          <a:stretch>
            <a:fillRect/>
          </a:stretch>
        </p:blipFill>
        <p:spPr>
          <a:xfrm>
            <a:off x="1443775" y="1349375"/>
            <a:ext cx="6256451" cy="3513138"/>
          </a:xfrm>
          <a:prstGeom prst="rect">
            <a:avLst/>
          </a:prstGeom>
        </p:spPr>
      </p:pic>
      <p:sp>
        <p:nvSpPr>
          <p:cNvPr id="5" name="Rectangle 4">
            <a:extLst>
              <a:ext uri="{FF2B5EF4-FFF2-40B4-BE49-F238E27FC236}">
                <a16:creationId xmlns:a16="http://schemas.microsoft.com/office/drawing/2014/main" id="{0CF550A2-68D1-4556-BE80-0D275C937FC1}"/>
              </a:ext>
            </a:extLst>
          </p:cNvPr>
          <p:cNvSpPr/>
          <p:nvPr/>
        </p:nvSpPr>
        <p:spPr>
          <a:xfrm>
            <a:off x="2281425" y="3969586"/>
            <a:ext cx="488656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3"/>
              </a:rPr>
              <a:t>www.sportsmanager.us/mountainclubsoccer.htm</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D3288461-6E4F-458D-85BF-669F5F38B5ED}"/>
              </a:ext>
            </a:extLst>
          </p:cNvPr>
          <p:cNvGrpSpPr/>
          <p:nvPr/>
        </p:nvGrpSpPr>
        <p:grpSpPr>
          <a:xfrm>
            <a:off x="1823310" y="2397371"/>
            <a:ext cx="7051102" cy="893239"/>
            <a:chOff x="1823310" y="2397371"/>
            <a:chExt cx="7051102" cy="893239"/>
          </a:xfrm>
        </p:grpSpPr>
        <p:sp>
          <p:nvSpPr>
            <p:cNvPr id="6" name="object 5">
              <a:extLst>
                <a:ext uri="{FF2B5EF4-FFF2-40B4-BE49-F238E27FC236}">
                  <a16:creationId xmlns:a16="http://schemas.microsoft.com/office/drawing/2014/main" id="{EE39335C-32C1-49CB-90D8-210F544B00FA}"/>
                </a:ext>
              </a:extLst>
            </p:cNvPr>
            <p:cNvSpPr/>
            <p:nvPr/>
          </p:nvSpPr>
          <p:spPr>
            <a:xfrm>
              <a:off x="3031958" y="2397371"/>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a:extLst>
                <a:ext uri="{FF2B5EF4-FFF2-40B4-BE49-F238E27FC236}">
                  <a16:creationId xmlns:a16="http://schemas.microsoft.com/office/drawing/2014/main" id="{FFB92F03-C69E-4B26-AE17-142271859900}"/>
                </a:ext>
              </a:extLst>
            </p:cNvPr>
            <p:cNvSpPr txBox="1"/>
            <p:nvPr/>
          </p:nvSpPr>
          <p:spPr>
            <a:xfrm>
              <a:off x="1823310" y="3105944"/>
              <a:ext cx="2286000" cy="184666"/>
            </a:xfrm>
            <a:prstGeom prst="rect">
              <a:avLst/>
            </a:prstGeom>
            <a:ln w="28575">
              <a:solidFill>
                <a:srgbClr val="00B050"/>
              </a:solidFill>
            </a:ln>
          </p:spPr>
          <p:txBody>
            <a:bodyPr vert="horz" wrap="square" lIns="0" tIns="0" rIns="0" bIns="0" rtlCol="0">
              <a:spAutoFit/>
            </a:bodyPr>
            <a:lstStyle/>
            <a:p>
              <a:pPr marL="48895"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0000"/>
                  </a:solidFill>
                  <a:effectLst/>
                  <a:uLnTx/>
                  <a:uFillTx/>
                  <a:latin typeface="Trebuchet MS"/>
                  <a:ea typeface="+mn-ea"/>
                  <a:cs typeface="Trebuchet MS"/>
                </a:rPr>
                <a:t>Se</a:t>
              </a:r>
              <a:r>
                <a:rPr kumimoji="0" sz="1200" b="0" i="0" u="none" strike="noStrike" kern="1200" cap="none" spc="-5" normalizeH="0" baseline="0" noProof="0" dirty="0">
                  <a:ln>
                    <a:noFill/>
                  </a:ln>
                  <a:solidFill>
                    <a:srgbClr val="FF0000"/>
                  </a:solidFill>
                  <a:effectLst/>
                  <a:uLnTx/>
                  <a:uFillTx/>
                  <a:latin typeface="Trebuchet MS"/>
                  <a:ea typeface="+mn-ea"/>
                  <a:cs typeface="Trebuchet MS"/>
                </a:rPr>
                <a:t>lect “C</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oach/Di</a:t>
              </a:r>
              <a:r>
                <a:rPr kumimoji="0" sz="1200" b="0" i="0" u="none" strike="noStrike" kern="1200" cap="none" spc="-5" normalizeH="0" baseline="0" noProof="0" dirty="0">
                  <a:ln>
                    <a:noFill/>
                  </a:ln>
                  <a:solidFill>
                    <a:srgbClr val="FF0000"/>
                  </a:solidFill>
                  <a:effectLst/>
                  <a:uLnTx/>
                  <a:uFillTx/>
                  <a:latin typeface="Trebuchet MS"/>
                  <a:ea typeface="+mn-ea"/>
                  <a:cs typeface="Trebuchet MS"/>
                </a:rPr>
                <a:t>rect</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or Log-i</a:t>
              </a:r>
              <a:r>
                <a:rPr kumimoji="0" sz="1200" b="0" i="0" u="none" strike="noStrike" kern="1200" cap="none" spc="-5" normalizeH="0" baseline="0" noProof="0" dirty="0">
                  <a:ln>
                    <a:noFill/>
                  </a:ln>
                  <a:solidFill>
                    <a:srgbClr val="FF0000"/>
                  </a:solidFill>
                  <a:effectLst/>
                  <a:uLnTx/>
                  <a:uFillTx/>
                  <a:latin typeface="Trebuchet MS"/>
                  <a:ea typeface="+mn-ea"/>
                  <a:cs typeface="Trebuchet MS"/>
                </a:rPr>
                <a:t>n</a:t>
              </a:r>
              <a:r>
                <a:rPr kumimoji="0" sz="1000" b="0" i="0" u="none" strike="noStrike" kern="1200" cap="none" spc="0" normalizeH="0" baseline="0" noProof="0" dirty="0">
                  <a:ln>
                    <a:noFill/>
                  </a:ln>
                  <a:solidFill>
                    <a:srgbClr val="FF0000"/>
                  </a:solidFill>
                  <a:effectLst/>
                  <a:uLnTx/>
                  <a:uFillTx/>
                  <a:latin typeface="Trebuchet MS"/>
                  <a:ea typeface="+mn-ea"/>
                  <a:cs typeface="Trebuchet MS"/>
                </a:rPr>
                <a:t>”</a:t>
              </a:r>
            </a:p>
          </p:txBody>
        </p:sp>
        <p:sp>
          <p:nvSpPr>
            <p:cNvPr id="8" name="object 4">
              <a:extLst>
                <a:ext uri="{FF2B5EF4-FFF2-40B4-BE49-F238E27FC236}">
                  <a16:creationId xmlns:a16="http://schemas.microsoft.com/office/drawing/2014/main" id="{DF25E44C-EFF1-4807-824E-DD44D8DE3244}"/>
                </a:ext>
              </a:extLst>
            </p:cNvPr>
            <p:cNvSpPr/>
            <p:nvPr/>
          </p:nvSpPr>
          <p:spPr>
            <a:xfrm rot="10800000">
              <a:off x="5563210" y="2758538"/>
              <a:ext cx="914400" cy="182880"/>
            </a:xfrm>
            <a:custGeom>
              <a:avLst/>
              <a:gdLst/>
              <a:ahLst/>
              <a:cxnLst/>
              <a:rect l="l" t="t" r="r" b="b"/>
              <a:pathLst>
                <a:path w="914400" h="182879">
                  <a:moveTo>
                    <a:pt x="822960" y="0"/>
                  </a:moveTo>
                  <a:lnTo>
                    <a:pt x="822960" y="45720"/>
                  </a:lnTo>
                  <a:lnTo>
                    <a:pt x="0" y="45720"/>
                  </a:lnTo>
                  <a:lnTo>
                    <a:pt x="0" y="137160"/>
                  </a:lnTo>
                  <a:lnTo>
                    <a:pt x="822960" y="137160"/>
                  </a:lnTo>
                  <a:lnTo>
                    <a:pt x="822960" y="182880"/>
                  </a:lnTo>
                  <a:lnTo>
                    <a:pt x="914400" y="91440"/>
                  </a:lnTo>
                  <a:lnTo>
                    <a:pt x="822960"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6">
              <a:extLst>
                <a:ext uri="{FF2B5EF4-FFF2-40B4-BE49-F238E27FC236}">
                  <a16:creationId xmlns:a16="http://schemas.microsoft.com/office/drawing/2014/main" id="{0AAE6BCD-3AF5-4CD9-A0C2-1D9C903085D6}"/>
                </a:ext>
              </a:extLst>
            </p:cNvPr>
            <p:cNvSpPr txBox="1"/>
            <p:nvPr/>
          </p:nvSpPr>
          <p:spPr>
            <a:xfrm>
              <a:off x="6588412" y="2799643"/>
              <a:ext cx="2286000" cy="359073"/>
            </a:xfrm>
            <a:prstGeom prst="rect">
              <a:avLst/>
            </a:prstGeom>
            <a:ln w="28575">
              <a:solidFill>
                <a:srgbClr val="00B050"/>
              </a:solidFill>
            </a:ln>
          </p:spPr>
          <p:txBody>
            <a:bodyPr vert="horz" wrap="square" lIns="0" tIns="0" rIns="0" bIns="0" rtlCol="0">
              <a:spAutoFit/>
            </a:bodyPr>
            <a:lstStyle/>
            <a:p>
              <a:pPr marL="50800" marR="128905" lvl="0" indent="0" algn="l" defTabSz="914400" rtl="0" eaLnBrk="1" fontAlgn="auto" latinLnBrk="0" hangingPunct="1">
                <a:lnSpc>
                  <a:spcPts val="1400"/>
                </a:lnSpc>
                <a:spcBef>
                  <a:spcPts val="0"/>
                </a:spcBef>
                <a:spcAft>
                  <a:spcPts val="0"/>
                </a:spcAft>
                <a:buClrTx/>
                <a:buSzTx/>
                <a:buFontTx/>
                <a:buNone/>
                <a:tabLst/>
                <a:defRPr/>
              </a:pPr>
              <a:r>
                <a:rPr kumimoji="0" sz="1200" b="0" i="0" u="none" strike="noStrike" kern="1200" cap="none" spc="0" normalizeH="0" baseline="0" noProof="0" dirty="0">
                  <a:ln>
                    <a:noFill/>
                  </a:ln>
                  <a:solidFill>
                    <a:srgbClr val="FF0000"/>
                  </a:solidFill>
                  <a:effectLst/>
                  <a:uLnTx/>
                  <a:uFillTx/>
                  <a:latin typeface="Trebuchet MS"/>
                  <a:ea typeface="+mn-ea"/>
                  <a:cs typeface="Trebuchet MS"/>
                </a:rPr>
                <a:t>Ente</a:t>
              </a:r>
              <a:r>
                <a:rPr kumimoji="0" sz="1200" b="0" i="0" u="none" strike="noStrike" kern="1200" cap="none" spc="-5" normalizeH="0" baseline="0" noProof="0" dirty="0">
                  <a:ln>
                    <a:noFill/>
                  </a:ln>
                  <a:solidFill>
                    <a:srgbClr val="FF0000"/>
                  </a:solidFill>
                  <a:effectLst/>
                  <a:uLnTx/>
                  <a:uFillTx/>
                  <a:latin typeface="Trebuchet MS"/>
                  <a:ea typeface="+mn-ea"/>
                  <a:cs typeface="Trebuchet MS"/>
                </a:rPr>
                <a:t>r the email address and passw</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ord you u</a:t>
              </a:r>
              <a:r>
                <a:rPr kumimoji="0" sz="1200" b="0" i="0" u="none" strike="noStrike" kern="1200" cap="none" spc="-5" normalizeH="0" baseline="0" noProof="0" dirty="0">
                  <a:ln>
                    <a:noFill/>
                  </a:ln>
                  <a:solidFill>
                    <a:srgbClr val="FF0000"/>
                  </a:solidFill>
                  <a:effectLst/>
                  <a:uLnTx/>
                  <a:uFillTx/>
                  <a:latin typeface="Trebuchet MS"/>
                  <a:ea typeface="+mn-ea"/>
                  <a:cs typeface="Trebuchet MS"/>
                </a:rPr>
                <a:t>sed t</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o </a:t>
              </a:r>
              <a:r>
                <a:rPr kumimoji="0" sz="1200" b="0" i="0" u="none" strike="noStrike" kern="1200" cap="none" spc="-5" normalizeH="0" baseline="0" noProof="0" dirty="0">
                  <a:ln>
                    <a:noFill/>
                  </a:ln>
                  <a:solidFill>
                    <a:srgbClr val="FF0000"/>
                  </a:solidFill>
                  <a:effectLst/>
                  <a:uLnTx/>
                  <a:uFillTx/>
                  <a:latin typeface="Trebuchet MS"/>
                  <a:ea typeface="+mn-ea"/>
                  <a:cs typeface="Trebuchet MS"/>
                </a:rPr>
                <a:t>registe</a:t>
              </a:r>
              <a:r>
                <a:rPr kumimoji="0" sz="1200" b="0" i="0" u="none" strike="noStrike" kern="1200" cap="none" spc="-165" normalizeH="0" baseline="0" noProof="0" dirty="0">
                  <a:ln>
                    <a:noFill/>
                  </a:ln>
                  <a:solidFill>
                    <a:srgbClr val="FF0000"/>
                  </a:solidFill>
                  <a:effectLst/>
                  <a:uLnTx/>
                  <a:uFillTx/>
                  <a:latin typeface="Trebuchet MS"/>
                  <a:ea typeface="+mn-ea"/>
                  <a:cs typeface="Trebuchet MS"/>
                </a:rPr>
                <a:t>r</a:t>
              </a:r>
              <a:r>
                <a:rPr kumimoji="0" sz="1200" b="0" i="0" u="none" strike="noStrike" kern="1200" cap="none" spc="0" normalizeH="0" baseline="0" noProof="0" dirty="0">
                  <a:ln>
                    <a:noFill/>
                  </a:ln>
                  <a:solidFill>
                    <a:srgbClr val="FF0000"/>
                  </a:solidFill>
                  <a:effectLst/>
                  <a:uLnTx/>
                  <a:uFillTx/>
                  <a:latin typeface="Trebuchet MS"/>
                  <a:ea typeface="+mn-ea"/>
                  <a:cs typeface="Trebuchet MS"/>
                </a:rPr>
                <a:t>.</a:t>
              </a:r>
            </a:p>
          </p:txBody>
        </p:sp>
        <p:sp>
          <p:nvSpPr>
            <p:cNvPr id="10" name="TextBox 9">
              <a:extLst>
                <a:ext uri="{FF2B5EF4-FFF2-40B4-BE49-F238E27FC236}">
                  <a16:creationId xmlns:a16="http://schemas.microsoft.com/office/drawing/2014/main" id="{4F53A8ED-3155-4D79-ABF9-A6557E81A220}"/>
                </a:ext>
              </a:extLst>
            </p:cNvPr>
            <p:cNvSpPr txBox="1"/>
            <p:nvPr/>
          </p:nvSpPr>
          <p:spPr>
            <a:xfrm>
              <a:off x="2739540" y="2660533"/>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1</a:t>
              </a:r>
            </a:p>
          </p:txBody>
        </p:sp>
        <p:sp>
          <p:nvSpPr>
            <p:cNvPr id="11" name="TextBox 10">
              <a:extLst>
                <a:ext uri="{FF2B5EF4-FFF2-40B4-BE49-F238E27FC236}">
                  <a16:creationId xmlns:a16="http://schemas.microsoft.com/office/drawing/2014/main" id="{072CE461-EA66-4C17-86C4-9CF8E83F438C}"/>
                </a:ext>
              </a:extLst>
            </p:cNvPr>
            <p:cNvSpPr txBox="1"/>
            <p:nvPr/>
          </p:nvSpPr>
          <p:spPr>
            <a:xfrm>
              <a:off x="5778321" y="2813238"/>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2</a:t>
              </a:r>
            </a:p>
          </p:txBody>
        </p:sp>
      </p:grpSp>
    </p:spTree>
    <p:extLst>
      <p:ext uri="{BB962C8B-B14F-4D97-AF65-F5344CB8AC3E}">
        <p14:creationId xmlns:p14="http://schemas.microsoft.com/office/powerpoint/2010/main" val="26992372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F484-6D6F-4C0E-AC79-5C45E6CA6DED}"/>
              </a:ext>
            </a:extLst>
          </p:cNvPr>
          <p:cNvSpPr>
            <a:spLocks noGrp="1"/>
          </p:cNvSpPr>
          <p:nvPr>
            <p:ph type="title"/>
          </p:nvPr>
        </p:nvSpPr>
        <p:spPr/>
        <p:txBody>
          <a:bodyPr>
            <a:normAutofit fontScale="90000"/>
          </a:bodyPr>
          <a:lstStyle/>
          <a:p>
            <a:r>
              <a:rPr lang="en-US" dirty="0"/>
              <a:t>Schedules &amp; Scoring</a:t>
            </a:r>
          </a:p>
        </p:txBody>
      </p:sp>
      <p:pic>
        <p:nvPicPr>
          <p:cNvPr id="4" name="Content Placeholder 3">
            <a:extLst>
              <a:ext uri="{FF2B5EF4-FFF2-40B4-BE49-F238E27FC236}">
                <a16:creationId xmlns:a16="http://schemas.microsoft.com/office/drawing/2014/main" id="{3386149F-F3BC-4694-ABC1-A7535D5DA6FF}"/>
              </a:ext>
            </a:extLst>
          </p:cNvPr>
          <p:cNvPicPr>
            <a:picLocks noGrp="1" noChangeAspect="1"/>
          </p:cNvPicPr>
          <p:nvPr>
            <p:ph idx="1"/>
          </p:nvPr>
        </p:nvPicPr>
        <p:blipFill>
          <a:blip r:embed="rId2"/>
          <a:stretch>
            <a:fillRect/>
          </a:stretch>
        </p:blipFill>
        <p:spPr>
          <a:xfrm>
            <a:off x="1452464" y="1349375"/>
            <a:ext cx="6239072" cy="3513138"/>
          </a:xfrm>
          <a:prstGeom prst="rect">
            <a:avLst/>
          </a:prstGeom>
        </p:spPr>
      </p:pic>
      <p:sp>
        <p:nvSpPr>
          <p:cNvPr id="6" name="object 5">
            <a:extLst>
              <a:ext uri="{FF2B5EF4-FFF2-40B4-BE49-F238E27FC236}">
                <a16:creationId xmlns:a16="http://schemas.microsoft.com/office/drawing/2014/main" id="{6E06C31D-F029-45B3-88AC-264C949D7742}"/>
              </a:ext>
            </a:extLst>
          </p:cNvPr>
          <p:cNvSpPr/>
          <p:nvPr/>
        </p:nvSpPr>
        <p:spPr>
          <a:xfrm rot="18386106">
            <a:off x="2183605" y="2446183"/>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6">
            <a:extLst>
              <a:ext uri="{FF2B5EF4-FFF2-40B4-BE49-F238E27FC236}">
                <a16:creationId xmlns:a16="http://schemas.microsoft.com/office/drawing/2014/main" id="{9F141F8A-4504-431A-AE31-B0AC4BA3B109}"/>
              </a:ext>
            </a:extLst>
          </p:cNvPr>
          <p:cNvSpPr txBox="1"/>
          <p:nvPr/>
        </p:nvSpPr>
        <p:spPr>
          <a:xfrm>
            <a:off x="2586835" y="2766223"/>
            <a:ext cx="1527050" cy="718145"/>
          </a:xfrm>
          <a:prstGeom prst="rect">
            <a:avLst/>
          </a:prstGeom>
          <a:solidFill>
            <a:schemeClr val="bg1"/>
          </a:solidFill>
          <a:ln w="28575">
            <a:solidFill>
              <a:srgbClr val="00B050"/>
            </a:solidFill>
          </a:ln>
        </p:spPr>
        <p:txBody>
          <a:bodyPr vert="horz" wrap="square" lIns="0" tIns="0" rIns="0" bIns="0" rtlCol="0">
            <a:spAutoFit/>
          </a:bodyPr>
          <a:lstStyle/>
          <a:p>
            <a:pPr marL="48895" marR="113664" lvl="0" indent="0" algn="just" defTabSz="914400" rtl="0" eaLnBrk="1" fontAlgn="auto" latinLnBrk="0" hangingPunct="1">
              <a:lnSpc>
                <a:spcPts val="1400"/>
              </a:lnSpc>
              <a:spcBef>
                <a:spcPts val="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Se</a:t>
            </a:r>
            <a:r>
              <a:rPr kumimoji="0" sz="1200" b="0" i="0" u="none" strike="noStrike" kern="1200" cap="none" spc="-5" normalizeH="0" baseline="0" noProof="0" dirty="0">
                <a:ln>
                  <a:noFill/>
                </a:ln>
                <a:solidFill>
                  <a:prstClr val="black"/>
                </a:solidFill>
                <a:effectLst/>
                <a:uLnTx/>
                <a:uFillTx/>
                <a:latin typeface="Trebuchet MS"/>
                <a:ea typeface="+mn-ea"/>
                <a:cs typeface="Trebuchet MS"/>
              </a:rPr>
              <a:t>lect</a:t>
            </a:r>
            <a:r>
              <a:rPr kumimoji="0" lang="en-US" sz="1200" b="0" i="0" u="none" strike="noStrike" kern="1200" cap="none" spc="-5" normalizeH="0" baseline="0" noProof="0" dirty="0">
                <a:ln>
                  <a:noFill/>
                </a:ln>
                <a:solidFill>
                  <a:prstClr val="black"/>
                </a:solidFill>
                <a:effectLst/>
                <a:uLnTx/>
                <a:uFillTx/>
                <a:latin typeface="Trebuchet MS"/>
                <a:ea typeface="+mn-ea"/>
                <a:cs typeface="Trebuchet MS"/>
              </a:rPr>
              <a:t> </a:t>
            </a:r>
            <a:r>
              <a:rPr kumimoji="0" sz="1200" b="0" i="0" u="none" strike="noStrike" kern="1200" cap="none" spc="-5" normalizeH="0" baseline="0" noProof="0" dirty="0">
                <a:ln>
                  <a:noFill/>
                </a:ln>
                <a:solidFill>
                  <a:prstClr val="black"/>
                </a:solidFill>
                <a:effectLst/>
                <a:uLnTx/>
                <a:uFillTx/>
                <a:latin typeface="Trebuchet MS"/>
                <a:ea typeface="+mn-ea"/>
                <a:cs typeface="Trebuchet MS"/>
              </a:rPr>
              <a:t>“Schedules/Sc</a:t>
            </a:r>
            <a:r>
              <a:rPr kumimoji="0" sz="1200" b="0" i="0" u="none" strike="noStrike" kern="1200" cap="none" spc="-10" normalizeH="0" baseline="0" noProof="0" dirty="0">
                <a:ln>
                  <a:noFill/>
                </a:ln>
                <a:solidFill>
                  <a:prstClr val="black"/>
                </a:solidFill>
                <a:effectLst/>
                <a:uLnTx/>
                <a:uFillTx/>
                <a:latin typeface="Trebuchet MS"/>
                <a:ea typeface="+mn-ea"/>
                <a:cs typeface="Trebuchet MS"/>
              </a:rPr>
              <a:t>ore</a:t>
            </a:r>
            <a:r>
              <a:rPr kumimoji="0" sz="1200" b="0" i="0" u="none" strike="noStrike" kern="1200" cap="none" spc="-5" normalizeH="0" baseline="0" noProof="0" dirty="0">
                <a:ln>
                  <a:noFill/>
                </a:ln>
                <a:solidFill>
                  <a:prstClr val="black"/>
                </a:solidFill>
                <a:effectLst/>
                <a:uLnTx/>
                <a:uFillTx/>
                <a:latin typeface="Trebuchet MS"/>
                <a:ea typeface="+mn-ea"/>
                <a:cs typeface="Trebuchet MS"/>
              </a:rPr>
              <a:t>s” butt</a:t>
            </a:r>
            <a:r>
              <a:rPr kumimoji="0" sz="1200" b="0" i="0" u="none" strike="noStrike" kern="1200" cap="none" spc="-10" normalizeH="0" baseline="0" noProof="0" dirty="0">
                <a:ln>
                  <a:noFill/>
                </a:ln>
                <a:solidFill>
                  <a:prstClr val="black"/>
                </a:solidFill>
                <a:effectLst/>
                <a:uLnTx/>
                <a:uFillTx/>
                <a:latin typeface="Trebuchet MS"/>
                <a:ea typeface="+mn-ea"/>
                <a:cs typeface="Trebuchet MS"/>
              </a:rPr>
              <a:t>on in the Menu box on the Le</a:t>
            </a:r>
            <a:r>
              <a:rPr kumimoji="0" sz="1200" b="0" i="0" u="none" strike="noStrike" kern="1200" cap="none" spc="-5" normalizeH="0" baseline="0" noProof="0" dirty="0">
                <a:ln>
                  <a:noFill/>
                </a:ln>
                <a:solidFill>
                  <a:prstClr val="black"/>
                </a:solidFill>
                <a:effectLst/>
                <a:uLnTx/>
                <a:uFillTx/>
                <a:latin typeface="Trebuchet MS"/>
                <a:ea typeface="+mn-ea"/>
                <a:cs typeface="Trebuchet MS"/>
              </a:rPr>
              <a:t>f</a:t>
            </a:r>
            <a:r>
              <a:rPr kumimoji="0" sz="1200" b="0" i="0" u="none" strike="noStrike" kern="1200" cap="none" spc="0" normalizeH="0" baseline="0" noProof="0" dirty="0">
                <a:ln>
                  <a:noFill/>
                </a:ln>
                <a:solidFill>
                  <a:prstClr val="black"/>
                </a:solidFill>
                <a:effectLst/>
                <a:uLnTx/>
                <a:uFillTx/>
                <a:latin typeface="Trebuchet MS"/>
                <a:ea typeface="+mn-ea"/>
                <a:cs typeface="Trebuchet MS"/>
              </a:rPr>
              <a:t>t</a:t>
            </a:r>
          </a:p>
        </p:txBody>
      </p:sp>
    </p:spTree>
    <p:extLst>
      <p:ext uri="{BB962C8B-B14F-4D97-AF65-F5344CB8AC3E}">
        <p14:creationId xmlns:p14="http://schemas.microsoft.com/office/powerpoint/2010/main" val="13800251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05423-AD7B-45F3-BDEE-CC55C00FC770}"/>
              </a:ext>
            </a:extLst>
          </p:cNvPr>
          <p:cNvSpPr>
            <a:spLocks noGrp="1"/>
          </p:cNvSpPr>
          <p:nvPr>
            <p:ph type="title"/>
          </p:nvPr>
        </p:nvSpPr>
        <p:spPr/>
        <p:txBody>
          <a:bodyPr>
            <a:normAutofit fontScale="90000"/>
          </a:bodyPr>
          <a:lstStyle/>
          <a:p>
            <a:r>
              <a:rPr lang="en-US" dirty="0"/>
              <a:t>Schedules &amp; Scoring</a:t>
            </a:r>
          </a:p>
        </p:txBody>
      </p:sp>
      <p:pic>
        <p:nvPicPr>
          <p:cNvPr id="4" name="Content Placeholder 3">
            <a:extLst>
              <a:ext uri="{FF2B5EF4-FFF2-40B4-BE49-F238E27FC236}">
                <a16:creationId xmlns:a16="http://schemas.microsoft.com/office/drawing/2014/main" id="{A71A61DC-2BDE-4EED-B4E8-15677BE2FA81}"/>
              </a:ext>
            </a:extLst>
          </p:cNvPr>
          <p:cNvPicPr>
            <a:picLocks noGrp="1" noChangeAspect="1"/>
          </p:cNvPicPr>
          <p:nvPr>
            <p:ph idx="1"/>
          </p:nvPr>
        </p:nvPicPr>
        <p:blipFill>
          <a:blip r:embed="rId2"/>
          <a:stretch>
            <a:fillRect/>
          </a:stretch>
        </p:blipFill>
        <p:spPr>
          <a:xfrm>
            <a:off x="1449211" y="1349375"/>
            <a:ext cx="6245579" cy="3513138"/>
          </a:xfrm>
          <a:prstGeom prst="rect">
            <a:avLst/>
          </a:prstGeom>
        </p:spPr>
      </p:pic>
      <p:sp>
        <p:nvSpPr>
          <p:cNvPr id="5" name="TextBox 4">
            <a:extLst>
              <a:ext uri="{FF2B5EF4-FFF2-40B4-BE49-F238E27FC236}">
                <a16:creationId xmlns:a16="http://schemas.microsoft.com/office/drawing/2014/main" id="{E584CA92-BAFF-484B-89A9-E2D846F3934B}"/>
              </a:ext>
            </a:extLst>
          </p:cNvPr>
          <p:cNvSpPr txBox="1"/>
          <p:nvPr/>
        </p:nvSpPr>
        <p:spPr>
          <a:xfrm>
            <a:off x="296260" y="2090281"/>
            <a:ext cx="1000245"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It could look like this if it takes you to the app view</a:t>
            </a:r>
          </a:p>
        </p:txBody>
      </p:sp>
      <p:sp>
        <p:nvSpPr>
          <p:cNvPr id="6" name="object 5">
            <a:extLst>
              <a:ext uri="{FF2B5EF4-FFF2-40B4-BE49-F238E27FC236}">
                <a16:creationId xmlns:a16="http://schemas.microsoft.com/office/drawing/2014/main" id="{5CC5B6CC-CBFC-47CD-9B2D-EE78D6B21623}"/>
              </a:ext>
            </a:extLst>
          </p:cNvPr>
          <p:cNvSpPr/>
          <p:nvPr/>
        </p:nvSpPr>
        <p:spPr>
          <a:xfrm rot="18386106">
            <a:off x="2489015" y="2862530"/>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6">
            <a:extLst>
              <a:ext uri="{FF2B5EF4-FFF2-40B4-BE49-F238E27FC236}">
                <a16:creationId xmlns:a16="http://schemas.microsoft.com/office/drawing/2014/main" id="{3C33B3F2-FC46-408E-8CE7-4FF85648FC84}"/>
              </a:ext>
            </a:extLst>
          </p:cNvPr>
          <p:cNvSpPr txBox="1"/>
          <p:nvPr/>
        </p:nvSpPr>
        <p:spPr>
          <a:xfrm>
            <a:off x="2892244" y="3182570"/>
            <a:ext cx="2137871" cy="718145"/>
          </a:xfrm>
          <a:prstGeom prst="rect">
            <a:avLst/>
          </a:prstGeom>
          <a:solidFill>
            <a:schemeClr val="bg1"/>
          </a:solidFill>
          <a:ln w="28575">
            <a:solidFill>
              <a:srgbClr val="00B050"/>
            </a:solidFill>
          </a:ln>
        </p:spPr>
        <p:txBody>
          <a:bodyPr vert="horz" wrap="square" lIns="0" tIns="0" rIns="0" bIns="0" rtlCol="0">
            <a:spAutoFit/>
          </a:bodyPr>
          <a:lstStyle/>
          <a:p>
            <a:pPr marL="48895" marR="113664" lvl="0" indent="0" algn="just" defTabSz="914400" rtl="0" eaLnBrk="1" fontAlgn="auto" latinLnBrk="0" hangingPunct="1">
              <a:lnSpc>
                <a:spcPts val="1400"/>
              </a:lnSpc>
              <a:spcBef>
                <a:spcPts val="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Se</a:t>
            </a:r>
            <a:r>
              <a:rPr kumimoji="0" sz="1200" b="0" i="0" u="none" strike="noStrike" kern="1200" cap="none" spc="-5" normalizeH="0" baseline="0" noProof="0" dirty="0">
                <a:ln>
                  <a:noFill/>
                </a:ln>
                <a:solidFill>
                  <a:prstClr val="black"/>
                </a:solidFill>
                <a:effectLst/>
                <a:uLnTx/>
                <a:uFillTx/>
                <a:latin typeface="Trebuchet MS"/>
                <a:ea typeface="+mn-ea"/>
                <a:cs typeface="Trebuchet MS"/>
              </a:rPr>
              <a:t>lect</a:t>
            </a:r>
            <a:r>
              <a:rPr kumimoji="0" lang="en-US" sz="1200" b="0" i="0" u="none" strike="noStrike" kern="1200" cap="none" spc="-5" normalizeH="0" baseline="0" noProof="0" dirty="0">
                <a:ln>
                  <a:noFill/>
                </a:ln>
                <a:solidFill>
                  <a:prstClr val="black"/>
                </a:solidFill>
                <a:effectLst/>
                <a:uLnTx/>
                <a:uFillTx/>
                <a:latin typeface="Trebuchet MS"/>
                <a:ea typeface="+mn-ea"/>
                <a:cs typeface="Trebuchet MS"/>
              </a:rPr>
              <a:t> </a:t>
            </a:r>
            <a:r>
              <a:rPr kumimoji="0" sz="1200" b="0" i="0" u="none" strike="noStrike" kern="1200" cap="none" spc="-5" normalizeH="0" baseline="0" noProof="0" dirty="0">
                <a:ln>
                  <a:noFill/>
                </a:ln>
                <a:solidFill>
                  <a:prstClr val="black"/>
                </a:solidFill>
                <a:effectLst/>
                <a:uLnTx/>
                <a:uFillTx/>
                <a:latin typeface="Trebuchet MS"/>
                <a:ea typeface="+mn-ea"/>
                <a:cs typeface="Trebuchet MS"/>
              </a:rPr>
              <a:t>“Schedules/Sc</a:t>
            </a:r>
            <a:r>
              <a:rPr kumimoji="0" sz="1200" b="0" i="0" u="none" strike="noStrike" kern="1200" cap="none" spc="-10" normalizeH="0" baseline="0" noProof="0" dirty="0">
                <a:ln>
                  <a:noFill/>
                </a:ln>
                <a:solidFill>
                  <a:prstClr val="black"/>
                </a:solidFill>
                <a:effectLst/>
                <a:uLnTx/>
                <a:uFillTx/>
                <a:latin typeface="Trebuchet MS"/>
                <a:ea typeface="+mn-ea"/>
                <a:cs typeface="Trebuchet MS"/>
              </a:rPr>
              <a:t>ore</a:t>
            </a:r>
            <a:r>
              <a:rPr kumimoji="0" sz="1200" b="0" i="0" u="none" strike="noStrike" kern="1200" cap="none" spc="-5" normalizeH="0" baseline="0" noProof="0" dirty="0">
                <a:ln>
                  <a:noFill/>
                </a:ln>
                <a:solidFill>
                  <a:prstClr val="black"/>
                </a:solidFill>
                <a:effectLst/>
                <a:uLnTx/>
                <a:uFillTx/>
                <a:latin typeface="Trebuchet MS"/>
                <a:ea typeface="+mn-ea"/>
                <a:cs typeface="Trebuchet MS"/>
              </a:rPr>
              <a:t>s</a:t>
            </a:r>
            <a:r>
              <a:rPr kumimoji="0" lang="en-US" sz="1200" b="0" i="0" u="none" strike="noStrike" kern="1200" cap="none" spc="-5" normalizeH="0" baseline="0" noProof="0" dirty="0">
                <a:ln>
                  <a:noFill/>
                </a:ln>
                <a:solidFill>
                  <a:prstClr val="black"/>
                </a:solidFill>
                <a:effectLst/>
                <a:uLnTx/>
                <a:uFillTx/>
                <a:latin typeface="Trebuchet MS"/>
                <a:ea typeface="+mn-ea"/>
                <a:cs typeface="Trebuchet MS"/>
              </a:rPr>
              <a:t>/Cancel</a:t>
            </a:r>
            <a:r>
              <a:rPr kumimoji="0" sz="1200" b="0" i="0" u="none" strike="noStrike" kern="1200" cap="none" spc="-5" normalizeH="0" baseline="0" noProof="0" dirty="0">
                <a:ln>
                  <a:noFill/>
                </a:ln>
                <a:solidFill>
                  <a:prstClr val="black"/>
                </a:solidFill>
                <a:effectLst/>
                <a:uLnTx/>
                <a:uFillTx/>
                <a:latin typeface="Trebuchet MS"/>
                <a:ea typeface="+mn-ea"/>
                <a:cs typeface="Trebuchet MS"/>
              </a:rPr>
              <a:t>” butt</a:t>
            </a:r>
            <a:r>
              <a:rPr kumimoji="0" sz="1200" b="0" i="0" u="none" strike="noStrike" kern="1200" cap="none" spc="-10" normalizeH="0" baseline="0" noProof="0" dirty="0">
                <a:ln>
                  <a:noFill/>
                </a:ln>
                <a:solidFill>
                  <a:prstClr val="black"/>
                </a:solidFill>
                <a:effectLst/>
                <a:uLnTx/>
                <a:uFillTx/>
                <a:latin typeface="Trebuchet MS"/>
                <a:ea typeface="+mn-ea"/>
                <a:cs typeface="Trebuchet MS"/>
              </a:rPr>
              <a:t>on in the Menu box on the Le</a:t>
            </a:r>
            <a:r>
              <a:rPr kumimoji="0" sz="1200" b="0" i="0" u="none" strike="noStrike" kern="1200" cap="none" spc="-5" normalizeH="0" baseline="0" noProof="0" dirty="0">
                <a:ln>
                  <a:noFill/>
                </a:ln>
                <a:solidFill>
                  <a:prstClr val="black"/>
                </a:solidFill>
                <a:effectLst/>
                <a:uLnTx/>
                <a:uFillTx/>
                <a:latin typeface="Trebuchet MS"/>
                <a:ea typeface="+mn-ea"/>
                <a:cs typeface="Trebuchet MS"/>
              </a:rPr>
              <a:t>f</a:t>
            </a:r>
            <a:r>
              <a:rPr kumimoji="0" sz="1200" b="0" i="0" u="none" strike="noStrike" kern="1200" cap="none" spc="0" normalizeH="0" baseline="0" noProof="0" dirty="0">
                <a:ln>
                  <a:noFill/>
                </a:ln>
                <a:solidFill>
                  <a:prstClr val="black"/>
                </a:solidFill>
                <a:effectLst/>
                <a:uLnTx/>
                <a:uFillTx/>
                <a:latin typeface="Trebuchet MS"/>
                <a:ea typeface="+mn-ea"/>
                <a:cs typeface="Trebuchet MS"/>
              </a:rPr>
              <a:t>t</a:t>
            </a:r>
          </a:p>
        </p:txBody>
      </p:sp>
    </p:spTree>
    <p:extLst>
      <p:ext uri="{BB962C8B-B14F-4D97-AF65-F5344CB8AC3E}">
        <p14:creationId xmlns:p14="http://schemas.microsoft.com/office/powerpoint/2010/main" val="3808855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04A7-41A2-41DC-BB9E-7D4B5B5AC35E}"/>
              </a:ext>
            </a:extLst>
          </p:cNvPr>
          <p:cNvSpPr>
            <a:spLocks noGrp="1"/>
          </p:cNvSpPr>
          <p:nvPr>
            <p:ph type="title"/>
          </p:nvPr>
        </p:nvSpPr>
        <p:spPr/>
        <p:txBody>
          <a:bodyPr>
            <a:normAutofit fontScale="90000"/>
          </a:bodyPr>
          <a:lstStyle/>
          <a:p>
            <a:r>
              <a:rPr lang="en-US" dirty="0"/>
              <a:t>Schedules &amp; Scoring</a:t>
            </a:r>
          </a:p>
        </p:txBody>
      </p:sp>
      <p:pic>
        <p:nvPicPr>
          <p:cNvPr id="4" name="Content Placeholder 3">
            <a:extLst>
              <a:ext uri="{FF2B5EF4-FFF2-40B4-BE49-F238E27FC236}">
                <a16:creationId xmlns:a16="http://schemas.microsoft.com/office/drawing/2014/main" id="{CDE29CC7-3AF3-4B5C-80F3-E63C6BC201A9}"/>
              </a:ext>
            </a:extLst>
          </p:cNvPr>
          <p:cNvPicPr>
            <a:picLocks noGrp="1" noChangeAspect="1"/>
          </p:cNvPicPr>
          <p:nvPr>
            <p:ph idx="1"/>
          </p:nvPr>
        </p:nvPicPr>
        <p:blipFill>
          <a:blip r:embed="rId2"/>
          <a:stretch>
            <a:fillRect/>
          </a:stretch>
        </p:blipFill>
        <p:spPr>
          <a:xfrm>
            <a:off x="1449211" y="1349375"/>
            <a:ext cx="6245578" cy="3513138"/>
          </a:xfrm>
          <a:prstGeom prst="rect">
            <a:avLst/>
          </a:prstGeom>
        </p:spPr>
      </p:pic>
      <p:sp>
        <p:nvSpPr>
          <p:cNvPr id="5" name="object 5">
            <a:extLst>
              <a:ext uri="{FF2B5EF4-FFF2-40B4-BE49-F238E27FC236}">
                <a16:creationId xmlns:a16="http://schemas.microsoft.com/office/drawing/2014/main" id="{A4AFDCE4-A207-4186-BD55-35F57186FBF9}"/>
              </a:ext>
            </a:extLst>
          </p:cNvPr>
          <p:cNvSpPr/>
          <p:nvPr/>
        </p:nvSpPr>
        <p:spPr>
          <a:xfrm rot="2164175">
            <a:off x="4742901" y="2106121"/>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a:extLst>
              <a:ext uri="{FF2B5EF4-FFF2-40B4-BE49-F238E27FC236}">
                <a16:creationId xmlns:a16="http://schemas.microsoft.com/office/drawing/2014/main" id="{D4EB259A-7EDA-487F-BE08-4047575542F8}"/>
              </a:ext>
            </a:extLst>
          </p:cNvPr>
          <p:cNvSpPr txBox="1"/>
          <p:nvPr/>
        </p:nvSpPr>
        <p:spPr>
          <a:xfrm>
            <a:off x="2376891" y="2839559"/>
            <a:ext cx="4914900" cy="1174681"/>
          </a:xfrm>
          <a:prstGeom prst="rect">
            <a:avLst/>
          </a:prstGeom>
          <a:ln w="28575">
            <a:solidFill>
              <a:srgbClr val="00B050"/>
            </a:solidFill>
          </a:ln>
        </p:spPr>
        <p:txBody>
          <a:bodyPr vert="horz" wrap="square" lIns="0" tIns="0" rIns="0" bIns="0" rtlCol="0">
            <a:spAutoFit/>
          </a:bodyPr>
          <a:lstStyle/>
          <a:p>
            <a:pPr marL="44450" marR="164465" lvl="0" indent="0" algn="l" defTabSz="914400" rtl="0" eaLnBrk="1" fontAlgn="auto" latinLnBrk="0" hangingPunct="1">
              <a:lnSpc>
                <a:spcPts val="1100"/>
              </a:lnSpc>
              <a:spcBef>
                <a:spcPts val="0"/>
              </a:spcBef>
              <a:spcAft>
                <a:spcPts val="0"/>
              </a:spcAft>
              <a:buClrTx/>
              <a:buSzTx/>
              <a:buFont typeface="Trebuchet MS"/>
              <a:buAutoNum type="arabicPeriod"/>
              <a:tabLst>
                <a:tab pos="196215" algn="l"/>
              </a:tabLst>
              <a:defRPr/>
            </a:pPr>
            <a:r>
              <a:rPr kumimoji="0" sz="1000" b="0" i="0" u="none" strike="noStrike" kern="1200" cap="none" spc="0" normalizeH="0" baseline="0" noProof="0" dirty="0">
                <a:ln>
                  <a:noFill/>
                </a:ln>
                <a:solidFill>
                  <a:prstClr val="black"/>
                </a:solidFill>
                <a:effectLst/>
                <a:uLnTx/>
                <a:uFillTx/>
                <a:latin typeface="Trebuchet MS"/>
                <a:ea typeface="+mn-ea"/>
                <a:cs typeface="Trebuchet MS"/>
              </a:rPr>
              <a:t>Se</a:t>
            </a:r>
            <a:r>
              <a:rPr kumimoji="0" sz="1000" b="0" i="0" u="none" strike="noStrike" kern="1200" cap="none" spc="-5" normalizeH="0" baseline="0" noProof="0" dirty="0">
                <a:ln>
                  <a:noFill/>
                </a:ln>
                <a:solidFill>
                  <a:prstClr val="black"/>
                </a:solidFill>
                <a:effectLst/>
                <a:uLnTx/>
                <a:uFillTx/>
                <a:latin typeface="Trebuchet MS"/>
                <a:ea typeface="+mn-ea"/>
                <a:cs typeface="Trebuchet MS"/>
              </a:rPr>
              <a:t>lect  y</a:t>
            </a:r>
            <a:r>
              <a:rPr kumimoji="0" sz="1000" b="0" i="0" u="none" strike="noStrike" kern="1200" cap="none" spc="-10" normalizeH="0" baseline="0" noProof="0" dirty="0">
                <a:ln>
                  <a:noFill/>
                </a:ln>
                <a:solidFill>
                  <a:prstClr val="black"/>
                </a:solidFill>
                <a:effectLst/>
                <a:uLnTx/>
                <a:uFillTx/>
                <a:latin typeface="Trebuchet MS"/>
                <a:ea typeface="+mn-ea"/>
                <a:cs typeface="Trebuchet MS"/>
              </a:rPr>
              <a:t>ou</a:t>
            </a:r>
            <a:r>
              <a:rPr kumimoji="0" sz="1000" b="0" i="0" u="none" strike="noStrike" kern="1200" cap="none" spc="-5" normalizeH="0" baseline="0" noProof="0" dirty="0">
                <a:ln>
                  <a:noFill/>
                </a:ln>
                <a:solidFill>
                  <a:prstClr val="black"/>
                </a:solidFill>
                <a:effectLst/>
                <a:uLnTx/>
                <a:uFillTx/>
                <a:latin typeface="Trebuchet MS"/>
                <a:ea typeface="+mn-ea"/>
                <a:cs typeface="Trebuchet MS"/>
              </a:rPr>
              <a:t>r</a:t>
            </a:r>
            <a:r>
              <a:rPr kumimoji="0" sz="1000" b="0" i="0" u="none" strike="noStrike" kern="1200" cap="none" spc="-55" normalizeH="0" baseline="0" noProof="0" dirty="0">
                <a:ln>
                  <a:noFill/>
                </a:ln>
                <a:solidFill>
                  <a:prstClr val="black"/>
                </a:solidFill>
                <a:effectLst/>
                <a:uLnTx/>
                <a:uFillTx/>
                <a:latin typeface="Trebuchet MS"/>
                <a:ea typeface="+mn-ea"/>
                <a:cs typeface="Trebuchet MS"/>
              </a:rPr>
              <a:t> </a:t>
            </a:r>
            <a:r>
              <a:rPr kumimoji="0" sz="1000" b="0" i="0" u="none" strike="noStrike" kern="1200" cap="none" spc="-10" normalizeH="0" baseline="0" noProof="0" dirty="0">
                <a:ln>
                  <a:noFill/>
                </a:ln>
                <a:solidFill>
                  <a:prstClr val="black"/>
                </a:solidFill>
                <a:effectLst/>
                <a:uLnTx/>
                <a:uFillTx/>
                <a:latin typeface="Trebuchet MS"/>
                <a:ea typeface="+mn-ea"/>
                <a:cs typeface="Trebuchet MS"/>
              </a:rPr>
              <a:t>A</a:t>
            </a:r>
            <a:r>
              <a:rPr kumimoji="0" sz="1000" b="0" i="0" u="none" strike="noStrike" kern="1200" cap="none" spc="0" normalizeH="0" baseline="0" noProof="0" dirty="0">
                <a:ln>
                  <a:noFill/>
                </a:ln>
                <a:solidFill>
                  <a:prstClr val="black"/>
                </a:solidFill>
                <a:effectLst/>
                <a:uLnTx/>
                <a:uFillTx/>
                <a:latin typeface="Trebuchet MS"/>
                <a:ea typeface="+mn-ea"/>
                <a:cs typeface="Trebuchet MS"/>
              </a:rPr>
              <a:t>ge </a:t>
            </a:r>
            <a:r>
              <a:rPr kumimoji="0" sz="1000" b="0" i="0" u="none" strike="noStrike" kern="1200" cap="none" spc="-5" normalizeH="0" baseline="0" noProof="0" dirty="0">
                <a:ln>
                  <a:noFill/>
                </a:ln>
                <a:solidFill>
                  <a:prstClr val="black"/>
                </a:solidFill>
                <a:effectLst/>
                <a:uLnTx/>
                <a:uFillTx/>
                <a:latin typeface="Trebuchet MS"/>
                <a:ea typeface="+mn-ea"/>
                <a:cs typeface="Trebuchet MS"/>
              </a:rPr>
              <a:t>gro</a:t>
            </a:r>
            <a:r>
              <a:rPr kumimoji="0" sz="1000" b="0" i="0" u="none" strike="noStrike" kern="1200" cap="none" spc="0" normalizeH="0" baseline="0" noProof="0" dirty="0">
                <a:ln>
                  <a:noFill/>
                </a:ln>
                <a:solidFill>
                  <a:prstClr val="black"/>
                </a:solidFill>
                <a:effectLst/>
                <a:uLnTx/>
                <a:uFillTx/>
                <a:latin typeface="Trebuchet MS"/>
                <a:ea typeface="+mn-ea"/>
                <a:cs typeface="Trebuchet MS"/>
              </a:rPr>
              <a:t>up </a:t>
            </a:r>
            <a:r>
              <a:rPr kumimoji="0" sz="1000" b="0" i="0" u="none" strike="noStrike" kern="1200" cap="none" spc="-5" normalizeH="0" baseline="0" noProof="0" dirty="0">
                <a:ln>
                  <a:noFill/>
                </a:ln>
                <a:solidFill>
                  <a:prstClr val="black"/>
                </a:solidFill>
                <a:effectLst/>
                <a:uLnTx/>
                <a:uFillTx/>
                <a:latin typeface="Trebuchet MS"/>
                <a:ea typeface="+mn-ea"/>
                <a:cs typeface="Trebuchet MS"/>
              </a:rPr>
              <a:t>fro</a:t>
            </a:r>
            <a:r>
              <a:rPr kumimoji="0" sz="1000" b="0" i="0" u="none" strike="noStrike" kern="1200" cap="none" spc="0" normalizeH="0" baseline="0" noProof="0" dirty="0">
                <a:ln>
                  <a:noFill/>
                </a:ln>
                <a:solidFill>
                  <a:prstClr val="black"/>
                </a:solidFill>
                <a:effectLst/>
                <a:uLnTx/>
                <a:uFillTx/>
                <a:latin typeface="Trebuchet MS"/>
                <a:ea typeface="+mn-ea"/>
                <a:cs typeface="Trebuchet MS"/>
              </a:rPr>
              <a:t>m the “</a:t>
            </a:r>
            <a:r>
              <a:rPr kumimoji="0" sz="1000" b="0" i="0" u="none" strike="noStrike" kern="1200" cap="none" spc="-10" normalizeH="0" baseline="0" noProof="0" dirty="0">
                <a:ln>
                  <a:noFill/>
                </a:ln>
                <a:solidFill>
                  <a:prstClr val="black"/>
                </a:solidFill>
                <a:effectLst/>
                <a:uLnTx/>
                <a:uFillTx/>
                <a:latin typeface="Trebuchet MS"/>
                <a:ea typeface="+mn-ea"/>
                <a:cs typeface="Trebuchet MS"/>
              </a:rPr>
              <a:t>A</a:t>
            </a:r>
            <a:r>
              <a:rPr kumimoji="0" sz="1000" b="0" i="0" u="none" strike="noStrike" kern="1200" cap="none" spc="0" normalizeH="0" baseline="0" noProof="0" dirty="0">
                <a:ln>
                  <a:noFill/>
                </a:ln>
                <a:solidFill>
                  <a:prstClr val="black"/>
                </a:solidFill>
                <a:effectLst/>
                <a:uLnTx/>
                <a:uFillTx/>
                <a:latin typeface="Trebuchet MS"/>
                <a:ea typeface="+mn-ea"/>
                <a:cs typeface="Trebuchet MS"/>
              </a:rPr>
              <a:t>LL</a:t>
            </a:r>
            <a:r>
              <a:rPr kumimoji="0" sz="1000" b="0" i="0" u="none" strike="noStrike" kern="1200" cap="none" spc="-40" normalizeH="0" baseline="0" noProof="0" dirty="0">
                <a:ln>
                  <a:noFill/>
                </a:ln>
                <a:solidFill>
                  <a:prstClr val="black"/>
                </a:solidFill>
                <a:effectLst/>
                <a:uLnTx/>
                <a:uFillTx/>
                <a:latin typeface="Trebuchet MS"/>
                <a:ea typeface="+mn-ea"/>
                <a:cs typeface="Trebuchet MS"/>
              </a:rPr>
              <a:t> </a:t>
            </a:r>
            <a:r>
              <a:rPr kumimoji="0" sz="1000" b="0" i="0" u="none" strike="noStrike" kern="1200" cap="none" spc="0" normalizeH="0" baseline="0" noProof="0" dirty="0">
                <a:ln>
                  <a:noFill/>
                </a:ln>
                <a:solidFill>
                  <a:prstClr val="black"/>
                </a:solidFill>
                <a:effectLst/>
                <a:uLnTx/>
                <a:uFillTx/>
                <a:latin typeface="Trebuchet MS"/>
                <a:ea typeface="+mn-ea"/>
                <a:cs typeface="Trebuchet MS"/>
              </a:rPr>
              <a:t>L</a:t>
            </a:r>
            <a:r>
              <a:rPr kumimoji="0" sz="1000" b="0" i="0" u="none" strike="noStrike" kern="1200" cap="none" spc="-10" normalizeH="0" baseline="0" noProof="0" dirty="0">
                <a:ln>
                  <a:noFill/>
                </a:ln>
                <a:solidFill>
                  <a:prstClr val="black"/>
                </a:solidFill>
                <a:effectLst/>
                <a:uLnTx/>
                <a:uFillTx/>
                <a:latin typeface="Trebuchet MS"/>
                <a:ea typeface="+mn-ea"/>
                <a:cs typeface="Trebuchet MS"/>
              </a:rPr>
              <a:t>EA</a:t>
            </a:r>
            <a:r>
              <a:rPr kumimoji="0" sz="1000" b="0" i="0" u="none" strike="noStrike" kern="1200" cap="none" spc="0" normalizeH="0" baseline="0" noProof="0" dirty="0">
                <a:ln>
                  <a:noFill/>
                </a:ln>
                <a:solidFill>
                  <a:prstClr val="black"/>
                </a:solidFill>
                <a:effectLst/>
                <a:uLnTx/>
                <a:uFillTx/>
                <a:latin typeface="Trebuchet MS"/>
                <a:ea typeface="+mn-ea"/>
                <a:cs typeface="Trebuchet MS"/>
              </a:rPr>
              <a:t>GU</a:t>
            </a:r>
            <a:r>
              <a:rPr kumimoji="0" sz="1000" b="0" i="0" u="none" strike="noStrike" kern="1200" cap="none" spc="-10" normalizeH="0" baseline="0" noProof="0" dirty="0">
                <a:ln>
                  <a:noFill/>
                </a:ln>
                <a:solidFill>
                  <a:prstClr val="black"/>
                </a:solidFill>
                <a:effectLst/>
                <a:uLnTx/>
                <a:uFillTx/>
                <a:latin typeface="Trebuchet MS"/>
                <a:ea typeface="+mn-ea"/>
                <a:cs typeface="Trebuchet MS"/>
              </a:rPr>
              <a:t>E</a:t>
            </a:r>
            <a:r>
              <a:rPr kumimoji="0" sz="1000" b="0" i="0" u="none" strike="noStrike" kern="1200" cap="none" spc="0" normalizeH="0" baseline="0" noProof="0" dirty="0">
                <a:ln>
                  <a:noFill/>
                </a:ln>
                <a:solidFill>
                  <a:prstClr val="black"/>
                </a:solidFill>
                <a:effectLst/>
                <a:uLnTx/>
                <a:uFillTx/>
                <a:latin typeface="Trebuchet MS"/>
                <a:ea typeface="+mn-ea"/>
                <a:cs typeface="Trebuchet MS"/>
              </a:rPr>
              <a:t>S” d</a:t>
            </a:r>
            <a:r>
              <a:rPr kumimoji="0" sz="1000" b="0" i="0" u="none" strike="noStrike" kern="1200" cap="none" spc="-5" normalizeH="0" baseline="0" noProof="0" dirty="0">
                <a:ln>
                  <a:noFill/>
                </a:ln>
                <a:solidFill>
                  <a:prstClr val="black"/>
                </a:solidFill>
                <a:effectLst/>
                <a:uLnTx/>
                <a:uFillTx/>
                <a:latin typeface="Trebuchet MS"/>
                <a:ea typeface="+mn-ea"/>
                <a:cs typeface="Trebuchet MS"/>
              </a:rPr>
              <a:t>ro</a:t>
            </a:r>
            <a:r>
              <a:rPr kumimoji="0" sz="1000" b="0" i="0" u="none" strike="noStrike" kern="1200" cap="none" spc="0" normalizeH="0" baseline="0" noProof="0" dirty="0">
                <a:ln>
                  <a:noFill/>
                </a:ln>
                <a:solidFill>
                  <a:prstClr val="black"/>
                </a:solidFill>
                <a:effectLst/>
                <a:uLnTx/>
                <a:uFillTx/>
                <a:latin typeface="Trebuchet MS"/>
                <a:ea typeface="+mn-ea"/>
                <a:cs typeface="Trebuchet MS"/>
              </a:rPr>
              <a:t>p d</a:t>
            </a:r>
            <a:r>
              <a:rPr kumimoji="0" sz="1000" b="0" i="0" u="none" strike="noStrike" kern="1200" cap="none" spc="-10" normalizeH="0" baseline="0" noProof="0" dirty="0">
                <a:ln>
                  <a:noFill/>
                </a:ln>
                <a:solidFill>
                  <a:prstClr val="black"/>
                </a:solidFill>
                <a:effectLst/>
                <a:uLnTx/>
                <a:uFillTx/>
                <a:latin typeface="Trebuchet MS"/>
                <a:ea typeface="+mn-ea"/>
                <a:cs typeface="Trebuchet MS"/>
              </a:rPr>
              <a:t>o</a:t>
            </a:r>
            <a:r>
              <a:rPr kumimoji="0" sz="1000" b="0" i="0" u="none" strike="noStrike" kern="1200" cap="none" spc="0" normalizeH="0" baseline="0" noProof="0" dirty="0">
                <a:ln>
                  <a:noFill/>
                </a:ln>
                <a:solidFill>
                  <a:prstClr val="black"/>
                </a:solidFill>
                <a:effectLst/>
                <a:uLnTx/>
                <a:uFillTx/>
                <a:latin typeface="Trebuchet MS"/>
                <a:ea typeface="+mn-ea"/>
                <a:cs typeface="Trebuchet MS"/>
              </a:rPr>
              <a:t>wn menu.</a:t>
            </a:r>
            <a:r>
              <a:rPr kumimoji="0" sz="1000" b="0" i="0" u="none" strike="noStrike" kern="1200" cap="none" spc="-20" normalizeH="0" baseline="0" noProof="0" dirty="0">
                <a:ln>
                  <a:noFill/>
                </a:ln>
                <a:solidFill>
                  <a:prstClr val="black"/>
                </a:solidFill>
                <a:effectLst/>
                <a:uLnTx/>
                <a:uFillTx/>
                <a:latin typeface="Trebuchet MS"/>
                <a:ea typeface="+mn-ea"/>
                <a:cs typeface="Trebuchet MS"/>
              </a:rPr>
              <a:t> </a:t>
            </a:r>
            <a:r>
              <a:rPr kumimoji="0" sz="1000" b="0" i="0" u="none" strike="noStrike" kern="1200" cap="none" spc="-10" normalizeH="0" baseline="0" noProof="0" dirty="0">
                <a:ln>
                  <a:noFill/>
                </a:ln>
                <a:solidFill>
                  <a:prstClr val="black"/>
                </a:solidFill>
                <a:effectLst/>
                <a:uLnTx/>
                <a:uFillTx/>
                <a:latin typeface="Trebuchet MS"/>
                <a:ea typeface="+mn-ea"/>
                <a:cs typeface="Trebuchet MS"/>
              </a:rPr>
              <a:t>T</a:t>
            </a:r>
            <a:r>
              <a:rPr kumimoji="0" sz="1000" b="0" i="0" u="none" strike="noStrike" kern="1200" cap="none" spc="0" normalizeH="0" baseline="0" noProof="0" dirty="0">
                <a:ln>
                  <a:noFill/>
                </a:ln>
                <a:solidFill>
                  <a:prstClr val="black"/>
                </a:solidFill>
                <a:effectLst/>
                <a:uLnTx/>
                <a:uFillTx/>
                <a:latin typeface="Trebuchet MS"/>
                <a:ea typeface="+mn-ea"/>
                <a:cs typeface="Trebuchet MS"/>
              </a:rPr>
              <a:t>hi</a:t>
            </a:r>
            <a:r>
              <a:rPr kumimoji="0" sz="1000" b="0" i="0" u="none" strike="noStrike" kern="1200" cap="none" spc="-5" normalizeH="0" baseline="0" noProof="0" dirty="0">
                <a:ln>
                  <a:noFill/>
                </a:ln>
                <a:solidFill>
                  <a:prstClr val="black"/>
                </a:solidFill>
                <a:effectLst/>
                <a:uLnTx/>
                <a:uFillTx/>
                <a:latin typeface="Trebuchet MS"/>
                <a:ea typeface="+mn-ea"/>
                <a:cs typeface="Trebuchet MS"/>
              </a:rPr>
              <a:t>s</a:t>
            </a:r>
            <a:r>
              <a:rPr kumimoji="0" sz="1000" b="0" i="0" u="none" strike="noStrike" kern="1200" cap="none" spc="0" normalizeH="0" baseline="0" noProof="0" dirty="0">
                <a:ln>
                  <a:noFill/>
                </a:ln>
                <a:solidFill>
                  <a:prstClr val="black"/>
                </a:solidFill>
                <a:effectLst/>
                <a:uLnTx/>
                <a:uFillTx/>
                <a:latin typeface="Trebuchet MS"/>
                <a:ea typeface="+mn-ea"/>
                <a:cs typeface="Trebuchet MS"/>
              </a:rPr>
              <a:t> wi</a:t>
            </a:r>
            <a:r>
              <a:rPr kumimoji="0" sz="1000" b="0" i="0" u="none" strike="noStrike" kern="1200" cap="none" spc="-5" normalizeH="0" baseline="0" noProof="0" dirty="0">
                <a:ln>
                  <a:noFill/>
                </a:ln>
                <a:solidFill>
                  <a:prstClr val="black"/>
                </a:solidFill>
                <a:effectLst/>
                <a:uLnTx/>
                <a:uFillTx/>
                <a:latin typeface="Trebuchet MS"/>
                <a:ea typeface="+mn-ea"/>
                <a:cs typeface="Trebuchet MS"/>
              </a:rPr>
              <a:t>ll</a:t>
            </a:r>
            <a:r>
              <a:rPr kumimoji="0" sz="1000" b="0" i="0" u="none" strike="noStrike" kern="1200" cap="none" spc="0" normalizeH="0" baseline="0" noProof="0" dirty="0">
                <a:ln>
                  <a:noFill/>
                </a:ln>
                <a:solidFill>
                  <a:prstClr val="black"/>
                </a:solidFill>
                <a:effectLst/>
                <a:uLnTx/>
                <a:uFillTx/>
                <a:latin typeface="Trebuchet MS"/>
                <a:ea typeface="+mn-ea"/>
                <a:cs typeface="Trebuchet MS"/>
              </a:rPr>
              <a:t> add an ext</a:t>
            </a:r>
            <a:r>
              <a:rPr kumimoji="0" sz="1000" b="0" i="0" u="none" strike="noStrike" kern="1200" cap="none" spc="-5" normalizeH="0" baseline="0" noProof="0" dirty="0">
                <a:ln>
                  <a:noFill/>
                </a:ln>
                <a:solidFill>
                  <a:prstClr val="black"/>
                </a:solidFill>
                <a:effectLst/>
                <a:uLnTx/>
                <a:uFillTx/>
                <a:latin typeface="Trebuchet MS"/>
                <a:ea typeface="+mn-ea"/>
                <a:cs typeface="Trebuchet MS"/>
              </a:rPr>
              <a:t>r</a:t>
            </a:r>
            <a:r>
              <a:rPr kumimoji="0" sz="1000" b="0" i="0" u="none" strike="noStrike" kern="1200" cap="none" spc="0" normalizeH="0" baseline="0" noProof="0" dirty="0">
                <a:ln>
                  <a:noFill/>
                </a:ln>
                <a:solidFill>
                  <a:prstClr val="black"/>
                </a:solidFill>
                <a:effectLst/>
                <a:uLnTx/>
                <a:uFillTx/>
                <a:latin typeface="Trebuchet MS"/>
                <a:ea typeface="+mn-ea"/>
                <a:cs typeface="Trebuchet MS"/>
              </a:rPr>
              <a:t>a menu </a:t>
            </a:r>
            <a:r>
              <a:rPr kumimoji="0" sz="1000" b="0" i="0" u="none" strike="noStrike" kern="1200" cap="none" spc="-5" normalizeH="0" baseline="0" noProof="0" dirty="0">
                <a:ln>
                  <a:noFill/>
                </a:ln>
                <a:solidFill>
                  <a:prstClr val="black"/>
                </a:solidFill>
                <a:effectLst/>
                <a:uLnTx/>
                <a:uFillTx/>
                <a:latin typeface="Trebuchet MS"/>
                <a:ea typeface="+mn-ea"/>
                <a:cs typeface="Trebuchet MS"/>
              </a:rPr>
              <a:t>for</a:t>
            </a:r>
            <a:r>
              <a:rPr kumimoji="0" sz="1000" b="0" i="0" u="none" strike="noStrike" kern="1200" cap="none" spc="0" normalizeH="0" baseline="0" noProof="0" dirty="0">
                <a:ln>
                  <a:noFill/>
                </a:ln>
                <a:solidFill>
                  <a:prstClr val="black"/>
                </a:solidFill>
                <a:effectLst/>
                <a:uLnTx/>
                <a:uFillTx/>
                <a:latin typeface="Trebuchet MS"/>
                <a:ea typeface="+mn-ea"/>
                <a:cs typeface="Trebuchet MS"/>
              </a:rPr>
              <a:t> “DIVISI</a:t>
            </a:r>
            <a:r>
              <a:rPr kumimoji="0" sz="1000" b="0" i="0" u="none" strike="noStrike" kern="1200" cap="none" spc="-10" normalizeH="0" baseline="0" noProof="0" dirty="0">
                <a:ln>
                  <a:noFill/>
                </a:ln>
                <a:solidFill>
                  <a:prstClr val="black"/>
                </a:solidFill>
                <a:effectLst/>
                <a:uLnTx/>
                <a:uFillTx/>
                <a:latin typeface="Trebuchet MS"/>
                <a:ea typeface="+mn-ea"/>
                <a:cs typeface="Trebuchet MS"/>
              </a:rPr>
              <a:t>O</a:t>
            </a:r>
            <a:r>
              <a:rPr kumimoji="0" sz="1000" b="0" i="0" u="none" strike="noStrike" kern="1200" cap="none" spc="0" normalizeH="0" baseline="0" noProof="0" dirty="0">
                <a:ln>
                  <a:noFill/>
                </a:ln>
                <a:solidFill>
                  <a:prstClr val="black"/>
                </a:solidFill>
                <a:effectLst/>
                <a:uLnTx/>
                <a:uFillTx/>
                <a:latin typeface="Trebuchet MS"/>
                <a:ea typeface="+mn-ea"/>
                <a:cs typeface="Trebuchet MS"/>
              </a:rPr>
              <a:t>N”.</a:t>
            </a:r>
          </a:p>
          <a:p>
            <a:pPr marL="0" marR="0" lvl="0" indent="0" algn="l" defTabSz="914400" rtl="0" eaLnBrk="1" fontAlgn="auto" latinLnBrk="0" hangingPunct="1">
              <a:lnSpc>
                <a:spcPct val="100000"/>
              </a:lnSpc>
              <a:spcBef>
                <a:spcPts val="7"/>
              </a:spcBef>
              <a:spcAft>
                <a:spcPts val="0"/>
              </a:spcAft>
              <a:buClrTx/>
              <a:buSzTx/>
              <a:buFont typeface="Trebuchet MS"/>
              <a:buAutoNum type="arabicPeriod"/>
              <a:tabLst/>
              <a:defRPr/>
            </a:pPr>
            <a:endParaRPr kumimoji="0" sz="950" b="0" i="0" u="none" strike="noStrike" kern="1200" cap="none" spc="0" normalizeH="0" baseline="0" noProof="0" dirty="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2"/>
              </a:spcBef>
              <a:spcAft>
                <a:spcPts val="0"/>
              </a:spcAft>
              <a:buClrTx/>
              <a:buSzTx/>
              <a:buFont typeface="Trebuchet MS"/>
              <a:buAutoNum type="arabicPeriod"/>
              <a:tabLst/>
              <a:defRPr/>
            </a:pPr>
            <a:endParaRPr kumimoji="0" sz="850" b="0" i="0" u="none" strike="noStrike" kern="1200" cap="none" spc="0" normalizeH="0" baseline="0" noProof="0" dirty="0">
              <a:ln>
                <a:noFill/>
              </a:ln>
              <a:solidFill>
                <a:prstClr val="black"/>
              </a:solidFill>
              <a:effectLst/>
              <a:uLnTx/>
              <a:uFillTx/>
              <a:latin typeface="Times New Roman"/>
              <a:ea typeface="+mn-ea"/>
              <a:cs typeface="Times New Roman"/>
            </a:endParaRPr>
          </a:p>
          <a:p>
            <a:pPr marL="273050" marR="0" lvl="0" indent="-228600" algn="l" defTabSz="914400" rtl="0" eaLnBrk="1" fontAlgn="auto" latinLnBrk="0" hangingPunct="1">
              <a:lnSpc>
                <a:spcPct val="100000"/>
              </a:lnSpc>
              <a:spcBef>
                <a:spcPts val="0"/>
              </a:spcBef>
              <a:spcAft>
                <a:spcPts val="0"/>
              </a:spcAft>
              <a:buClrTx/>
              <a:buSzTx/>
              <a:buFont typeface="Trebuchet MS"/>
              <a:buAutoNum type="arabicPeriod"/>
              <a:tabLst>
                <a:tab pos="273685" algn="l"/>
              </a:tabLst>
              <a:defRPr/>
            </a:pPr>
            <a:r>
              <a:rPr kumimoji="0" sz="1000" b="0" i="0" u="none" strike="noStrike" kern="1200" cap="none" spc="0" normalizeH="0" baseline="0" noProof="0" dirty="0">
                <a:ln>
                  <a:noFill/>
                </a:ln>
                <a:solidFill>
                  <a:prstClr val="black"/>
                </a:solidFill>
                <a:effectLst/>
                <a:uLnTx/>
                <a:uFillTx/>
                <a:latin typeface="Trebuchet MS"/>
                <a:ea typeface="+mn-ea"/>
                <a:cs typeface="Trebuchet MS"/>
              </a:rPr>
              <a:t>Se</a:t>
            </a:r>
            <a:r>
              <a:rPr kumimoji="0" sz="1000" b="0" i="0" u="none" strike="noStrike" kern="1200" cap="none" spc="-5" normalizeH="0" baseline="0" noProof="0" dirty="0">
                <a:ln>
                  <a:noFill/>
                </a:ln>
                <a:solidFill>
                  <a:prstClr val="black"/>
                </a:solidFill>
                <a:effectLst/>
                <a:uLnTx/>
                <a:uFillTx/>
                <a:latin typeface="Trebuchet MS"/>
                <a:ea typeface="+mn-ea"/>
                <a:cs typeface="Trebuchet MS"/>
              </a:rPr>
              <a:t>l</a:t>
            </a:r>
            <a:r>
              <a:rPr kumimoji="0" sz="1000" b="0" i="0" u="none" strike="noStrike" kern="1200" cap="none" spc="0" normalizeH="0" baseline="0" noProof="0" dirty="0">
                <a:ln>
                  <a:noFill/>
                </a:ln>
                <a:solidFill>
                  <a:prstClr val="black"/>
                </a:solidFill>
                <a:effectLst/>
                <a:uLnTx/>
                <a:uFillTx/>
                <a:latin typeface="Trebuchet MS"/>
                <a:ea typeface="+mn-ea"/>
                <a:cs typeface="Trebuchet MS"/>
              </a:rPr>
              <a:t>ect y</a:t>
            </a:r>
            <a:r>
              <a:rPr kumimoji="0" sz="1000" b="0" i="0" u="none" strike="noStrike" kern="1200" cap="none" spc="-10" normalizeH="0" baseline="0" noProof="0" dirty="0">
                <a:ln>
                  <a:noFill/>
                </a:ln>
                <a:solidFill>
                  <a:prstClr val="black"/>
                </a:solidFill>
                <a:effectLst/>
                <a:uLnTx/>
                <a:uFillTx/>
                <a:latin typeface="Trebuchet MS"/>
                <a:ea typeface="+mn-ea"/>
                <a:cs typeface="Trebuchet MS"/>
              </a:rPr>
              <a:t>o</a:t>
            </a:r>
            <a:r>
              <a:rPr kumimoji="0" sz="1000" b="0" i="0" u="none" strike="noStrike" kern="1200" cap="none" spc="0" normalizeH="0" baseline="0" noProof="0" dirty="0">
                <a:ln>
                  <a:noFill/>
                </a:ln>
                <a:solidFill>
                  <a:prstClr val="black"/>
                </a:solidFill>
                <a:effectLst/>
                <a:uLnTx/>
                <a:uFillTx/>
                <a:latin typeface="Trebuchet MS"/>
                <a:ea typeface="+mn-ea"/>
                <a:cs typeface="Trebuchet MS"/>
              </a:rPr>
              <a:t>u</a:t>
            </a:r>
            <a:r>
              <a:rPr kumimoji="0" sz="1000" b="0" i="0" u="none" strike="noStrike" kern="1200" cap="none" spc="-5" normalizeH="0" baseline="0" noProof="0" dirty="0">
                <a:ln>
                  <a:noFill/>
                </a:ln>
                <a:solidFill>
                  <a:prstClr val="black"/>
                </a:solidFill>
                <a:effectLst/>
                <a:uLnTx/>
                <a:uFillTx/>
                <a:latin typeface="Trebuchet MS"/>
                <a:ea typeface="+mn-ea"/>
                <a:cs typeface="Trebuchet MS"/>
              </a:rPr>
              <a:t>r</a:t>
            </a:r>
            <a:r>
              <a:rPr kumimoji="0" sz="1000" b="0" i="0" u="none" strike="noStrike" kern="1200" cap="none" spc="0" normalizeH="0" baseline="0" noProof="0" dirty="0">
                <a:ln>
                  <a:noFill/>
                </a:ln>
                <a:solidFill>
                  <a:prstClr val="black"/>
                </a:solidFill>
                <a:effectLst/>
                <a:uLnTx/>
                <a:uFillTx/>
                <a:latin typeface="Trebuchet MS"/>
                <a:ea typeface="+mn-ea"/>
                <a:cs typeface="Trebuchet MS"/>
              </a:rPr>
              <a:t> team name </a:t>
            </a:r>
            <a:r>
              <a:rPr kumimoji="0" sz="1000" b="0" i="0" u="none" strike="noStrike" kern="1200" cap="none" spc="-5" normalizeH="0" baseline="0" noProof="0" dirty="0">
                <a:ln>
                  <a:noFill/>
                </a:ln>
                <a:solidFill>
                  <a:prstClr val="black"/>
                </a:solidFill>
                <a:effectLst/>
                <a:uLnTx/>
                <a:uFillTx/>
                <a:latin typeface="Trebuchet MS"/>
                <a:ea typeface="+mn-ea"/>
                <a:cs typeface="Trebuchet MS"/>
              </a:rPr>
              <a:t>fro</a:t>
            </a:r>
            <a:r>
              <a:rPr kumimoji="0" sz="1000" b="0" i="0" u="none" strike="noStrike" kern="1200" cap="none" spc="0" normalizeH="0" baseline="0" noProof="0" dirty="0">
                <a:ln>
                  <a:noFill/>
                </a:ln>
                <a:solidFill>
                  <a:prstClr val="black"/>
                </a:solidFill>
                <a:effectLst/>
                <a:uLnTx/>
                <a:uFillTx/>
                <a:latin typeface="Trebuchet MS"/>
                <a:ea typeface="+mn-ea"/>
                <a:cs typeface="Trebuchet MS"/>
              </a:rPr>
              <a:t>m the “</a:t>
            </a:r>
            <a:r>
              <a:rPr kumimoji="0" sz="1000" b="0" i="0" u="none" strike="noStrike" kern="1200" cap="none" spc="-5" normalizeH="0" baseline="0" noProof="0" dirty="0">
                <a:ln>
                  <a:noFill/>
                </a:ln>
                <a:solidFill>
                  <a:prstClr val="black"/>
                </a:solidFill>
                <a:effectLst/>
                <a:uLnTx/>
                <a:uFillTx/>
                <a:latin typeface="Trebuchet MS"/>
                <a:ea typeface="+mn-ea"/>
                <a:cs typeface="Trebuchet MS"/>
              </a:rPr>
              <a:t>All</a:t>
            </a:r>
            <a:r>
              <a:rPr kumimoji="0" sz="1000" b="0" i="0" u="none" strike="noStrike" kern="1200" cap="none" spc="-20" normalizeH="0" baseline="0" noProof="0" dirty="0">
                <a:ln>
                  <a:noFill/>
                </a:ln>
                <a:solidFill>
                  <a:prstClr val="black"/>
                </a:solidFill>
                <a:effectLst/>
                <a:uLnTx/>
                <a:uFillTx/>
                <a:latin typeface="Trebuchet MS"/>
                <a:ea typeface="+mn-ea"/>
                <a:cs typeface="Trebuchet MS"/>
              </a:rPr>
              <a:t> </a:t>
            </a:r>
            <a:r>
              <a:rPr kumimoji="0" sz="1000" b="0" i="0" u="none" strike="noStrike" kern="1200" cap="none" spc="-135" normalizeH="0" baseline="0" noProof="0" dirty="0">
                <a:ln>
                  <a:noFill/>
                </a:ln>
                <a:solidFill>
                  <a:prstClr val="black"/>
                </a:solidFill>
                <a:effectLst/>
                <a:uLnTx/>
                <a:uFillTx/>
                <a:latin typeface="Trebuchet MS"/>
                <a:ea typeface="+mn-ea"/>
                <a:cs typeface="Trebuchet MS"/>
              </a:rPr>
              <a:t>T</a:t>
            </a:r>
            <a:r>
              <a:rPr kumimoji="0" sz="1000" b="0" i="0" u="none" strike="noStrike" kern="1200" cap="none" spc="0" normalizeH="0" baseline="0" noProof="0" dirty="0">
                <a:ln>
                  <a:noFill/>
                </a:ln>
                <a:solidFill>
                  <a:prstClr val="black"/>
                </a:solidFill>
                <a:effectLst/>
                <a:uLnTx/>
                <a:uFillTx/>
                <a:latin typeface="Trebuchet MS"/>
                <a:ea typeface="+mn-ea"/>
                <a:cs typeface="Trebuchet MS"/>
              </a:rPr>
              <a:t>eam</a:t>
            </a:r>
            <a:r>
              <a:rPr kumimoji="0" sz="1000" b="0" i="0" u="none" strike="noStrike" kern="1200" cap="none" spc="-5" normalizeH="0" baseline="0" noProof="0" dirty="0">
                <a:ln>
                  <a:noFill/>
                </a:ln>
                <a:solidFill>
                  <a:prstClr val="black"/>
                </a:solidFill>
                <a:effectLst/>
                <a:uLnTx/>
                <a:uFillTx/>
                <a:latin typeface="Trebuchet MS"/>
                <a:ea typeface="+mn-ea"/>
                <a:cs typeface="Trebuchet MS"/>
              </a:rPr>
              <a:t>s</a:t>
            </a:r>
            <a:r>
              <a:rPr kumimoji="0" sz="1000" b="0" i="0" u="none" strike="noStrike" kern="1200" cap="none" spc="0" normalizeH="0" baseline="0" noProof="0" dirty="0">
                <a:ln>
                  <a:noFill/>
                </a:ln>
                <a:solidFill>
                  <a:prstClr val="black"/>
                </a:solidFill>
                <a:effectLst/>
                <a:uLnTx/>
                <a:uFillTx/>
                <a:latin typeface="Trebuchet MS"/>
                <a:ea typeface="+mn-ea"/>
                <a:cs typeface="Trebuchet MS"/>
              </a:rPr>
              <a:t>” d</a:t>
            </a:r>
            <a:r>
              <a:rPr kumimoji="0" sz="1000" b="0" i="0" u="none" strike="noStrike" kern="1200" cap="none" spc="-5" normalizeH="0" baseline="0" noProof="0" dirty="0">
                <a:ln>
                  <a:noFill/>
                </a:ln>
                <a:solidFill>
                  <a:prstClr val="black"/>
                </a:solidFill>
                <a:effectLst/>
                <a:uLnTx/>
                <a:uFillTx/>
                <a:latin typeface="Trebuchet MS"/>
                <a:ea typeface="+mn-ea"/>
                <a:cs typeface="Trebuchet MS"/>
              </a:rPr>
              <a:t>ro</a:t>
            </a:r>
            <a:r>
              <a:rPr kumimoji="0" sz="1000" b="0" i="0" u="none" strike="noStrike" kern="1200" cap="none" spc="0" normalizeH="0" baseline="0" noProof="0" dirty="0">
                <a:ln>
                  <a:noFill/>
                </a:ln>
                <a:solidFill>
                  <a:prstClr val="black"/>
                </a:solidFill>
                <a:effectLst/>
                <a:uLnTx/>
                <a:uFillTx/>
                <a:latin typeface="Trebuchet MS"/>
                <a:ea typeface="+mn-ea"/>
                <a:cs typeface="Trebuchet MS"/>
              </a:rPr>
              <a:t>p d</a:t>
            </a:r>
            <a:r>
              <a:rPr kumimoji="0" sz="1000" b="0" i="0" u="none" strike="noStrike" kern="1200" cap="none" spc="-10" normalizeH="0" baseline="0" noProof="0" dirty="0">
                <a:ln>
                  <a:noFill/>
                </a:ln>
                <a:solidFill>
                  <a:prstClr val="black"/>
                </a:solidFill>
                <a:effectLst/>
                <a:uLnTx/>
                <a:uFillTx/>
                <a:latin typeface="Trebuchet MS"/>
                <a:ea typeface="+mn-ea"/>
                <a:cs typeface="Trebuchet MS"/>
              </a:rPr>
              <a:t>o</a:t>
            </a:r>
            <a:r>
              <a:rPr kumimoji="0" sz="1000" b="0" i="0" u="none" strike="noStrike" kern="1200" cap="none" spc="0" normalizeH="0" baseline="0" noProof="0" dirty="0">
                <a:ln>
                  <a:noFill/>
                </a:ln>
                <a:solidFill>
                  <a:prstClr val="black"/>
                </a:solidFill>
                <a:effectLst/>
                <a:uLnTx/>
                <a:uFillTx/>
                <a:latin typeface="Trebuchet MS"/>
                <a:ea typeface="+mn-ea"/>
                <a:cs typeface="Trebuchet MS"/>
              </a:rPr>
              <a:t>wn menu.</a:t>
            </a:r>
            <a:endParaRPr kumimoji="0" lang="en-US" sz="1000" b="0" i="0" u="none" strike="noStrike" kern="1200" cap="none" spc="0" normalizeH="0" baseline="0" noProof="0" dirty="0">
              <a:ln>
                <a:noFill/>
              </a:ln>
              <a:solidFill>
                <a:prstClr val="black"/>
              </a:solidFill>
              <a:effectLst/>
              <a:uLnTx/>
              <a:uFillTx/>
              <a:latin typeface="Trebuchet MS"/>
              <a:ea typeface="+mn-ea"/>
              <a:cs typeface="Trebuchet MS"/>
            </a:endParaRPr>
          </a:p>
          <a:p>
            <a:pPr marL="273050" marR="0" lvl="0" indent="-228600" algn="l" defTabSz="914400" rtl="0" eaLnBrk="1" fontAlgn="auto" latinLnBrk="0" hangingPunct="1">
              <a:lnSpc>
                <a:spcPct val="100000"/>
              </a:lnSpc>
              <a:spcBef>
                <a:spcPts val="0"/>
              </a:spcBef>
              <a:spcAft>
                <a:spcPts val="0"/>
              </a:spcAft>
              <a:buClrTx/>
              <a:buSzTx/>
              <a:buFont typeface="Trebuchet MS"/>
              <a:buAutoNum type="arabicPeriod"/>
              <a:tabLst>
                <a:tab pos="273685" algn="l"/>
              </a:tabLst>
              <a:defRPr/>
            </a:pPr>
            <a:endParaRPr kumimoji="0" lang="en-US" sz="1000" b="0" i="0" u="none" strike="noStrike" kern="1200" cap="none" spc="0" normalizeH="0" baseline="0" noProof="0" dirty="0">
              <a:ln>
                <a:noFill/>
              </a:ln>
              <a:solidFill>
                <a:prstClr val="black"/>
              </a:solidFill>
              <a:effectLst/>
              <a:uLnTx/>
              <a:uFillTx/>
              <a:latin typeface="Trebuchet MS"/>
              <a:ea typeface="+mn-ea"/>
              <a:cs typeface="Trebuchet MS"/>
            </a:endParaRPr>
          </a:p>
          <a:p>
            <a:pPr marL="273050" marR="0" lvl="0" indent="-228600" algn="l" defTabSz="914400" rtl="0" eaLnBrk="1" fontAlgn="auto" latinLnBrk="0" hangingPunct="1">
              <a:lnSpc>
                <a:spcPct val="100000"/>
              </a:lnSpc>
              <a:spcBef>
                <a:spcPts val="0"/>
              </a:spcBef>
              <a:spcAft>
                <a:spcPts val="0"/>
              </a:spcAft>
              <a:buClrTx/>
              <a:buSzTx/>
              <a:buFont typeface="Trebuchet MS"/>
              <a:buAutoNum type="arabicPeriod"/>
              <a:tabLst>
                <a:tab pos="273685" algn="l"/>
              </a:tabLst>
              <a:defRPr/>
            </a:pPr>
            <a:endParaRPr kumimoji="0" lang="en-US" sz="1000" b="0" i="0" u="none" strike="noStrike" kern="1200" cap="none" spc="0" normalizeH="0" baseline="0" noProof="0" dirty="0">
              <a:ln>
                <a:noFill/>
              </a:ln>
              <a:solidFill>
                <a:prstClr val="black"/>
              </a:solidFill>
              <a:effectLst/>
              <a:uLnTx/>
              <a:uFillTx/>
              <a:latin typeface="Trebuchet MS"/>
              <a:ea typeface="+mn-ea"/>
              <a:cs typeface="Trebuchet MS"/>
            </a:endParaRPr>
          </a:p>
          <a:p>
            <a:pPr marL="273050" marR="0" lvl="0" indent="-228600" algn="l" defTabSz="914400" rtl="0" eaLnBrk="1" fontAlgn="auto" latinLnBrk="0" hangingPunct="1">
              <a:lnSpc>
                <a:spcPct val="100000"/>
              </a:lnSpc>
              <a:spcBef>
                <a:spcPts val="0"/>
              </a:spcBef>
              <a:spcAft>
                <a:spcPts val="0"/>
              </a:spcAft>
              <a:buClrTx/>
              <a:buSzTx/>
              <a:buFont typeface="Trebuchet MS"/>
              <a:buAutoNum type="arabicPeriod"/>
              <a:tabLst>
                <a:tab pos="273685" algn="l"/>
              </a:tabLst>
              <a:defRPr/>
            </a:pPr>
            <a:r>
              <a:rPr kumimoji="0" lang="en-US" sz="1000" b="0" i="0" u="none" strike="noStrike" kern="1200" cap="none" spc="0" normalizeH="0" baseline="0" noProof="0" dirty="0">
                <a:ln>
                  <a:noFill/>
                </a:ln>
                <a:solidFill>
                  <a:prstClr val="black"/>
                </a:solidFill>
                <a:effectLst/>
                <a:uLnTx/>
                <a:uFillTx/>
                <a:latin typeface="Trebuchet MS"/>
                <a:ea typeface="+mn-ea"/>
                <a:cs typeface="Trebuchet MS"/>
              </a:rPr>
              <a:t>Select Future Schedule (# Games)</a:t>
            </a:r>
            <a:endParaRPr kumimoji="0" sz="1000" b="0" i="0" u="none" strike="noStrike" kern="1200" cap="none" spc="0" normalizeH="0" baseline="0" noProof="0" dirty="0">
              <a:ln>
                <a:noFill/>
              </a:ln>
              <a:solidFill>
                <a:prstClr val="black"/>
              </a:solidFill>
              <a:effectLst/>
              <a:uLnTx/>
              <a:uFillTx/>
              <a:latin typeface="Trebuchet MS"/>
              <a:ea typeface="+mn-ea"/>
              <a:cs typeface="Trebuchet MS"/>
            </a:endParaRPr>
          </a:p>
        </p:txBody>
      </p:sp>
      <p:sp>
        <p:nvSpPr>
          <p:cNvPr id="7" name="TextBox 6">
            <a:extLst>
              <a:ext uri="{FF2B5EF4-FFF2-40B4-BE49-F238E27FC236}">
                <a16:creationId xmlns:a16="http://schemas.microsoft.com/office/drawing/2014/main" id="{76DD4345-CCB8-4E26-BD72-A4F96971F05D}"/>
              </a:ext>
            </a:extLst>
          </p:cNvPr>
          <p:cNvSpPr txBox="1"/>
          <p:nvPr/>
        </p:nvSpPr>
        <p:spPr>
          <a:xfrm>
            <a:off x="4683498" y="1878533"/>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1</a:t>
            </a:r>
          </a:p>
        </p:txBody>
      </p:sp>
      <p:sp>
        <p:nvSpPr>
          <p:cNvPr id="8" name="TextBox 7">
            <a:extLst>
              <a:ext uri="{FF2B5EF4-FFF2-40B4-BE49-F238E27FC236}">
                <a16:creationId xmlns:a16="http://schemas.microsoft.com/office/drawing/2014/main" id="{AAC5B823-5991-49BB-A16A-70C2927F2779}"/>
              </a:ext>
            </a:extLst>
          </p:cNvPr>
          <p:cNvSpPr txBox="1"/>
          <p:nvPr/>
        </p:nvSpPr>
        <p:spPr>
          <a:xfrm>
            <a:off x="5488230" y="1878533"/>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2</a:t>
            </a:r>
          </a:p>
        </p:txBody>
      </p:sp>
      <p:sp>
        <p:nvSpPr>
          <p:cNvPr id="9" name="TextBox 8">
            <a:extLst>
              <a:ext uri="{FF2B5EF4-FFF2-40B4-BE49-F238E27FC236}">
                <a16:creationId xmlns:a16="http://schemas.microsoft.com/office/drawing/2014/main" id="{42B7168B-AB02-468A-8A75-5086AF8178A8}"/>
              </a:ext>
            </a:extLst>
          </p:cNvPr>
          <p:cNvSpPr txBox="1"/>
          <p:nvPr/>
        </p:nvSpPr>
        <p:spPr>
          <a:xfrm>
            <a:off x="5186544" y="2382180"/>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3</a:t>
            </a:r>
          </a:p>
        </p:txBody>
      </p:sp>
    </p:spTree>
    <p:extLst>
      <p:ext uri="{BB962C8B-B14F-4D97-AF65-F5344CB8AC3E}">
        <p14:creationId xmlns:p14="http://schemas.microsoft.com/office/powerpoint/2010/main" val="4182960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56886-73CE-472D-94D7-CAE8171EDB30}"/>
              </a:ext>
            </a:extLst>
          </p:cNvPr>
          <p:cNvSpPr>
            <a:spLocks noGrp="1"/>
          </p:cNvSpPr>
          <p:nvPr>
            <p:ph type="title"/>
          </p:nvPr>
        </p:nvSpPr>
        <p:spPr/>
        <p:txBody>
          <a:bodyPr>
            <a:normAutofit fontScale="90000"/>
          </a:bodyPr>
          <a:lstStyle/>
          <a:p>
            <a:r>
              <a:rPr lang="en-US" dirty="0"/>
              <a:t>Schedules &amp; Scoring</a:t>
            </a:r>
          </a:p>
        </p:txBody>
      </p:sp>
      <p:pic>
        <p:nvPicPr>
          <p:cNvPr id="4" name="Content Placeholder 3">
            <a:extLst>
              <a:ext uri="{FF2B5EF4-FFF2-40B4-BE49-F238E27FC236}">
                <a16:creationId xmlns:a16="http://schemas.microsoft.com/office/drawing/2014/main" id="{7F89C076-F538-4CCB-A2FE-6661672E27EC}"/>
              </a:ext>
            </a:extLst>
          </p:cNvPr>
          <p:cNvPicPr>
            <a:picLocks noGrp="1" noChangeAspect="1"/>
          </p:cNvPicPr>
          <p:nvPr>
            <p:ph idx="1"/>
          </p:nvPr>
        </p:nvPicPr>
        <p:blipFill>
          <a:blip r:embed="rId2"/>
          <a:stretch>
            <a:fillRect/>
          </a:stretch>
        </p:blipFill>
        <p:spPr>
          <a:xfrm>
            <a:off x="1443775" y="1349375"/>
            <a:ext cx="6256451" cy="3513138"/>
          </a:xfrm>
          <a:prstGeom prst="rect">
            <a:avLst/>
          </a:prstGeom>
        </p:spPr>
      </p:pic>
      <p:sp>
        <p:nvSpPr>
          <p:cNvPr id="5" name="object 5">
            <a:extLst>
              <a:ext uri="{FF2B5EF4-FFF2-40B4-BE49-F238E27FC236}">
                <a16:creationId xmlns:a16="http://schemas.microsoft.com/office/drawing/2014/main" id="{81A94825-3F96-46B3-AFBF-42A1036A5B20}"/>
              </a:ext>
            </a:extLst>
          </p:cNvPr>
          <p:cNvSpPr/>
          <p:nvPr/>
        </p:nvSpPr>
        <p:spPr>
          <a:xfrm rot="18386106">
            <a:off x="2349070" y="2668057"/>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a:extLst>
              <a:ext uri="{FF2B5EF4-FFF2-40B4-BE49-F238E27FC236}">
                <a16:creationId xmlns:a16="http://schemas.microsoft.com/office/drawing/2014/main" id="{021F7CC6-AFC4-47A0-936D-1F4A1EB8F709}"/>
              </a:ext>
            </a:extLst>
          </p:cNvPr>
          <p:cNvSpPr txBox="1"/>
          <p:nvPr/>
        </p:nvSpPr>
        <p:spPr>
          <a:xfrm>
            <a:off x="2281425" y="4098800"/>
            <a:ext cx="5222958" cy="538609"/>
          </a:xfrm>
          <a:prstGeom prst="rect">
            <a:avLst/>
          </a:prstGeom>
          <a:ln w="28575">
            <a:solidFill>
              <a:srgbClr val="00B050"/>
            </a:solidFill>
          </a:ln>
        </p:spPr>
        <p:txBody>
          <a:bodyPr vert="horz" wrap="square" lIns="0" tIns="0" rIns="0" bIns="0" rtlCol="0">
            <a:spAutoFit/>
          </a:bodyPr>
          <a:lstStyle/>
          <a:p>
            <a:pPr marL="268605" marR="276225" lvl="0" indent="-228600" algn="l" defTabSz="914400" rtl="0" eaLnBrk="1" fontAlgn="auto" latinLnBrk="0" hangingPunct="1">
              <a:lnSpc>
                <a:spcPts val="1400"/>
              </a:lnSpc>
              <a:spcBef>
                <a:spcPts val="0"/>
              </a:spcBef>
              <a:spcAft>
                <a:spcPts val="0"/>
              </a:spcAft>
              <a:buClrTx/>
              <a:buSzTx/>
              <a:buFontTx/>
              <a:buAutoNum type="arabicPeriod"/>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Se</a:t>
            </a:r>
            <a:r>
              <a:rPr kumimoji="0" sz="1200" b="0" i="0" u="none" strike="noStrike" kern="1200" cap="none" spc="-5" normalizeH="0" baseline="0" noProof="0" dirty="0">
                <a:ln>
                  <a:noFill/>
                </a:ln>
                <a:solidFill>
                  <a:prstClr val="black"/>
                </a:solidFill>
                <a:effectLst/>
                <a:uLnTx/>
                <a:uFillTx/>
                <a:latin typeface="Trebuchet MS"/>
                <a:ea typeface="+mn-ea"/>
                <a:cs typeface="Trebuchet MS"/>
              </a:rPr>
              <a:t>lect the “?” t</a:t>
            </a:r>
            <a:r>
              <a:rPr kumimoji="0" sz="1200" b="0" i="0" u="none" strike="noStrike" kern="1200" cap="none" spc="-10" normalizeH="0" baseline="0" noProof="0" dirty="0">
                <a:ln>
                  <a:noFill/>
                </a:ln>
                <a:solidFill>
                  <a:prstClr val="black"/>
                </a:solidFill>
                <a:effectLst/>
                <a:uLnTx/>
                <a:uFillTx/>
                <a:latin typeface="Trebuchet MS"/>
                <a:ea typeface="+mn-ea"/>
                <a:cs typeface="Trebuchet MS"/>
              </a:rPr>
              <a:t>o get </a:t>
            </a:r>
            <a:r>
              <a:rPr kumimoji="0" sz="1200" b="0" i="0" u="none" strike="noStrike" kern="1200" cap="none" spc="-5" normalizeH="0" baseline="0" noProof="0" dirty="0">
                <a:ln>
                  <a:noFill/>
                </a:ln>
                <a:solidFill>
                  <a:prstClr val="black"/>
                </a:solidFill>
                <a:effectLst/>
                <a:uLnTx/>
                <a:uFillTx/>
                <a:latin typeface="Trebuchet MS"/>
                <a:ea typeface="+mn-ea"/>
                <a:cs typeface="Trebuchet MS"/>
              </a:rPr>
              <a:t>specific in</a:t>
            </a:r>
            <a:r>
              <a:rPr kumimoji="0" sz="1200" b="0" i="0" u="none" strike="noStrike" kern="1200" cap="none" spc="-10" normalizeH="0" baseline="0" noProof="0" dirty="0">
                <a:ln>
                  <a:noFill/>
                </a:ln>
                <a:solidFill>
                  <a:prstClr val="black"/>
                </a:solidFill>
                <a:effectLst/>
                <a:uLnTx/>
                <a:uFillTx/>
                <a:latin typeface="Trebuchet MS"/>
                <a:ea typeface="+mn-ea"/>
                <a:cs typeface="Trebuchet MS"/>
              </a:rPr>
              <a:t>formation about the game</a:t>
            </a:r>
            <a:endParaRPr kumimoji="0" lang="en-US" sz="1200" b="0" i="0" u="none" strike="noStrike" kern="1200" cap="none" spc="-10" normalizeH="0" baseline="0" noProof="0" dirty="0">
              <a:ln>
                <a:noFill/>
              </a:ln>
              <a:solidFill>
                <a:prstClr val="black"/>
              </a:solidFill>
              <a:effectLst/>
              <a:uLnTx/>
              <a:uFillTx/>
              <a:latin typeface="Trebuchet MS"/>
              <a:ea typeface="+mn-ea"/>
              <a:cs typeface="Trebuchet MS"/>
            </a:endParaRPr>
          </a:p>
          <a:p>
            <a:pPr marL="268605" marR="276225" lvl="0" indent="-228600" algn="l" defTabSz="914400" rtl="0" eaLnBrk="1" fontAlgn="auto" latinLnBrk="0" hangingPunct="1">
              <a:lnSpc>
                <a:spcPts val="1400"/>
              </a:lnSpc>
              <a:spcBef>
                <a:spcPts val="0"/>
              </a:spcBef>
              <a:spcAft>
                <a:spcPts val="0"/>
              </a:spcAft>
              <a:buClrTx/>
              <a:buSzTx/>
              <a:buFontTx/>
              <a:buAutoNum type="arabicPeriod"/>
              <a:tabLst/>
              <a:defRPr/>
            </a:pPr>
            <a:endParaRPr kumimoji="0" lang="en-US" sz="1200" b="0" i="0" u="none" strike="noStrike" kern="1200" cap="none" spc="-10" normalizeH="0" baseline="0" noProof="0" dirty="0">
              <a:ln>
                <a:noFill/>
              </a:ln>
              <a:solidFill>
                <a:prstClr val="black"/>
              </a:solidFill>
              <a:effectLst/>
              <a:uLnTx/>
              <a:uFillTx/>
              <a:latin typeface="Trebuchet MS"/>
              <a:ea typeface="+mn-ea"/>
              <a:cs typeface="Trebuchet MS"/>
            </a:endParaRPr>
          </a:p>
          <a:p>
            <a:pPr marL="268605" marR="276225" lvl="0" indent="-228600" algn="l" defTabSz="914400" rtl="0" eaLnBrk="1" fontAlgn="auto" latinLnBrk="0" hangingPunct="1">
              <a:lnSpc>
                <a:spcPts val="1400"/>
              </a:lnSpc>
              <a:spcBef>
                <a:spcPts val="0"/>
              </a:spcBef>
              <a:spcAft>
                <a:spcPts val="0"/>
              </a:spcAft>
              <a:buClrTx/>
              <a:buSzTx/>
              <a:buFontTx/>
              <a:buAutoNum type="arabicPeriod"/>
              <a:tabLst/>
              <a:defRPr/>
            </a:pPr>
            <a:r>
              <a:rPr kumimoji="0" lang="en-US" sz="1200" b="0" i="0" u="none" strike="noStrike" kern="1200" cap="none" spc="-10" normalizeH="0" baseline="0" noProof="0" dirty="0">
                <a:ln>
                  <a:noFill/>
                </a:ln>
                <a:solidFill>
                  <a:prstClr val="black"/>
                </a:solidFill>
                <a:effectLst/>
                <a:uLnTx/>
                <a:uFillTx/>
                <a:latin typeface="Trebuchet MS"/>
                <a:ea typeface="+mn-ea"/>
                <a:cs typeface="Trebuchet MS"/>
              </a:rPr>
              <a:t>Select “Score” to score the game (should be done within 24 hours)</a:t>
            </a:r>
            <a:endParaRPr kumimoji="0" sz="1200" b="0" i="0" u="none" strike="noStrike" kern="1200" cap="none" spc="0" normalizeH="0" baseline="0" noProof="0" dirty="0">
              <a:ln>
                <a:noFill/>
              </a:ln>
              <a:solidFill>
                <a:prstClr val="black"/>
              </a:solidFill>
              <a:effectLst/>
              <a:uLnTx/>
              <a:uFillTx/>
              <a:latin typeface="Trebuchet MS"/>
              <a:ea typeface="+mn-ea"/>
              <a:cs typeface="Trebuchet MS"/>
            </a:endParaRPr>
          </a:p>
        </p:txBody>
      </p:sp>
      <p:sp>
        <p:nvSpPr>
          <p:cNvPr id="7" name="object 5">
            <a:extLst>
              <a:ext uri="{FF2B5EF4-FFF2-40B4-BE49-F238E27FC236}">
                <a16:creationId xmlns:a16="http://schemas.microsoft.com/office/drawing/2014/main" id="{B51FF60C-0D22-4421-99BD-159F86721CFF}"/>
              </a:ext>
            </a:extLst>
          </p:cNvPr>
          <p:cNvSpPr/>
          <p:nvPr/>
        </p:nvSpPr>
        <p:spPr>
          <a:xfrm rot="3138705">
            <a:off x="7080303" y="2785903"/>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E23035A7-8436-4F0C-82F1-AA900CB2C3F1}"/>
              </a:ext>
            </a:extLst>
          </p:cNvPr>
          <p:cNvSpPr txBox="1"/>
          <p:nvPr/>
        </p:nvSpPr>
        <p:spPr>
          <a:xfrm>
            <a:off x="2450614" y="2724455"/>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1</a:t>
            </a:r>
          </a:p>
        </p:txBody>
      </p:sp>
      <p:sp>
        <p:nvSpPr>
          <p:cNvPr id="9" name="TextBox 8">
            <a:extLst>
              <a:ext uri="{FF2B5EF4-FFF2-40B4-BE49-F238E27FC236}">
                <a16:creationId xmlns:a16="http://schemas.microsoft.com/office/drawing/2014/main" id="{615E8660-249E-4BF0-A786-1B2883674D48}"/>
              </a:ext>
            </a:extLst>
          </p:cNvPr>
          <p:cNvSpPr txBox="1"/>
          <p:nvPr/>
        </p:nvSpPr>
        <p:spPr>
          <a:xfrm>
            <a:off x="6833950" y="2803431"/>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2</a:t>
            </a:r>
          </a:p>
        </p:txBody>
      </p:sp>
    </p:spTree>
    <p:extLst>
      <p:ext uri="{BB962C8B-B14F-4D97-AF65-F5344CB8AC3E}">
        <p14:creationId xmlns:p14="http://schemas.microsoft.com/office/powerpoint/2010/main" val="2449624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C0D41-F898-4454-AA57-761A1236249D}"/>
              </a:ext>
            </a:extLst>
          </p:cNvPr>
          <p:cNvSpPr>
            <a:spLocks noGrp="1"/>
          </p:cNvSpPr>
          <p:nvPr>
            <p:ph type="title"/>
          </p:nvPr>
        </p:nvSpPr>
        <p:spPr/>
        <p:txBody>
          <a:bodyPr>
            <a:normAutofit fontScale="90000"/>
          </a:bodyPr>
          <a:lstStyle/>
          <a:p>
            <a:r>
              <a:rPr lang="en-US" dirty="0"/>
              <a:t>Schedules &amp; Scoring</a:t>
            </a:r>
          </a:p>
        </p:txBody>
      </p:sp>
      <p:pic>
        <p:nvPicPr>
          <p:cNvPr id="4" name="Content Placeholder 3">
            <a:extLst>
              <a:ext uri="{FF2B5EF4-FFF2-40B4-BE49-F238E27FC236}">
                <a16:creationId xmlns:a16="http://schemas.microsoft.com/office/drawing/2014/main" id="{3A45FF48-90F2-4208-9396-83E8916D179D}"/>
              </a:ext>
            </a:extLst>
          </p:cNvPr>
          <p:cNvPicPr>
            <a:picLocks noGrp="1" noChangeAspect="1"/>
          </p:cNvPicPr>
          <p:nvPr>
            <p:ph idx="1"/>
          </p:nvPr>
        </p:nvPicPr>
        <p:blipFill>
          <a:blip r:embed="rId2"/>
          <a:stretch>
            <a:fillRect/>
          </a:stretch>
        </p:blipFill>
        <p:spPr>
          <a:xfrm>
            <a:off x="1457343" y="1349375"/>
            <a:ext cx="6229314" cy="3513138"/>
          </a:xfrm>
          <a:prstGeom prst="rect">
            <a:avLst/>
          </a:prstGeom>
        </p:spPr>
      </p:pic>
      <p:sp>
        <p:nvSpPr>
          <p:cNvPr id="6" name="Oval 5">
            <a:extLst>
              <a:ext uri="{FF2B5EF4-FFF2-40B4-BE49-F238E27FC236}">
                <a16:creationId xmlns:a16="http://schemas.microsoft.com/office/drawing/2014/main" id="{1FB8ACD3-61FB-4FDB-AD8D-7DF05D652AB0}"/>
              </a:ext>
            </a:extLst>
          </p:cNvPr>
          <p:cNvSpPr/>
          <p:nvPr/>
        </p:nvSpPr>
        <p:spPr>
          <a:xfrm>
            <a:off x="1976015" y="2724455"/>
            <a:ext cx="5344675" cy="9162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886090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C56A0-D9E9-4FDB-865E-AB65B12B698C}"/>
              </a:ext>
            </a:extLst>
          </p:cNvPr>
          <p:cNvSpPr>
            <a:spLocks noGrp="1"/>
          </p:cNvSpPr>
          <p:nvPr>
            <p:ph type="title"/>
          </p:nvPr>
        </p:nvSpPr>
        <p:spPr/>
        <p:txBody>
          <a:bodyPr>
            <a:normAutofit fontScale="90000"/>
          </a:bodyPr>
          <a:lstStyle/>
          <a:p>
            <a:r>
              <a:rPr lang="en-US" dirty="0"/>
              <a:t>Scoring</a:t>
            </a:r>
          </a:p>
        </p:txBody>
      </p:sp>
      <p:sp>
        <p:nvSpPr>
          <p:cNvPr id="4" name="object 4">
            <a:extLst>
              <a:ext uri="{FF2B5EF4-FFF2-40B4-BE49-F238E27FC236}">
                <a16:creationId xmlns:a16="http://schemas.microsoft.com/office/drawing/2014/main" id="{0D606B0A-CD76-4856-B89E-5896DA104858}"/>
              </a:ext>
            </a:extLst>
          </p:cNvPr>
          <p:cNvSpPr>
            <a:spLocks noGrp="1"/>
          </p:cNvSpPr>
          <p:nvPr>
            <p:ph idx="1"/>
          </p:nvPr>
        </p:nvSpPr>
        <p:spPr>
          <a:xfrm>
            <a:off x="449263" y="1349375"/>
            <a:ext cx="8245475" cy="3513138"/>
          </a:xfrm>
          <a:prstGeom prst="rect">
            <a:avLst/>
          </a:prstGeom>
          <a:blipFill>
            <a:blip r:embed="rId2" cstate="print"/>
            <a:stretch>
              <a:fillRect/>
            </a:stretch>
          </a:blipFill>
        </p:spPr>
        <p:txBody>
          <a:bodyPr wrap="square" lIns="0" tIns="0" rIns="0" bIns="0" rtlCol="0"/>
          <a:lstStyle/>
          <a:p>
            <a:endParaRPr lang="en-US" dirty="0"/>
          </a:p>
        </p:txBody>
      </p:sp>
      <p:sp>
        <p:nvSpPr>
          <p:cNvPr id="5" name="object 5">
            <a:extLst>
              <a:ext uri="{FF2B5EF4-FFF2-40B4-BE49-F238E27FC236}">
                <a16:creationId xmlns:a16="http://schemas.microsoft.com/office/drawing/2014/main" id="{078664F3-525A-4DEE-BF12-64275FD8CB4F}"/>
              </a:ext>
            </a:extLst>
          </p:cNvPr>
          <p:cNvSpPr/>
          <p:nvPr/>
        </p:nvSpPr>
        <p:spPr>
          <a:xfrm rot="18386106">
            <a:off x="6171233" y="2442988"/>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a:extLst>
              <a:ext uri="{FF2B5EF4-FFF2-40B4-BE49-F238E27FC236}">
                <a16:creationId xmlns:a16="http://schemas.microsoft.com/office/drawing/2014/main" id="{66C999C1-9807-45A9-89CF-7738813107DD}"/>
              </a:ext>
            </a:extLst>
          </p:cNvPr>
          <p:cNvSpPr txBox="1"/>
          <p:nvPr/>
        </p:nvSpPr>
        <p:spPr>
          <a:xfrm>
            <a:off x="2128719" y="3825814"/>
            <a:ext cx="6260905" cy="538609"/>
          </a:xfrm>
          <a:prstGeom prst="rect">
            <a:avLst/>
          </a:prstGeom>
          <a:ln w="28575">
            <a:solidFill>
              <a:srgbClr val="00B050"/>
            </a:solidFill>
          </a:ln>
        </p:spPr>
        <p:txBody>
          <a:bodyPr vert="horz" wrap="square" lIns="0" tIns="0" rIns="0" bIns="0" rtlCol="0">
            <a:spAutoFit/>
          </a:bodyPr>
          <a:lstStyle/>
          <a:p>
            <a:pPr marL="268605" marR="276225" lvl="0" indent="-228600" algn="l" defTabSz="914400" rtl="0" eaLnBrk="1" fontAlgn="auto" latinLnBrk="0" hangingPunct="1">
              <a:lnSpc>
                <a:spcPts val="14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Trebuchet MS"/>
                <a:ea typeface="+mn-ea"/>
                <a:cs typeface="Trebuchet MS"/>
              </a:rPr>
              <a:t>Enter final score for both teams</a:t>
            </a:r>
            <a:endParaRPr kumimoji="0" lang="en-US" sz="1200" b="0" i="0" u="none" strike="noStrike" kern="1200" cap="none" spc="-10" normalizeH="0" baseline="0" noProof="0" dirty="0">
              <a:ln>
                <a:noFill/>
              </a:ln>
              <a:solidFill>
                <a:prstClr val="black"/>
              </a:solidFill>
              <a:effectLst/>
              <a:uLnTx/>
              <a:uFillTx/>
              <a:latin typeface="Trebuchet MS"/>
              <a:ea typeface="+mn-ea"/>
              <a:cs typeface="Trebuchet MS"/>
            </a:endParaRPr>
          </a:p>
          <a:p>
            <a:pPr marL="268605" marR="276225" lvl="0" indent="-228600" algn="l" defTabSz="914400" rtl="0" eaLnBrk="1" fontAlgn="auto" latinLnBrk="0" hangingPunct="1">
              <a:lnSpc>
                <a:spcPts val="1400"/>
              </a:lnSpc>
              <a:spcBef>
                <a:spcPts val="0"/>
              </a:spcBef>
              <a:spcAft>
                <a:spcPts val="0"/>
              </a:spcAft>
              <a:buClrTx/>
              <a:buSzTx/>
              <a:buFontTx/>
              <a:buAutoNum type="arabicPeriod"/>
              <a:tabLst/>
              <a:defRPr/>
            </a:pPr>
            <a:endParaRPr kumimoji="0" lang="en-US" sz="1200" b="0" i="0" u="none" strike="noStrike" kern="1200" cap="none" spc="-10" normalizeH="0" baseline="0" noProof="0" dirty="0">
              <a:ln>
                <a:noFill/>
              </a:ln>
              <a:solidFill>
                <a:prstClr val="black"/>
              </a:solidFill>
              <a:effectLst/>
              <a:uLnTx/>
              <a:uFillTx/>
              <a:latin typeface="Trebuchet MS"/>
              <a:ea typeface="+mn-ea"/>
              <a:cs typeface="Trebuchet MS"/>
            </a:endParaRPr>
          </a:p>
          <a:p>
            <a:pPr marL="268605" marR="276225" lvl="0" indent="-228600" algn="l" defTabSz="914400" rtl="0" eaLnBrk="1" fontAlgn="auto" latinLnBrk="0" hangingPunct="1">
              <a:lnSpc>
                <a:spcPts val="1400"/>
              </a:lnSpc>
              <a:spcBef>
                <a:spcPts val="0"/>
              </a:spcBef>
              <a:spcAft>
                <a:spcPts val="0"/>
              </a:spcAft>
              <a:buClrTx/>
              <a:buSzTx/>
              <a:buFontTx/>
              <a:buAutoNum type="arabicPeriod"/>
              <a:tabLst/>
              <a:defRPr/>
            </a:pPr>
            <a:r>
              <a:rPr kumimoji="0" lang="en-US" sz="1200" b="0" i="0" u="none" strike="noStrike" kern="1200" cap="none" spc="-10" normalizeH="0" baseline="0" noProof="0" dirty="0">
                <a:ln>
                  <a:noFill/>
                </a:ln>
                <a:solidFill>
                  <a:prstClr val="black"/>
                </a:solidFill>
                <a:effectLst/>
                <a:uLnTx/>
                <a:uFillTx/>
                <a:latin typeface="Trebuchet MS"/>
                <a:ea typeface="+mn-ea"/>
                <a:cs typeface="Trebuchet MS"/>
              </a:rPr>
              <a:t>Select “Save Score/Summary” to score the game (should be done within 24 hours)</a:t>
            </a:r>
            <a:endParaRPr kumimoji="0" sz="1200" b="0" i="0" u="none" strike="noStrike" kern="1200" cap="none" spc="0" normalizeH="0" baseline="0" noProof="0" dirty="0">
              <a:ln>
                <a:noFill/>
              </a:ln>
              <a:solidFill>
                <a:prstClr val="black"/>
              </a:solidFill>
              <a:effectLst/>
              <a:uLnTx/>
              <a:uFillTx/>
              <a:latin typeface="Trebuchet MS"/>
              <a:ea typeface="+mn-ea"/>
              <a:cs typeface="Trebuchet MS"/>
            </a:endParaRPr>
          </a:p>
        </p:txBody>
      </p:sp>
      <p:sp>
        <p:nvSpPr>
          <p:cNvPr id="7" name="object 5">
            <a:extLst>
              <a:ext uri="{FF2B5EF4-FFF2-40B4-BE49-F238E27FC236}">
                <a16:creationId xmlns:a16="http://schemas.microsoft.com/office/drawing/2014/main" id="{7A2F18AF-BA7B-4D3D-824D-0269EB974B2D}"/>
              </a:ext>
            </a:extLst>
          </p:cNvPr>
          <p:cNvSpPr/>
          <p:nvPr/>
        </p:nvSpPr>
        <p:spPr>
          <a:xfrm rot="3138705">
            <a:off x="3157698" y="4575504"/>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D812067C-154B-4A45-8559-0E3056D29D9A}"/>
              </a:ext>
            </a:extLst>
          </p:cNvPr>
          <p:cNvSpPr txBox="1"/>
          <p:nvPr/>
        </p:nvSpPr>
        <p:spPr>
          <a:xfrm>
            <a:off x="6251755" y="2354756"/>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1</a:t>
            </a:r>
          </a:p>
        </p:txBody>
      </p:sp>
      <p:sp>
        <p:nvSpPr>
          <p:cNvPr id="9" name="TextBox 8">
            <a:extLst>
              <a:ext uri="{FF2B5EF4-FFF2-40B4-BE49-F238E27FC236}">
                <a16:creationId xmlns:a16="http://schemas.microsoft.com/office/drawing/2014/main" id="{F26DFBBF-9E43-4709-8BC5-AE6A83F062B5}"/>
              </a:ext>
            </a:extLst>
          </p:cNvPr>
          <p:cNvSpPr txBox="1"/>
          <p:nvPr/>
        </p:nvSpPr>
        <p:spPr>
          <a:xfrm>
            <a:off x="2892245" y="4624730"/>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a:ea typeface="+mn-ea"/>
                <a:cs typeface="+mn-cs"/>
              </a:rPr>
              <a:t>2</a:t>
            </a:r>
          </a:p>
        </p:txBody>
      </p:sp>
    </p:spTree>
    <p:extLst>
      <p:ext uri="{BB962C8B-B14F-4D97-AF65-F5344CB8AC3E}">
        <p14:creationId xmlns:p14="http://schemas.microsoft.com/office/powerpoint/2010/main" val="2842524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FEF79-DC62-48B4-8DFD-8280EB54B850}"/>
              </a:ext>
            </a:extLst>
          </p:cNvPr>
          <p:cNvSpPr>
            <a:spLocks noGrp="1"/>
          </p:cNvSpPr>
          <p:nvPr>
            <p:ph type="title"/>
          </p:nvPr>
        </p:nvSpPr>
        <p:spPr/>
        <p:txBody>
          <a:bodyPr>
            <a:normAutofit fontScale="90000"/>
          </a:bodyPr>
          <a:lstStyle/>
          <a:p>
            <a:r>
              <a:rPr lang="en-US" dirty="0"/>
              <a:t>Parent Login </a:t>
            </a:r>
          </a:p>
        </p:txBody>
      </p:sp>
      <p:pic>
        <p:nvPicPr>
          <p:cNvPr id="4" name="Content Placeholder 3">
            <a:extLst>
              <a:ext uri="{FF2B5EF4-FFF2-40B4-BE49-F238E27FC236}">
                <a16:creationId xmlns:a16="http://schemas.microsoft.com/office/drawing/2014/main" id="{A6BF4045-DF82-4D3C-BEF9-3E1673777355}"/>
              </a:ext>
            </a:extLst>
          </p:cNvPr>
          <p:cNvPicPr>
            <a:picLocks noChangeAspect="1"/>
          </p:cNvPicPr>
          <p:nvPr/>
        </p:nvPicPr>
        <p:blipFill>
          <a:blip r:embed="rId2"/>
          <a:stretch>
            <a:fillRect/>
          </a:stretch>
        </p:blipFill>
        <p:spPr>
          <a:xfrm>
            <a:off x="1443775" y="1349375"/>
            <a:ext cx="6256451" cy="3513138"/>
          </a:xfrm>
          <a:prstGeom prst="rect">
            <a:avLst/>
          </a:prstGeom>
        </p:spPr>
      </p:pic>
      <p:sp>
        <p:nvSpPr>
          <p:cNvPr id="6" name="object 5">
            <a:extLst>
              <a:ext uri="{FF2B5EF4-FFF2-40B4-BE49-F238E27FC236}">
                <a16:creationId xmlns:a16="http://schemas.microsoft.com/office/drawing/2014/main" id="{4E7CC1A5-553C-4288-B564-91EF9CA01BE6}"/>
              </a:ext>
            </a:extLst>
          </p:cNvPr>
          <p:cNvSpPr/>
          <p:nvPr/>
        </p:nvSpPr>
        <p:spPr>
          <a:xfrm>
            <a:off x="2586835" y="2357824"/>
            <a:ext cx="182880" cy="640080"/>
          </a:xfrm>
          <a:custGeom>
            <a:avLst/>
            <a:gdLst/>
            <a:ahLst/>
            <a:cxnLst/>
            <a:rect l="l" t="t" r="r" b="b"/>
            <a:pathLst>
              <a:path w="182879" h="640079">
                <a:moveTo>
                  <a:pt x="137160" y="91439"/>
                </a:moveTo>
                <a:lnTo>
                  <a:pt x="45720" y="91439"/>
                </a:lnTo>
                <a:lnTo>
                  <a:pt x="45720" y="640080"/>
                </a:lnTo>
                <a:lnTo>
                  <a:pt x="137160" y="640080"/>
                </a:lnTo>
                <a:lnTo>
                  <a:pt x="137160" y="91439"/>
                </a:lnTo>
                <a:close/>
              </a:path>
              <a:path w="182879" h="640079">
                <a:moveTo>
                  <a:pt x="91439" y="0"/>
                </a:moveTo>
                <a:lnTo>
                  <a:pt x="0" y="91439"/>
                </a:lnTo>
                <a:lnTo>
                  <a:pt x="182880" y="91439"/>
                </a:lnTo>
                <a:lnTo>
                  <a:pt x="91439"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a:extLst>
              <a:ext uri="{FF2B5EF4-FFF2-40B4-BE49-F238E27FC236}">
                <a16:creationId xmlns:a16="http://schemas.microsoft.com/office/drawing/2014/main" id="{3ACDCEBC-A888-4C80-BB3F-6DFD9A77E84D}"/>
              </a:ext>
            </a:extLst>
          </p:cNvPr>
          <p:cNvSpPr txBox="1"/>
          <p:nvPr/>
        </p:nvSpPr>
        <p:spPr>
          <a:xfrm>
            <a:off x="1823310" y="3105944"/>
            <a:ext cx="2286000" cy="184666"/>
          </a:xfrm>
          <a:prstGeom prst="rect">
            <a:avLst/>
          </a:prstGeom>
          <a:ln w="28575">
            <a:solidFill>
              <a:srgbClr val="00B050"/>
            </a:solidFill>
          </a:ln>
        </p:spPr>
        <p:txBody>
          <a:bodyPr vert="horz" wrap="square" lIns="0" tIns="0" rIns="0" bIns="0" rtlCol="0">
            <a:spAutoFit/>
          </a:bodyPr>
          <a:lstStyle/>
          <a:p>
            <a:pPr marL="48895"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0000"/>
                </a:solidFill>
                <a:effectLst/>
                <a:uLnTx/>
                <a:uFillTx/>
                <a:latin typeface="Trebuchet MS"/>
                <a:ea typeface="+mn-ea"/>
                <a:cs typeface="Trebuchet MS"/>
              </a:rPr>
              <a:t>Se</a:t>
            </a:r>
            <a:r>
              <a:rPr kumimoji="0" sz="1200" b="0" i="0" u="none" strike="noStrike" kern="1200" cap="none" spc="-5" normalizeH="0" baseline="0" noProof="0" dirty="0">
                <a:ln>
                  <a:noFill/>
                </a:ln>
                <a:solidFill>
                  <a:srgbClr val="FF0000"/>
                </a:solidFill>
                <a:effectLst/>
                <a:uLnTx/>
                <a:uFillTx/>
                <a:latin typeface="Trebuchet MS"/>
                <a:ea typeface="+mn-ea"/>
                <a:cs typeface="Trebuchet MS"/>
              </a:rPr>
              <a:t>lect “</a:t>
            </a:r>
            <a:r>
              <a:rPr kumimoji="0" lang="en-US" sz="1200" b="0" i="0" u="none" strike="noStrike" kern="1200" cap="none" spc="-5" normalizeH="0" baseline="0" noProof="0" dirty="0">
                <a:ln>
                  <a:noFill/>
                </a:ln>
                <a:solidFill>
                  <a:srgbClr val="FF0000"/>
                </a:solidFill>
                <a:effectLst/>
                <a:uLnTx/>
                <a:uFillTx/>
                <a:latin typeface="Trebuchet MS"/>
                <a:ea typeface="+mn-ea"/>
                <a:cs typeface="Trebuchet MS"/>
              </a:rPr>
              <a:t>Parent </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Log-i</a:t>
            </a:r>
            <a:r>
              <a:rPr kumimoji="0" sz="1200" b="0" i="0" u="none" strike="noStrike" kern="1200" cap="none" spc="-5" normalizeH="0" baseline="0" noProof="0" dirty="0">
                <a:ln>
                  <a:noFill/>
                </a:ln>
                <a:solidFill>
                  <a:srgbClr val="FF0000"/>
                </a:solidFill>
                <a:effectLst/>
                <a:uLnTx/>
                <a:uFillTx/>
                <a:latin typeface="Trebuchet MS"/>
                <a:ea typeface="+mn-ea"/>
                <a:cs typeface="Trebuchet MS"/>
              </a:rPr>
              <a:t>n</a:t>
            </a:r>
            <a:r>
              <a:rPr kumimoji="0" sz="1000" b="0" i="0" u="none" strike="noStrike" kern="1200" cap="none" spc="0" normalizeH="0" baseline="0" noProof="0" dirty="0">
                <a:ln>
                  <a:noFill/>
                </a:ln>
                <a:solidFill>
                  <a:srgbClr val="FF0000"/>
                </a:solidFill>
                <a:effectLst/>
                <a:uLnTx/>
                <a:uFillTx/>
                <a:latin typeface="Trebuchet MS"/>
                <a:ea typeface="+mn-ea"/>
                <a:cs typeface="Trebuchet MS"/>
              </a:rPr>
              <a:t>”</a:t>
            </a:r>
          </a:p>
        </p:txBody>
      </p:sp>
      <p:sp>
        <p:nvSpPr>
          <p:cNvPr id="8" name="object 4">
            <a:extLst>
              <a:ext uri="{FF2B5EF4-FFF2-40B4-BE49-F238E27FC236}">
                <a16:creationId xmlns:a16="http://schemas.microsoft.com/office/drawing/2014/main" id="{F3290FE4-091A-416B-A998-5CC666D22AD0}"/>
              </a:ext>
            </a:extLst>
          </p:cNvPr>
          <p:cNvSpPr/>
          <p:nvPr/>
        </p:nvSpPr>
        <p:spPr>
          <a:xfrm rot="10800000">
            <a:off x="5563210" y="2758538"/>
            <a:ext cx="914400" cy="182880"/>
          </a:xfrm>
          <a:custGeom>
            <a:avLst/>
            <a:gdLst/>
            <a:ahLst/>
            <a:cxnLst/>
            <a:rect l="l" t="t" r="r" b="b"/>
            <a:pathLst>
              <a:path w="914400" h="182879">
                <a:moveTo>
                  <a:pt x="822960" y="0"/>
                </a:moveTo>
                <a:lnTo>
                  <a:pt x="822960" y="45720"/>
                </a:lnTo>
                <a:lnTo>
                  <a:pt x="0" y="45720"/>
                </a:lnTo>
                <a:lnTo>
                  <a:pt x="0" y="137160"/>
                </a:lnTo>
                <a:lnTo>
                  <a:pt x="822960" y="137160"/>
                </a:lnTo>
                <a:lnTo>
                  <a:pt x="822960" y="182880"/>
                </a:lnTo>
                <a:lnTo>
                  <a:pt x="914400" y="91440"/>
                </a:lnTo>
                <a:lnTo>
                  <a:pt x="822960"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6">
            <a:extLst>
              <a:ext uri="{FF2B5EF4-FFF2-40B4-BE49-F238E27FC236}">
                <a16:creationId xmlns:a16="http://schemas.microsoft.com/office/drawing/2014/main" id="{2D5674A3-3F03-4D25-B231-337D89217176}"/>
              </a:ext>
            </a:extLst>
          </p:cNvPr>
          <p:cNvSpPr txBox="1"/>
          <p:nvPr/>
        </p:nvSpPr>
        <p:spPr>
          <a:xfrm>
            <a:off x="6588412" y="2799643"/>
            <a:ext cx="2286000" cy="359073"/>
          </a:xfrm>
          <a:prstGeom prst="rect">
            <a:avLst/>
          </a:prstGeom>
          <a:ln w="28575">
            <a:solidFill>
              <a:srgbClr val="00B050"/>
            </a:solidFill>
          </a:ln>
        </p:spPr>
        <p:txBody>
          <a:bodyPr vert="horz" wrap="square" lIns="0" tIns="0" rIns="0" bIns="0" rtlCol="0">
            <a:spAutoFit/>
          </a:bodyPr>
          <a:lstStyle/>
          <a:p>
            <a:pPr marL="50800" marR="128905" lvl="0" indent="0" algn="l" defTabSz="914400" rtl="0" eaLnBrk="1" fontAlgn="auto" latinLnBrk="0" hangingPunct="1">
              <a:lnSpc>
                <a:spcPts val="1400"/>
              </a:lnSpc>
              <a:spcBef>
                <a:spcPts val="0"/>
              </a:spcBef>
              <a:spcAft>
                <a:spcPts val="0"/>
              </a:spcAft>
              <a:buClrTx/>
              <a:buSzTx/>
              <a:buFontTx/>
              <a:buNone/>
              <a:tabLst/>
              <a:defRPr/>
            </a:pPr>
            <a:r>
              <a:rPr kumimoji="0" sz="1200" b="0" i="0" u="none" strike="noStrike" kern="1200" cap="none" spc="0" normalizeH="0" baseline="0" noProof="0" dirty="0">
                <a:ln>
                  <a:noFill/>
                </a:ln>
                <a:solidFill>
                  <a:srgbClr val="FF0000"/>
                </a:solidFill>
                <a:effectLst/>
                <a:uLnTx/>
                <a:uFillTx/>
                <a:latin typeface="Trebuchet MS"/>
                <a:ea typeface="+mn-ea"/>
                <a:cs typeface="Trebuchet MS"/>
              </a:rPr>
              <a:t>Ente</a:t>
            </a:r>
            <a:r>
              <a:rPr kumimoji="0" sz="1200" b="0" i="0" u="none" strike="noStrike" kern="1200" cap="none" spc="-5" normalizeH="0" baseline="0" noProof="0" dirty="0">
                <a:ln>
                  <a:noFill/>
                </a:ln>
                <a:solidFill>
                  <a:srgbClr val="FF0000"/>
                </a:solidFill>
                <a:effectLst/>
                <a:uLnTx/>
                <a:uFillTx/>
                <a:latin typeface="Trebuchet MS"/>
                <a:ea typeface="+mn-ea"/>
                <a:cs typeface="Trebuchet MS"/>
              </a:rPr>
              <a:t>r the email address and passw</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ord you u</a:t>
            </a:r>
            <a:r>
              <a:rPr kumimoji="0" sz="1200" b="0" i="0" u="none" strike="noStrike" kern="1200" cap="none" spc="-5" normalizeH="0" baseline="0" noProof="0" dirty="0">
                <a:ln>
                  <a:noFill/>
                </a:ln>
                <a:solidFill>
                  <a:srgbClr val="FF0000"/>
                </a:solidFill>
                <a:effectLst/>
                <a:uLnTx/>
                <a:uFillTx/>
                <a:latin typeface="Trebuchet MS"/>
                <a:ea typeface="+mn-ea"/>
                <a:cs typeface="Trebuchet MS"/>
              </a:rPr>
              <a:t>sed t</a:t>
            </a:r>
            <a:r>
              <a:rPr kumimoji="0" sz="1200" b="0" i="0" u="none" strike="noStrike" kern="1200" cap="none" spc="-10" normalizeH="0" baseline="0" noProof="0" dirty="0">
                <a:ln>
                  <a:noFill/>
                </a:ln>
                <a:solidFill>
                  <a:srgbClr val="FF0000"/>
                </a:solidFill>
                <a:effectLst/>
                <a:uLnTx/>
                <a:uFillTx/>
                <a:latin typeface="Trebuchet MS"/>
                <a:ea typeface="+mn-ea"/>
                <a:cs typeface="Trebuchet MS"/>
              </a:rPr>
              <a:t>o </a:t>
            </a:r>
            <a:r>
              <a:rPr kumimoji="0" sz="1200" b="0" i="0" u="none" strike="noStrike" kern="1200" cap="none" spc="-5" normalizeH="0" baseline="0" noProof="0" dirty="0">
                <a:ln>
                  <a:noFill/>
                </a:ln>
                <a:solidFill>
                  <a:srgbClr val="FF0000"/>
                </a:solidFill>
                <a:effectLst/>
                <a:uLnTx/>
                <a:uFillTx/>
                <a:latin typeface="Trebuchet MS"/>
                <a:ea typeface="+mn-ea"/>
                <a:cs typeface="Trebuchet MS"/>
              </a:rPr>
              <a:t>registe</a:t>
            </a:r>
            <a:r>
              <a:rPr kumimoji="0" sz="1200" b="0" i="0" u="none" strike="noStrike" kern="1200" cap="none" spc="-165" normalizeH="0" baseline="0" noProof="0" dirty="0">
                <a:ln>
                  <a:noFill/>
                </a:ln>
                <a:solidFill>
                  <a:srgbClr val="FF0000"/>
                </a:solidFill>
                <a:effectLst/>
                <a:uLnTx/>
                <a:uFillTx/>
                <a:latin typeface="Trebuchet MS"/>
                <a:ea typeface="+mn-ea"/>
                <a:cs typeface="Trebuchet MS"/>
              </a:rPr>
              <a:t>r</a:t>
            </a:r>
            <a:r>
              <a:rPr kumimoji="0" sz="1200" b="0" i="0" u="none" strike="noStrike" kern="1200" cap="none" spc="0" normalizeH="0" baseline="0" noProof="0" dirty="0">
                <a:ln>
                  <a:noFill/>
                </a:ln>
                <a:solidFill>
                  <a:srgbClr val="FF0000"/>
                </a:solidFill>
                <a:effectLst/>
                <a:uLnTx/>
                <a:uFillTx/>
                <a:latin typeface="Trebuchet MS"/>
                <a:ea typeface="+mn-ea"/>
                <a:cs typeface="Trebuchet MS"/>
              </a:rPr>
              <a:t>.</a:t>
            </a:r>
          </a:p>
        </p:txBody>
      </p:sp>
      <p:sp>
        <p:nvSpPr>
          <p:cNvPr id="10" name="TextBox 9">
            <a:extLst>
              <a:ext uri="{FF2B5EF4-FFF2-40B4-BE49-F238E27FC236}">
                <a16:creationId xmlns:a16="http://schemas.microsoft.com/office/drawing/2014/main" id="{EB66D1D1-C3C8-4F10-8B4A-A73EAC4A4355}"/>
              </a:ext>
            </a:extLst>
          </p:cNvPr>
          <p:cNvSpPr txBox="1"/>
          <p:nvPr/>
        </p:nvSpPr>
        <p:spPr>
          <a:xfrm>
            <a:off x="2294417" y="2620986"/>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1</a:t>
            </a:r>
          </a:p>
        </p:txBody>
      </p:sp>
      <p:sp>
        <p:nvSpPr>
          <p:cNvPr id="11" name="TextBox 10">
            <a:extLst>
              <a:ext uri="{FF2B5EF4-FFF2-40B4-BE49-F238E27FC236}">
                <a16:creationId xmlns:a16="http://schemas.microsoft.com/office/drawing/2014/main" id="{F0E42EAB-6EB5-4922-A1A4-8919D87AB047}"/>
              </a:ext>
            </a:extLst>
          </p:cNvPr>
          <p:cNvSpPr txBox="1"/>
          <p:nvPr/>
        </p:nvSpPr>
        <p:spPr>
          <a:xfrm>
            <a:off x="5778321" y="2813238"/>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2</a:t>
            </a:r>
          </a:p>
        </p:txBody>
      </p:sp>
      <p:sp>
        <p:nvSpPr>
          <p:cNvPr id="12" name="TextBox 11">
            <a:extLst>
              <a:ext uri="{FF2B5EF4-FFF2-40B4-BE49-F238E27FC236}">
                <a16:creationId xmlns:a16="http://schemas.microsoft.com/office/drawing/2014/main" id="{B03B5EDC-102F-4FAC-80A3-7781733652DB}"/>
              </a:ext>
            </a:extLst>
          </p:cNvPr>
          <p:cNvSpPr txBox="1"/>
          <p:nvPr/>
        </p:nvSpPr>
        <p:spPr>
          <a:xfrm>
            <a:off x="289992" y="2341253"/>
            <a:ext cx="100024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Similar process as Coaches</a:t>
            </a:r>
          </a:p>
        </p:txBody>
      </p:sp>
    </p:spTree>
    <p:extLst>
      <p:ext uri="{BB962C8B-B14F-4D97-AF65-F5344CB8AC3E}">
        <p14:creationId xmlns:p14="http://schemas.microsoft.com/office/powerpoint/2010/main" val="322492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ct val="45833"/>
              <a:buFont typeface="Arial"/>
              <a:buNone/>
            </a:pPr>
            <a:r>
              <a:rPr lang="en" sz="2400" b="1">
                <a:latin typeface="Times New Roman"/>
                <a:ea typeface="Times New Roman"/>
                <a:cs typeface="Times New Roman"/>
                <a:sym typeface="Times New Roman"/>
              </a:rPr>
              <a:t>Mountain Soccer Club - </a:t>
            </a:r>
            <a:r>
              <a:rPr lang="en" sz="2400" b="1" u="sng">
                <a:latin typeface="Times New Roman"/>
                <a:ea typeface="Times New Roman"/>
                <a:cs typeface="Times New Roman"/>
                <a:sym typeface="Times New Roman"/>
              </a:rPr>
              <a:t>Coaching Philosophy</a:t>
            </a:r>
            <a:endParaRPr u="sng"/>
          </a:p>
        </p:txBody>
      </p:sp>
      <p:sp>
        <p:nvSpPr>
          <p:cNvPr id="77" name="Google Shape;77;p17"/>
          <p:cNvSpPr txBox="1">
            <a:spLocks noGrp="1"/>
          </p:cNvSpPr>
          <p:nvPr>
            <p:ph type="body" idx="1"/>
          </p:nvPr>
        </p:nvSpPr>
        <p:spPr>
          <a:xfrm>
            <a:off x="311700" y="572700"/>
            <a:ext cx="8520600" cy="3416400"/>
          </a:xfrm>
          <a:prstGeom prst="rect">
            <a:avLst/>
          </a:prstGeom>
        </p:spPr>
        <p:txBody>
          <a:bodyPr spcFirstLastPara="1" wrap="square" lIns="91425" tIns="91425" rIns="91425" bIns="91425" anchor="t" anchorCtr="0">
            <a:noAutofit/>
          </a:bodyPr>
          <a:lstStyle/>
          <a:p>
            <a:pPr marL="457200" lvl="0" indent="-349250" algn="l" rtl="0">
              <a:lnSpc>
                <a:spcPct val="100000"/>
              </a:lnSpc>
              <a:spcBef>
                <a:spcPts val="0"/>
              </a:spcBef>
              <a:spcAft>
                <a:spcPts val="0"/>
              </a:spcAft>
              <a:buClr>
                <a:schemeClr val="dk1"/>
              </a:buClr>
              <a:buSzPts val="1900"/>
              <a:buFont typeface="Times New Roman"/>
              <a:buAutoNum type="arabicParenR"/>
            </a:pPr>
            <a:r>
              <a:rPr lang="en" sz="1900" b="1" i="1" u="sng">
                <a:solidFill>
                  <a:schemeClr val="dk1"/>
                </a:solidFill>
                <a:latin typeface="Times New Roman"/>
                <a:ea typeface="Times New Roman"/>
                <a:cs typeface="Times New Roman"/>
                <a:sym typeface="Times New Roman"/>
              </a:rPr>
              <a:t>Safe</a:t>
            </a:r>
            <a:r>
              <a:rPr lang="en" sz="1900" i="1">
                <a:solidFill>
                  <a:schemeClr val="dk1"/>
                </a:solidFill>
                <a:latin typeface="Times New Roman"/>
                <a:ea typeface="Times New Roman"/>
                <a:cs typeface="Times New Roman"/>
                <a:sym typeface="Times New Roman"/>
              </a:rPr>
              <a:t> - </a:t>
            </a:r>
            <a:r>
              <a:rPr lang="en" sz="1900">
                <a:solidFill>
                  <a:schemeClr val="dk1"/>
                </a:solidFill>
                <a:latin typeface="Times New Roman"/>
                <a:ea typeface="Times New Roman"/>
                <a:cs typeface="Times New Roman"/>
                <a:sym typeface="Times New Roman"/>
              </a:rPr>
              <a:t>before, during, after all practices, games and team events Coaches should always be vigilant of surroundings, and stay actively engaged/attentive with all players, individually and collectively as well as engage/interactive with parents/stakeholders as needed to maintain an overall safe player environment</a:t>
            </a:r>
            <a:endParaRPr sz="1900">
              <a:solidFill>
                <a:schemeClr val="dk1"/>
              </a:solidFill>
              <a:latin typeface="Times New Roman"/>
              <a:ea typeface="Times New Roman"/>
              <a:cs typeface="Times New Roman"/>
              <a:sym typeface="Times New Roman"/>
            </a:endParaRPr>
          </a:p>
          <a:p>
            <a:pPr marL="457200" lvl="0" indent="0" algn="l" rtl="0">
              <a:lnSpc>
                <a:spcPct val="100000"/>
              </a:lnSpc>
              <a:spcBef>
                <a:spcPts val="0"/>
              </a:spcBef>
              <a:spcAft>
                <a:spcPts val="0"/>
              </a:spcAft>
              <a:buClr>
                <a:schemeClr val="dk1"/>
              </a:buClr>
              <a:buSzPts val="1100"/>
              <a:buFont typeface="Arial"/>
              <a:buNone/>
            </a:pPr>
            <a:endParaRPr sz="1900">
              <a:solidFill>
                <a:schemeClr val="dk1"/>
              </a:solidFill>
              <a:latin typeface="Times New Roman"/>
              <a:ea typeface="Times New Roman"/>
              <a:cs typeface="Times New Roman"/>
              <a:sym typeface="Times New Roman"/>
            </a:endParaRPr>
          </a:p>
          <a:p>
            <a:pPr marL="457200" lvl="0" indent="-349250" algn="l" rtl="0">
              <a:lnSpc>
                <a:spcPct val="100000"/>
              </a:lnSpc>
              <a:spcBef>
                <a:spcPts val="0"/>
              </a:spcBef>
              <a:spcAft>
                <a:spcPts val="0"/>
              </a:spcAft>
              <a:buClr>
                <a:schemeClr val="dk1"/>
              </a:buClr>
              <a:buSzPts val="1900"/>
              <a:buFont typeface="Times New Roman"/>
              <a:buAutoNum type="arabicParenR"/>
            </a:pPr>
            <a:r>
              <a:rPr lang="en" sz="1900" b="1" i="1" u="sng">
                <a:solidFill>
                  <a:schemeClr val="dk1"/>
                </a:solidFill>
                <a:latin typeface="Times New Roman"/>
                <a:ea typeface="Times New Roman"/>
                <a:cs typeface="Times New Roman"/>
                <a:sym typeface="Times New Roman"/>
              </a:rPr>
              <a:t>Enjoyable</a:t>
            </a:r>
            <a:r>
              <a:rPr lang="en" sz="1900" i="1">
                <a:solidFill>
                  <a:schemeClr val="dk1"/>
                </a:solidFill>
                <a:latin typeface="Times New Roman"/>
                <a:ea typeface="Times New Roman"/>
                <a:cs typeface="Times New Roman"/>
                <a:sym typeface="Times New Roman"/>
              </a:rPr>
              <a:t> - </a:t>
            </a:r>
            <a:r>
              <a:rPr lang="en" sz="1900">
                <a:solidFill>
                  <a:schemeClr val="dk1"/>
                </a:solidFill>
                <a:latin typeface="Times New Roman"/>
                <a:ea typeface="Times New Roman"/>
                <a:cs typeface="Times New Roman"/>
                <a:sym typeface="Times New Roman"/>
              </a:rPr>
              <a:t>at all playing age group levels, Coaches must create and maintain a fun and enjoyable playing experience for all players, during practices, games and team events  </a:t>
            </a:r>
            <a:endParaRPr sz="1900">
              <a:solidFill>
                <a:schemeClr val="dk1"/>
              </a:solidFill>
              <a:latin typeface="Times New Roman"/>
              <a:ea typeface="Times New Roman"/>
              <a:cs typeface="Times New Roman"/>
              <a:sym typeface="Times New Roman"/>
            </a:endParaRPr>
          </a:p>
          <a:p>
            <a:pPr marL="457200" lvl="0" indent="0" algn="l" rtl="0">
              <a:lnSpc>
                <a:spcPct val="100000"/>
              </a:lnSpc>
              <a:spcBef>
                <a:spcPts val="0"/>
              </a:spcBef>
              <a:spcAft>
                <a:spcPts val="0"/>
              </a:spcAft>
              <a:buClr>
                <a:schemeClr val="dk1"/>
              </a:buClr>
              <a:buSzPts val="1100"/>
              <a:buFont typeface="Arial"/>
              <a:buNone/>
            </a:pPr>
            <a:endParaRPr sz="1900" i="1">
              <a:solidFill>
                <a:schemeClr val="dk1"/>
              </a:solidFill>
              <a:latin typeface="Times New Roman"/>
              <a:ea typeface="Times New Roman"/>
              <a:cs typeface="Times New Roman"/>
              <a:sym typeface="Times New Roman"/>
            </a:endParaRPr>
          </a:p>
          <a:p>
            <a:pPr marL="457200" lvl="0" indent="-349250" algn="l" rtl="0">
              <a:lnSpc>
                <a:spcPct val="100000"/>
              </a:lnSpc>
              <a:spcBef>
                <a:spcPts val="0"/>
              </a:spcBef>
              <a:spcAft>
                <a:spcPts val="0"/>
              </a:spcAft>
              <a:buClr>
                <a:schemeClr val="dk1"/>
              </a:buClr>
              <a:buSzPts val="1900"/>
              <a:buFont typeface="Times New Roman"/>
              <a:buAutoNum type="arabicParenR"/>
            </a:pPr>
            <a:r>
              <a:rPr lang="en" sz="1900" b="1" i="1" u="sng">
                <a:solidFill>
                  <a:schemeClr val="dk1"/>
                </a:solidFill>
                <a:latin typeface="Times New Roman"/>
                <a:ea typeface="Times New Roman"/>
                <a:cs typeface="Times New Roman"/>
                <a:sym typeface="Times New Roman"/>
              </a:rPr>
              <a:t>Positive Holistic Developmental Environment</a:t>
            </a:r>
            <a:r>
              <a:rPr lang="en" sz="1900" i="1">
                <a:solidFill>
                  <a:schemeClr val="dk1"/>
                </a:solidFill>
                <a:latin typeface="Times New Roman"/>
                <a:ea typeface="Times New Roman"/>
                <a:cs typeface="Times New Roman"/>
                <a:sym typeface="Times New Roman"/>
              </a:rPr>
              <a:t> - </a:t>
            </a:r>
            <a:r>
              <a:rPr lang="en" sz="1900">
                <a:solidFill>
                  <a:schemeClr val="dk1"/>
                </a:solidFill>
                <a:latin typeface="Times New Roman"/>
                <a:ea typeface="Times New Roman"/>
                <a:cs typeface="Times New Roman"/>
                <a:sym typeface="Times New Roman"/>
              </a:rPr>
              <a:t>Coaches should consistently strive to provide an overall positive holistic developmental environment that will guide and aid all players to achieve successful growth, as a person, player and teammate</a:t>
            </a:r>
            <a:endParaRPr sz="21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E21B2-88F5-4A47-B660-AA5E9EB929AB}"/>
              </a:ext>
            </a:extLst>
          </p:cNvPr>
          <p:cNvSpPr>
            <a:spLocks noGrp="1"/>
          </p:cNvSpPr>
          <p:nvPr>
            <p:ph type="title"/>
          </p:nvPr>
        </p:nvSpPr>
        <p:spPr/>
        <p:txBody>
          <a:bodyPr>
            <a:normAutofit fontScale="90000"/>
          </a:bodyPr>
          <a:lstStyle/>
          <a:p>
            <a:r>
              <a:rPr lang="en-US" dirty="0"/>
              <a:t>Home Game &amp; Practice Fields</a:t>
            </a:r>
          </a:p>
        </p:txBody>
      </p:sp>
      <p:sp>
        <p:nvSpPr>
          <p:cNvPr id="3" name="Content Placeholder 2">
            <a:extLst>
              <a:ext uri="{FF2B5EF4-FFF2-40B4-BE49-F238E27FC236}">
                <a16:creationId xmlns:a16="http://schemas.microsoft.com/office/drawing/2014/main" id="{592F7148-CDA8-4099-9657-A7BB05BFA6C8}"/>
              </a:ext>
            </a:extLst>
          </p:cNvPr>
          <p:cNvSpPr>
            <a:spLocks noGrp="1"/>
          </p:cNvSpPr>
          <p:nvPr>
            <p:ph idx="1"/>
          </p:nvPr>
        </p:nvSpPr>
        <p:spPr/>
        <p:txBody>
          <a:bodyPr>
            <a:normAutofit fontScale="70000" lnSpcReduction="20000"/>
          </a:bodyPr>
          <a:lstStyle/>
          <a:p>
            <a:r>
              <a:rPr lang="en-US" dirty="0"/>
              <a:t>U10 – Muddy Pond Sterling</a:t>
            </a:r>
          </a:p>
          <a:p>
            <a:pPr lvl="1"/>
            <a:r>
              <a:rPr lang="en-US" dirty="0"/>
              <a:t>Town Rep: Brent Powers</a:t>
            </a:r>
          </a:p>
          <a:p>
            <a:endParaRPr lang="en-US" dirty="0"/>
          </a:p>
          <a:p>
            <a:r>
              <a:rPr lang="en-US" dirty="0"/>
              <a:t>U12 – </a:t>
            </a:r>
            <a:r>
              <a:rPr lang="en-US" dirty="0" err="1"/>
              <a:t>Krashes</a:t>
            </a:r>
            <a:r>
              <a:rPr lang="en-US" dirty="0"/>
              <a:t> Princeton</a:t>
            </a:r>
          </a:p>
          <a:p>
            <a:pPr lvl="1"/>
            <a:r>
              <a:rPr lang="en-US" dirty="0"/>
              <a:t>Town Rep: Bill Hume</a:t>
            </a:r>
          </a:p>
          <a:p>
            <a:endParaRPr lang="en-US" dirty="0"/>
          </a:p>
          <a:p>
            <a:r>
              <a:rPr lang="en-US" dirty="0"/>
              <a:t>U14 &amp; HS – </a:t>
            </a:r>
            <a:r>
              <a:rPr lang="en-US" dirty="0" err="1"/>
              <a:t>Klingele</a:t>
            </a:r>
            <a:r>
              <a:rPr lang="en-US" dirty="0"/>
              <a:t> Paxton</a:t>
            </a:r>
          </a:p>
          <a:p>
            <a:pPr lvl="1"/>
            <a:r>
              <a:rPr lang="en-US" dirty="0"/>
              <a:t>Town Rep: Dan Fontaine</a:t>
            </a:r>
          </a:p>
          <a:p>
            <a:endParaRPr lang="en-US" dirty="0"/>
          </a:p>
          <a:p>
            <a:r>
              <a:rPr lang="en-US" dirty="0"/>
              <a:t>Rutland – Glenwood Elementary and CTMS Lower (Practice Only)</a:t>
            </a:r>
          </a:p>
          <a:p>
            <a:pPr lvl="1"/>
            <a:r>
              <a:rPr lang="en-US" dirty="0"/>
              <a:t>Town Rep: Chris Jeffcoat</a:t>
            </a:r>
          </a:p>
          <a:p>
            <a:pPr marL="0" indent="0">
              <a:buNone/>
            </a:pPr>
            <a:endParaRPr lang="en-US" dirty="0"/>
          </a:p>
        </p:txBody>
      </p:sp>
    </p:spTree>
    <p:extLst>
      <p:ext uri="{BB962C8B-B14F-4D97-AF65-F5344CB8AC3E}">
        <p14:creationId xmlns:p14="http://schemas.microsoft.com/office/powerpoint/2010/main" val="25241132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0839-7BF0-45A2-9C7E-32420D758AAD}"/>
              </a:ext>
            </a:extLst>
          </p:cNvPr>
          <p:cNvSpPr>
            <a:spLocks noGrp="1"/>
          </p:cNvSpPr>
          <p:nvPr>
            <p:ph type="title"/>
          </p:nvPr>
        </p:nvSpPr>
        <p:spPr/>
        <p:txBody>
          <a:bodyPr>
            <a:normAutofit fontScale="90000"/>
          </a:bodyPr>
          <a:lstStyle/>
          <a:p>
            <a:r>
              <a:rPr lang="en-US" dirty="0"/>
              <a:t>What Do I Need To Do Next</a:t>
            </a:r>
          </a:p>
        </p:txBody>
      </p:sp>
      <p:sp>
        <p:nvSpPr>
          <p:cNvPr id="3" name="Content Placeholder 2">
            <a:extLst>
              <a:ext uri="{FF2B5EF4-FFF2-40B4-BE49-F238E27FC236}">
                <a16:creationId xmlns:a16="http://schemas.microsoft.com/office/drawing/2014/main" id="{19B3EE11-D229-4F10-80F0-DF00B242FC8A}"/>
              </a:ext>
            </a:extLst>
          </p:cNvPr>
          <p:cNvSpPr>
            <a:spLocks noGrp="1"/>
          </p:cNvSpPr>
          <p:nvPr>
            <p:ph idx="1"/>
          </p:nvPr>
        </p:nvSpPr>
        <p:spPr/>
        <p:txBody>
          <a:bodyPr>
            <a:normAutofit fontScale="85000" lnSpcReduction="10000"/>
          </a:bodyPr>
          <a:lstStyle/>
          <a:p>
            <a:pPr marL="355600">
              <a:buFont typeface="Arial"/>
              <a:buChar char="•"/>
              <a:tabLst>
                <a:tab pos="355600" algn="l"/>
              </a:tabLst>
            </a:pPr>
            <a:r>
              <a:rPr lang="en-US" sz="1600" dirty="0">
                <a:cs typeface="Arial"/>
              </a:rPr>
              <a:t>Review</a:t>
            </a:r>
            <a:r>
              <a:rPr lang="en-US" sz="1600" spc="-5" dirty="0">
                <a:cs typeface="Arial"/>
              </a:rPr>
              <a:t> </a:t>
            </a:r>
            <a:r>
              <a:rPr lang="en-US" sz="1600" dirty="0">
                <a:cs typeface="Arial"/>
              </a:rPr>
              <a:t>coaches</a:t>
            </a:r>
            <a:r>
              <a:rPr lang="en-US" sz="1600" spc="-5" dirty="0">
                <a:cs typeface="Arial"/>
              </a:rPr>
              <a:t> </a:t>
            </a:r>
            <a:r>
              <a:rPr lang="en-US" sz="1600" dirty="0">
                <a:cs typeface="Arial"/>
              </a:rPr>
              <a:t>code</a:t>
            </a:r>
            <a:r>
              <a:rPr lang="en-US" sz="1600" spc="-5" dirty="0">
                <a:cs typeface="Arial"/>
              </a:rPr>
              <a:t> </a:t>
            </a:r>
            <a:r>
              <a:rPr lang="en-US" sz="1600" dirty="0">
                <a:cs typeface="Arial"/>
              </a:rPr>
              <a:t>o</a:t>
            </a:r>
            <a:r>
              <a:rPr lang="en-US" sz="1600" spc="-10" dirty="0">
                <a:cs typeface="Arial"/>
              </a:rPr>
              <a:t>f</a:t>
            </a:r>
            <a:r>
              <a:rPr lang="en-US" sz="1600" spc="-5" dirty="0">
                <a:cs typeface="Arial"/>
              </a:rPr>
              <a:t> </a:t>
            </a:r>
            <a:r>
              <a:rPr lang="en-US" sz="1600" dirty="0">
                <a:cs typeface="Arial"/>
              </a:rPr>
              <a:t>condu</a:t>
            </a:r>
            <a:r>
              <a:rPr lang="en-US" sz="1600" spc="-10" dirty="0">
                <a:cs typeface="Arial"/>
              </a:rPr>
              <a:t>ct </a:t>
            </a:r>
          </a:p>
          <a:p>
            <a:pPr marL="355600">
              <a:buFont typeface="Arial"/>
              <a:buChar char="•"/>
              <a:tabLst>
                <a:tab pos="355600" algn="l"/>
              </a:tabLst>
            </a:pPr>
            <a:r>
              <a:rPr lang="en-US" sz="1600" dirty="0">
                <a:cs typeface="Arial"/>
              </a:rPr>
              <a:t>Send</a:t>
            </a:r>
            <a:r>
              <a:rPr lang="en-US" sz="1600" spc="-5" dirty="0">
                <a:cs typeface="Arial"/>
              </a:rPr>
              <a:t> </a:t>
            </a:r>
            <a:r>
              <a:rPr lang="en-US" sz="1600" dirty="0">
                <a:cs typeface="Arial"/>
              </a:rPr>
              <a:t>in</a:t>
            </a:r>
            <a:r>
              <a:rPr lang="en-US" sz="1600" spc="-5" dirty="0">
                <a:cs typeface="Arial"/>
              </a:rPr>
              <a:t> </a:t>
            </a:r>
            <a:r>
              <a:rPr lang="en-US" sz="1600" dirty="0">
                <a:cs typeface="Arial"/>
              </a:rPr>
              <a:t>your</a:t>
            </a:r>
            <a:r>
              <a:rPr lang="en-US" sz="1600" spc="-5" dirty="0">
                <a:cs typeface="Arial"/>
              </a:rPr>
              <a:t> </a:t>
            </a:r>
            <a:r>
              <a:rPr lang="en-US" sz="1600" dirty="0">
                <a:cs typeface="Arial"/>
              </a:rPr>
              <a:t>Cori</a:t>
            </a:r>
            <a:r>
              <a:rPr lang="en-US" sz="1600" spc="-5" dirty="0">
                <a:cs typeface="Arial"/>
              </a:rPr>
              <a:t> </a:t>
            </a:r>
            <a:r>
              <a:rPr lang="en-US" sz="1600" spc="-10" dirty="0">
                <a:cs typeface="Arial"/>
              </a:rPr>
              <a:t>I</a:t>
            </a:r>
            <a:r>
              <a:rPr lang="en-US" sz="1600" dirty="0">
                <a:cs typeface="Arial"/>
              </a:rPr>
              <a:t>n</a:t>
            </a:r>
            <a:r>
              <a:rPr lang="en-US" sz="1600" spc="-10" dirty="0">
                <a:cs typeface="Arial"/>
              </a:rPr>
              <a:t>f</a:t>
            </a:r>
            <a:r>
              <a:rPr lang="en-US" sz="1600" dirty="0">
                <a:cs typeface="Arial"/>
              </a:rPr>
              <a:t>orma</a:t>
            </a:r>
            <a:r>
              <a:rPr lang="en-US" sz="1600" spc="-10" dirty="0">
                <a:cs typeface="Arial"/>
              </a:rPr>
              <a:t>t</a:t>
            </a:r>
            <a:r>
              <a:rPr lang="en-US" sz="1600" dirty="0">
                <a:cs typeface="Arial"/>
              </a:rPr>
              <a:t>ion</a:t>
            </a:r>
            <a:r>
              <a:rPr lang="en-US" sz="1600" spc="-5" dirty="0">
                <a:cs typeface="Arial"/>
              </a:rPr>
              <a:t> </a:t>
            </a:r>
            <a:r>
              <a:rPr lang="en-US" sz="1600" spc="-10" dirty="0">
                <a:cs typeface="Arial"/>
              </a:rPr>
              <a:t>t</a:t>
            </a:r>
            <a:r>
              <a:rPr lang="en-US" sz="1600" dirty="0">
                <a:cs typeface="Arial"/>
              </a:rPr>
              <a:t>o</a:t>
            </a:r>
            <a:r>
              <a:rPr lang="en-US" sz="1600" spc="-5" dirty="0">
                <a:cs typeface="Arial"/>
              </a:rPr>
              <a:t> </a:t>
            </a:r>
            <a:r>
              <a:rPr lang="en-US" sz="1600" dirty="0">
                <a:cs typeface="Arial"/>
              </a:rPr>
              <a:t>Jason Pratt –</a:t>
            </a:r>
            <a:r>
              <a:rPr lang="en-US" sz="1600" spc="-5" dirty="0">
                <a:cs typeface="Arial"/>
              </a:rPr>
              <a:t> </a:t>
            </a:r>
            <a:r>
              <a:rPr lang="en-US" sz="1600" dirty="0">
                <a:cs typeface="Arial"/>
              </a:rPr>
              <a:t>MSC C</a:t>
            </a:r>
            <a:r>
              <a:rPr lang="en-US" sz="1600" spc="-20" dirty="0">
                <a:cs typeface="Arial"/>
              </a:rPr>
              <a:t>O</a:t>
            </a:r>
            <a:r>
              <a:rPr lang="en-US" sz="1600" dirty="0">
                <a:cs typeface="Arial"/>
              </a:rPr>
              <a:t>R</a:t>
            </a:r>
            <a:r>
              <a:rPr lang="en-US" sz="1600" spc="-10" dirty="0">
                <a:cs typeface="Arial"/>
              </a:rPr>
              <a:t>I</a:t>
            </a:r>
            <a:r>
              <a:rPr lang="en-US" sz="1600" spc="-5" dirty="0">
                <a:cs typeface="Arial"/>
              </a:rPr>
              <a:t> </a:t>
            </a:r>
            <a:r>
              <a:rPr lang="en-US" sz="1600" dirty="0">
                <a:cs typeface="Arial"/>
              </a:rPr>
              <a:t>Coordina</a:t>
            </a:r>
            <a:r>
              <a:rPr lang="en-US" sz="1600" spc="-10" dirty="0">
                <a:cs typeface="Arial"/>
              </a:rPr>
              <a:t>t</a:t>
            </a:r>
            <a:r>
              <a:rPr lang="en-US" sz="1600" dirty="0">
                <a:cs typeface="Arial"/>
              </a:rPr>
              <a:t>or</a:t>
            </a:r>
            <a:r>
              <a:rPr lang="en-US" sz="1600" spc="-5" dirty="0">
                <a:cs typeface="Arial"/>
              </a:rPr>
              <a:t> </a:t>
            </a:r>
            <a:r>
              <a:rPr lang="en-US" sz="1600" dirty="0">
                <a:cs typeface="Arial"/>
              </a:rPr>
              <a:t>(ALL</a:t>
            </a:r>
            <a:r>
              <a:rPr lang="en-US" sz="1600" spc="-90" dirty="0">
                <a:cs typeface="Arial"/>
              </a:rPr>
              <a:t> </a:t>
            </a:r>
            <a:r>
              <a:rPr lang="en-US" sz="1600" dirty="0">
                <a:cs typeface="Arial"/>
              </a:rPr>
              <a:t>C</a:t>
            </a:r>
            <a:r>
              <a:rPr lang="en-US" sz="1600" spc="-20" dirty="0">
                <a:cs typeface="Arial"/>
              </a:rPr>
              <a:t>O</a:t>
            </a:r>
            <a:r>
              <a:rPr lang="en-US" sz="1600" dirty="0">
                <a:cs typeface="Arial"/>
              </a:rPr>
              <a:t>ACH</a:t>
            </a:r>
            <a:r>
              <a:rPr lang="en-US" sz="1600" spc="-20" dirty="0">
                <a:cs typeface="Arial"/>
              </a:rPr>
              <a:t>ES</a:t>
            </a:r>
            <a:r>
              <a:rPr lang="en-US" sz="1600" spc="-5" dirty="0">
                <a:cs typeface="Arial"/>
              </a:rPr>
              <a:t> </a:t>
            </a:r>
            <a:r>
              <a:rPr lang="en-US" sz="1600" spc="-20" dirty="0">
                <a:cs typeface="Arial"/>
              </a:rPr>
              <a:t>&amp;</a:t>
            </a:r>
            <a:r>
              <a:rPr lang="en-US" sz="1600" spc="-135" dirty="0">
                <a:cs typeface="Arial"/>
              </a:rPr>
              <a:t> </a:t>
            </a:r>
            <a:r>
              <a:rPr lang="en-US" sz="1600" spc="-15" dirty="0">
                <a:cs typeface="Arial"/>
              </a:rPr>
              <a:t>ASSIS</a:t>
            </a:r>
            <a:r>
              <a:rPr lang="en-US" sz="1600" spc="-195" dirty="0">
                <a:cs typeface="Arial"/>
              </a:rPr>
              <a:t>T</a:t>
            </a:r>
            <a:r>
              <a:rPr lang="en-US" sz="1600" dirty="0">
                <a:cs typeface="Arial"/>
              </a:rPr>
              <a:t>AN</a:t>
            </a:r>
            <a:r>
              <a:rPr lang="en-US" sz="1600" spc="-15" dirty="0">
                <a:cs typeface="Arial"/>
              </a:rPr>
              <a:t>T</a:t>
            </a:r>
            <a:r>
              <a:rPr lang="en-US" sz="1600" spc="-10" dirty="0">
                <a:cs typeface="Arial"/>
              </a:rPr>
              <a:t> </a:t>
            </a:r>
            <a:r>
              <a:rPr lang="en-US" sz="1600" dirty="0">
                <a:cs typeface="Arial"/>
              </a:rPr>
              <a:t>C</a:t>
            </a:r>
            <a:r>
              <a:rPr lang="en-US" sz="1600" spc="-20" dirty="0">
                <a:cs typeface="Arial"/>
              </a:rPr>
              <a:t>O</a:t>
            </a:r>
            <a:r>
              <a:rPr lang="en-US" sz="1600" dirty="0">
                <a:cs typeface="Arial"/>
              </a:rPr>
              <a:t>ACH</a:t>
            </a:r>
            <a:r>
              <a:rPr lang="en-US" sz="1600" spc="-15" dirty="0">
                <a:cs typeface="Arial"/>
              </a:rPr>
              <a:t>ES)</a:t>
            </a:r>
            <a:endParaRPr lang="en-US" sz="1600" dirty="0">
              <a:cs typeface="Arial"/>
            </a:endParaRPr>
          </a:p>
          <a:p>
            <a:pPr marL="355600">
              <a:spcBef>
                <a:spcPts val="439"/>
              </a:spcBef>
              <a:buFont typeface="Arial"/>
              <a:buChar char="•"/>
              <a:tabLst>
                <a:tab pos="355600" algn="l"/>
              </a:tabLst>
            </a:pPr>
            <a:r>
              <a:rPr lang="en-US" sz="1600" dirty="0">
                <a:cs typeface="Arial"/>
              </a:rPr>
              <a:t>Comple</a:t>
            </a:r>
            <a:r>
              <a:rPr lang="en-US" sz="1600" spc="-10" dirty="0">
                <a:cs typeface="Arial"/>
              </a:rPr>
              <a:t>te</a:t>
            </a:r>
            <a:r>
              <a:rPr lang="en-US" sz="1600" spc="-5" dirty="0">
                <a:cs typeface="Arial"/>
              </a:rPr>
              <a:t> </a:t>
            </a:r>
            <a:r>
              <a:rPr lang="en-US" sz="1600" dirty="0">
                <a:cs typeface="Arial"/>
              </a:rPr>
              <a:t>all</a:t>
            </a:r>
            <a:r>
              <a:rPr lang="en-US" sz="1600" spc="-5" dirty="0">
                <a:cs typeface="Arial"/>
              </a:rPr>
              <a:t> </a:t>
            </a:r>
            <a:r>
              <a:rPr lang="en-US" sz="1600" dirty="0">
                <a:cs typeface="Arial"/>
              </a:rPr>
              <a:t>addi</a:t>
            </a:r>
            <a:r>
              <a:rPr lang="en-US" sz="1600" spc="-10" dirty="0">
                <a:cs typeface="Arial"/>
              </a:rPr>
              <a:t>t</a:t>
            </a:r>
            <a:r>
              <a:rPr lang="en-US" sz="1600" dirty="0">
                <a:cs typeface="Arial"/>
              </a:rPr>
              <a:t>ional</a:t>
            </a:r>
            <a:r>
              <a:rPr lang="en-US" sz="1600" spc="-5" dirty="0">
                <a:cs typeface="Arial"/>
              </a:rPr>
              <a:t> </a:t>
            </a:r>
            <a:r>
              <a:rPr lang="en-US" sz="1600" dirty="0">
                <a:cs typeface="Arial"/>
              </a:rPr>
              <a:t>emails</a:t>
            </a:r>
            <a:r>
              <a:rPr lang="en-US" sz="1600" spc="-5" dirty="0">
                <a:cs typeface="Arial"/>
              </a:rPr>
              <a:t> </a:t>
            </a:r>
            <a:r>
              <a:rPr lang="en-US" sz="1600" spc="-10" dirty="0">
                <a:cs typeface="Arial"/>
              </a:rPr>
              <a:t>f</a:t>
            </a:r>
            <a:r>
              <a:rPr lang="en-US" sz="1600" dirty="0">
                <a:cs typeface="Arial"/>
              </a:rPr>
              <a:t>or</a:t>
            </a:r>
            <a:r>
              <a:rPr lang="en-US" sz="1600" spc="-5" dirty="0">
                <a:cs typeface="Arial"/>
              </a:rPr>
              <a:t> </a:t>
            </a:r>
            <a:r>
              <a:rPr lang="en-US" sz="1600" spc="-10" dirty="0">
                <a:cs typeface="Arial"/>
              </a:rPr>
              <a:t>t</a:t>
            </a:r>
            <a:r>
              <a:rPr lang="en-US" sz="1600" dirty="0">
                <a:cs typeface="Arial"/>
              </a:rPr>
              <a:t>he</a:t>
            </a:r>
            <a:r>
              <a:rPr lang="en-US" sz="1600" spc="-5" dirty="0">
                <a:cs typeface="Arial"/>
              </a:rPr>
              <a:t> </a:t>
            </a:r>
            <a:r>
              <a:rPr lang="en-US" sz="1600" dirty="0">
                <a:cs typeface="Arial"/>
              </a:rPr>
              <a:t>C</a:t>
            </a:r>
            <a:r>
              <a:rPr lang="en-US" sz="1600" spc="-20" dirty="0">
                <a:cs typeface="Arial"/>
              </a:rPr>
              <a:t>O</a:t>
            </a:r>
            <a:r>
              <a:rPr lang="en-US" sz="1600" dirty="0">
                <a:cs typeface="Arial"/>
              </a:rPr>
              <a:t>R</a:t>
            </a:r>
            <a:r>
              <a:rPr lang="en-US" sz="1600" spc="-10" dirty="0">
                <a:cs typeface="Arial"/>
              </a:rPr>
              <a:t>I</a:t>
            </a:r>
            <a:r>
              <a:rPr lang="en-US" sz="1600" spc="-5" dirty="0">
                <a:cs typeface="Arial"/>
              </a:rPr>
              <a:t> </a:t>
            </a:r>
            <a:r>
              <a:rPr lang="en-US" sz="1600" dirty="0">
                <a:cs typeface="Arial"/>
              </a:rPr>
              <a:t>process</a:t>
            </a:r>
          </a:p>
          <a:p>
            <a:pPr marL="355600" marR="145415">
              <a:lnSpc>
                <a:spcPts val="2800"/>
              </a:lnSpc>
              <a:spcBef>
                <a:spcPts val="680"/>
              </a:spcBef>
              <a:buFont typeface="Arial"/>
              <a:buChar char="•"/>
              <a:tabLst>
                <a:tab pos="355600" algn="l"/>
              </a:tabLst>
            </a:pPr>
            <a:r>
              <a:rPr lang="en-US" sz="1600" spc="-15" dirty="0">
                <a:cs typeface="Arial"/>
              </a:rPr>
              <a:t>Work with the town rep in which the field you wish to practice is located to schedule practice days/times</a:t>
            </a:r>
            <a:endParaRPr lang="en-US" sz="1600" dirty="0">
              <a:cs typeface="Arial"/>
            </a:endParaRPr>
          </a:p>
          <a:p>
            <a:pPr marL="355600">
              <a:spcBef>
                <a:spcPts val="440"/>
              </a:spcBef>
              <a:buFont typeface="Arial"/>
              <a:buChar char="•"/>
              <a:tabLst>
                <a:tab pos="355600" algn="l"/>
              </a:tabLst>
            </a:pPr>
            <a:r>
              <a:rPr lang="en-US" sz="1600" dirty="0">
                <a:cs typeface="Arial"/>
              </a:rPr>
              <a:t>Con</a:t>
            </a:r>
            <a:r>
              <a:rPr lang="en-US" sz="1600" spc="-10" dirty="0">
                <a:cs typeface="Arial"/>
              </a:rPr>
              <a:t>tact</a:t>
            </a:r>
            <a:r>
              <a:rPr lang="en-US" sz="1600" spc="-5" dirty="0">
                <a:cs typeface="Arial"/>
              </a:rPr>
              <a:t> </a:t>
            </a:r>
            <a:r>
              <a:rPr lang="en-US" sz="1600" dirty="0">
                <a:cs typeface="Arial"/>
              </a:rPr>
              <a:t>your</a:t>
            </a:r>
            <a:r>
              <a:rPr lang="en-US" sz="1600" spc="-5" dirty="0">
                <a:cs typeface="Arial"/>
              </a:rPr>
              <a:t> </a:t>
            </a:r>
            <a:r>
              <a:rPr lang="en-US" sz="1600" spc="-10" dirty="0">
                <a:cs typeface="Arial"/>
              </a:rPr>
              <a:t>t</a:t>
            </a:r>
            <a:r>
              <a:rPr lang="en-US" sz="1600" dirty="0">
                <a:cs typeface="Arial"/>
              </a:rPr>
              <a:t>eam</a:t>
            </a:r>
            <a:r>
              <a:rPr lang="en-US" sz="1600" spc="-5" dirty="0">
                <a:cs typeface="Arial"/>
              </a:rPr>
              <a:t> </a:t>
            </a:r>
            <a:r>
              <a:rPr lang="en-US" sz="1600" dirty="0">
                <a:cs typeface="Arial"/>
              </a:rPr>
              <a:t>and</a:t>
            </a:r>
            <a:r>
              <a:rPr lang="en-US" sz="1600" spc="-5" dirty="0">
                <a:cs typeface="Arial"/>
              </a:rPr>
              <a:t> </a:t>
            </a:r>
            <a:r>
              <a:rPr lang="en-US" sz="1600" dirty="0">
                <a:cs typeface="Arial"/>
              </a:rPr>
              <a:t>in</a:t>
            </a:r>
            <a:r>
              <a:rPr lang="en-US" sz="1600" spc="-10" dirty="0">
                <a:cs typeface="Arial"/>
              </a:rPr>
              <a:t>t</a:t>
            </a:r>
            <a:r>
              <a:rPr lang="en-US" sz="1600" dirty="0">
                <a:cs typeface="Arial"/>
              </a:rPr>
              <a:t>roduce</a:t>
            </a:r>
            <a:r>
              <a:rPr lang="en-US" sz="1600" spc="-5" dirty="0">
                <a:cs typeface="Arial"/>
              </a:rPr>
              <a:t> </a:t>
            </a:r>
            <a:r>
              <a:rPr lang="en-US" sz="1600" dirty="0">
                <a:cs typeface="Arial"/>
              </a:rPr>
              <a:t>yoursel</a:t>
            </a:r>
            <a:r>
              <a:rPr lang="en-US" sz="1600" spc="-10" dirty="0">
                <a:cs typeface="Arial"/>
              </a:rPr>
              <a:t>f if you haven’t already done so</a:t>
            </a:r>
            <a:endParaRPr lang="en-US" sz="1600" dirty="0">
              <a:cs typeface="Arial"/>
            </a:endParaRPr>
          </a:p>
          <a:p>
            <a:pPr marL="355600" marR="196215">
              <a:lnSpc>
                <a:spcPts val="2800"/>
              </a:lnSpc>
              <a:spcBef>
                <a:spcPts val="680"/>
              </a:spcBef>
              <a:buFont typeface="Arial"/>
              <a:buChar char="•"/>
              <a:tabLst>
                <a:tab pos="355600" algn="l"/>
              </a:tabLst>
            </a:pPr>
            <a:r>
              <a:rPr lang="en-US" sz="1600" dirty="0">
                <a:cs typeface="Arial"/>
              </a:rPr>
              <a:t>Sign</a:t>
            </a:r>
            <a:r>
              <a:rPr lang="en-US" sz="1600" spc="-5" dirty="0">
                <a:cs typeface="Arial"/>
              </a:rPr>
              <a:t> </a:t>
            </a:r>
            <a:r>
              <a:rPr lang="en-US" sz="1600" dirty="0">
                <a:cs typeface="Arial"/>
              </a:rPr>
              <a:t>in</a:t>
            </a:r>
            <a:r>
              <a:rPr lang="en-US" sz="1600" spc="-5" dirty="0">
                <a:cs typeface="Arial"/>
              </a:rPr>
              <a:t> </a:t>
            </a:r>
            <a:r>
              <a:rPr lang="en-US" sz="1600" spc="-10" dirty="0">
                <a:cs typeface="Arial"/>
              </a:rPr>
              <a:t>t</a:t>
            </a:r>
            <a:r>
              <a:rPr lang="en-US" sz="1600" dirty="0">
                <a:cs typeface="Arial"/>
              </a:rPr>
              <a:t>o</a:t>
            </a:r>
            <a:r>
              <a:rPr lang="en-US" sz="1600" spc="-5" dirty="0">
                <a:cs typeface="Arial"/>
              </a:rPr>
              <a:t> </a:t>
            </a:r>
            <a:r>
              <a:rPr lang="en-US" sz="1600" u="heavy" dirty="0">
                <a:solidFill>
                  <a:srgbClr val="0000FF"/>
                </a:solidFill>
                <a:cs typeface="Arial"/>
                <a:hlinkClick r:id="rId2"/>
              </a:rPr>
              <a:t>ww</a:t>
            </a:r>
            <a:r>
              <a:rPr lang="en-US" sz="1600" u="heavy" spc="-135" dirty="0">
                <a:solidFill>
                  <a:srgbClr val="0000FF"/>
                </a:solidFill>
                <a:cs typeface="Arial"/>
                <a:hlinkClick r:id="rId2"/>
              </a:rPr>
              <a:t>w</a:t>
            </a:r>
            <a:r>
              <a:rPr lang="en-US" sz="1600" u="heavy" spc="-10" dirty="0">
                <a:solidFill>
                  <a:srgbClr val="0000FF"/>
                </a:solidFill>
                <a:cs typeface="Arial"/>
                <a:hlinkClick r:id="rId2"/>
              </a:rPr>
              <a:t>.</a:t>
            </a:r>
            <a:r>
              <a:rPr lang="en-US" sz="1600" u="heavy" dirty="0">
                <a:solidFill>
                  <a:srgbClr val="0000FF"/>
                </a:solidFill>
                <a:cs typeface="Arial"/>
                <a:hlinkClick r:id="rId2"/>
              </a:rPr>
              <a:t>spo</a:t>
            </a:r>
            <a:r>
              <a:rPr lang="en-US" sz="1600" u="heavy" spc="-10" dirty="0">
                <a:solidFill>
                  <a:srgbClr val="0000FF"/>
                </a:solidFill>
                <a:cs typeface="Arial"/>
                <a:hlinkClick r:id="rId2"/>
              </a:rPr>
              <a:t>rt</a:t>
            </a:r>
            <a:r>
              <a:rPr lang="en-US" sz="1600" u="heavy" dirty="0">
                <a:solidFill>
                  <a:srgbClr val="0000FF"/>
                </a:solidFill>
                <a:cs typeface="Arial"/>
                <a:hlinkClick r:id="rId2"/>
              </a:rPr>
              <a:t>smanage</a:t>
            </a:r>
            <a:r>
              <a:rPr lang="en-US" sz="1600" u="heavy" spc="-135" dirty="0">
                <a:solidFill>
                  <a:srgbClr val="0000FF"/>
                </a:solidFill>
                <a:cs typeface="Arial"/>
                <a:hlinkClick r:id="rId2"/>
              </a:rPr>
              <a:t>r</a:t>
            </a:r>
            <a:r>
              <a:rPr lang="en-US" sz="1600" u="heavy" spc="-10" dirty="0">
                <a:solidFill>
                  <a:srgbClr val="0000FF"/>
                </a:solidFill>
                <a:cs typeface="Arial"/>
                <a:hlinkClick r:id="rId2"/>
              </a:rPr>
              <a:t>.</a:t>
            </a:r>
            <a:r>
              <a:rPr lang="en-US" sz="1600" u="heavy" dirty="0">
                <a:solidFill>
                  <a:srgbClr val="0000FF"/>
                </a:solidFill>
                <a:cs typeface="Arial"/>
                <a:hlinkClick r:id="rId2"/>
              </a:rPr>
              <a:t>u</a:t>
            </a:r>
            <a:r>
              <a:rPr lang="en-US" sz="1600" u="heavy" spc="-10" dirty="0">
                <a:solidFill>
                  <a:srgbClr val="0000FF"/>
                </a:solidFill>
                <a:cs typeface="Arial"/>
                <a:hlinkClick r:id="rId2"/>
              </a:rPr>
              <a:t>s/</a:t>
            </a:r>
            <a:r>
              <a:rPr lang="en-US" sz="1600" u="heavy" dirty="0">
                <a:solidFill>
                  <a:srgbClr val="0000FF"/>
                </a:solidFill>
                <a:cs typeface="Arial"/>
                <a:hlinkClick r:id="rId2"/>
              </a:rPr>
              <a:t>moun</a:t>
            </a:r>
            <a:r>
              <a:rPr lang="en-US" sz="1600" u="heavy" spc="-10" dirty="0">
                <a:solidFill>
                  <a:srgbClr val="0000FF"/>
                </a:solidFill>
                <a:cs typeface="Arial"/>
                <a:hlinkClick r:id="rId2"/>
              </a:rPr>
              <a:t>t</a:t>
            </a:r>
            <a:r>
              <a:rPr lang="en-US" sz="1600" u="heavy" dirty="0">
                <a:solidFill>
                  <a:srgbClr val="0000FF"/>
                </a:solidFill>
                <a:cs typeface="Arial"/>
                <a:hlinkClick r:id="rId2"/>
              </a:rPr>
              <a:t>ainclubsocce</a:t>
            </a:r>
            <a:r>
              <a:rPr lang="en-US" sz="1600" u="heavy" spc="-135" dirty="0">
                <a:solidFill>
                  <a:srgbClr val="0000FF"/>
                </a:solidFill>
                <a:cs typeface="Arial"/>
                <a:hlinkClick r:id="rId2"/>
              </a:rPr>
              <a:t>r</a:t>
            </a:r>
            <a:r>
              <a:rPr lang="en-US" sz="1600" u="heavy" spc="-10" dirty="0">
                <a:solidFill>
                  <a:srgbClr val="0000FF"/>
                </a:solidFill>
                <a:cs typeface="Arial"/>
                <a:hlinkClick r:id="rId2"/>
              </a:rPr>
              <a:t>.</a:t>
            </a:r>
            <a:r>
              <a:rPr lang="en-US" sz="1600" u="heavy" dirty="0">
                <a:solidFill>
                  <a:srgbClr val="0000FF"/>
                </a:solidFill>
                <a:cs typeface="Arial"/>
                <a:hlinkClick r:id="rId2"/>
              </a:rPr>
              <a:t>h</a:t>
            </a:r>
            <a:r>
              <a:rPr lang="en-US" sz="1600" u="heavy" spc="-10" dirty="0">
                <a:solidFill>
                  <a:srgbClr val="0000FF"/>
                </a:solidFill>
                <a:cs typeface="Arial"/>
                <a:hlinkClick r:id="rId2"/>
              </a:rPr>
              <a:t>t</a:t>
            </a:r>
            <a:r>
              <a:rPr lang="en-US" sz="1600" u="heavy" dirty="0">
                <a:solidFill>
                  <a:srgbClr val="0000FF"/>
                </a:solidFill>
                <a:cs typeface="Arial"/>
                <a:hlinkClick r:id="rId2"/>
              </a:rPr>
              <a:t>m</a:t>
            </a:r>
            <a:r>
              <a:rPr lang="en-US" sz="1600" dirty="0">
                <a:solidFill>
                  <a:srgbClr val="0000FF"/>
                </a:solidFill>
                <a:cs typeface="Arial"/>
              </a:rPr>
              <a:t> </a:t>
            </a:r>
            <a:r>
              <a:rPr lang="en-US" sz="1600" spc="-10" dirty="0">
                <a:cs typeface="Arial"/>
              </a:rPr>
              <a:t>t</a:t>
            </a:r>
            <a:r>
              <a:rPr lang="en-US" sz="1600" dirty="0">
                <a:cs typeface="Arial"/>
              </a:rPr>
              <a:t>o</a:t>
            </a:r>
            <a:r>
              <a:rPr lang="en-US" sz="1600" spc="-5" dirty="0">
                <a:cs typeface="Arial"/>
              </a:rPr>
              <a:t> </a:t>
            </a:r>
            <a:r>
              <a:rPr lang="en-US" sz="1600" dirty="0">
                <a:cs typeface="Arial"/>
              </a:rPr>
              <a:t>access</a:t>
            </a:r>
            <a:r>
              <a:rPr lang="en-US" sz="1600" spc="-5" dirty="0">
                <a:cs typeface="Arial"/>
              </a:rPr>
              <a:t> </a:t>
            </a:r>
            <a:r>
              <a:rPr lang="en-US" sz="1600" dirty="0">
                <a:cs typeface="Arial"/>
              </a:rPr>
              <a:t>your</a:t>
            </a:r>
            <a:r>
              <a:rPr lang="en-US" sz="1600" spc="-5" dirty="0">
                <a:cs typeface="Arial"/>
              </a:rPr>
              <a:t> </a:t>
            </a:r>
            <a:r>
              <a:rPr lang="en-US" sz="1600" dirty="0">
                <a:cs typeface="Arial"/>
              </a:rPr>
              <a:t>schedule</a:t>
            </a:r>
            <a:r>
              <a:rPr lang="en-US" sz="1600" spc="-10" dirty="0">
                <a:cs typeface="Arial"/>
              </a:rPr>
              <a:t>s.</a:t>
            </a:r>
            <a:endParaRPr lang="en-US" sz="1600" dirty="0">
              <a:cs typeface="Arial"/>
            </a:endParaRPr>
          </a:p>
          <a:p>
            <a:pPr marL="355600" marR="5080">
              <a:lnSpc>
                <a:spcPts val="2800"/>
              </a:lnSpc>
              <a:spcBef>
                <a:spcPts val="500"/>
              </a:spcBef>
              <a:buFont typeface="Arial"/>
              <a:buChar char="•"/>
              <a:tabLst>
                <a:tab pos="355600" algn="l"/>
              </a:tabLst>
            </a:pPr>
            <a:r>
              <a:rPr lang="en-US" sz="1600" dirty="0">
                <a:cs typeface="Arial"/>
              </a:rPr>
              <a:t>Have</a:t>
            </a:r>
            <a:r>
              <a:rPr lang="en-US" sz="1600" spc="-5" dirty="0">
                <a:cs typeface="Arial"/>
              </a:rPr>
              <a:t> </a:t>
            </a:r>
            <a:r>
              <a:rPr lang="en-US" sz="1600" dirty="0">
                <a:cs typeface="Arial"/>
              </a:rPr>
              <a:t>a</a:t>
            </a:r>
            <a:r>
              <a:rPr lang="en-US" sz="1600" spc="-5" dirty="0">
                <a:cs typeface="Arial"/>
              </a:rPr>
              <a:t> </a:t>
            </a:r>
            <a:r>
              <a:rPr lang="en-US" sz="1600" dirty="0">
                <a:cs typeface="Arial"/>
              </a:rPr>
              <a:t>paren</a:t>
            </a:r>
            <a:r>
              <a:rPr lang="en-US" sz="1600" spc="-10" dirty="0">
                <a:cs typeface="Arial"/>
              </a:rPr>
              <a:t>t</a:t>
            </a:r>
            <a:r>
              <a:rPr lang="en-US" sz="1600" dirty="0">
                <a:cs typeface="Arial"/>
              </a:rPr>
              <a:t>s</a:t>
            </a:r>
            <a:r>
              <a:rPr lang="en-US" sz="1600" spc="-5" dirty="0">
                <a:cs typeface="Arial"/>
              </a:rPr>
              <a:t> </a:t>
            </a:r>
            <a:r>
              <a:rPr lang="en-US" sz="1600" dirty="0">
                <a:cs typeface="Arial"/>
              </a:rPr>
              <a:t>mee</a:t>
            </a:r>
            <a:r>
              <a:rPr lang="en-US" sz="1600" spc="-10" dirty="0">
                <a:cs typeface="Arial"/>
              </a:rPr>
              <a:t>t</a:t>
            </a:r>
            <a:r>
              <a:rPr lang="en-US" sz="1600" dirty="0">
                <a:cs typeface="Arial"/>
              </a:rPr>
              <a:t>ing</a:t>
            </a:r>
            <a:r>
              <a:rPr lang="en-US" sz="1600" spc="-5" dirty="0">
                <a:cs typeface="Arial"/>
              </a:rPr>
              <a:t> </a:t>
            </a:r>
            <a:r>
              <a:rPr lang="en-US" sz="1600" dirty="0">
                <a:cs typeface="Arial"/>
              </a:rPr>
              <a:t>a</a:t>
            </a:r>
            <a:r>
              <a:rPr lang="en-US" sz="1600" spc="-10" dirty="0">
                <a:cs typeface="Arial"/>
              </a:rPr>
              <a:t>t</a:t>
            </a:r>
            <a:r>
              <a:rPr lang="en-US" sz="1600" spc="-5" dirty="0">
                <a:cs typeface="Arial"/>
              </a:rPr>
              <a:t> </a:t>
            </a:r>
            <a:r>
              <a:rPr lang="en-US" sz="1600" spc="-10" dirty="0">
                <a:cs typeface="Arial"/>
              </a:rPr>
              <a:t>t</a:t>
            </a:r>
            <a:r>
              <a:rPr lang="en-US" sz="1600" dirty="0">
                <a:cs typeface="Arial"/>
              </a:rPr>
              <a:t>he</a:t>
            </a:r>
            <a:r>
              <a:rPr lang="en-US" sz="1600" spc="-5" dirty="0">
                <a:cs typeface="Arial"/>
              </a:rPr>
              <a:t> 1</a:t>
            </a:r>
            <a:r>
              <a:rPr lang="en-US" sz="1600" spc="-15" baseline="19097" dirty="0">
                <a:cs typeface="Arial"/>
              </a:rPr>
              <a:t>st</a:t>
            </a:r>
            <a:r>
              <a:rPr lang="en-US" sz="1600" spc="330" baseline="19097" dirty="0">
                <a:cs typeface="Arial"/>
              </a:rPr>
              <a:t> </a:t>
            </a:r>
            <a:r>
              <a:rPr lang="en-US" sz="1600" dirty="0">
                <a:cs typeface="Arial"/>
              </a:rPr>
              <a:t>pra</a:t>
            </a:r>
            <a:r>
              <a:rPr lang="en-US" sz="1600" spc="-10" dirty="0">
                <a:cs typeface="Arial"/>
              </a:rPr>
              <a:t>ct</a:t>
            </a:r>
            <a:r>
              <a:rPr lang="en-US" sz="1600" dirty="0">
                <a:cs typeface="Arial"/>
              </a:rPr>
              <a:t>ice</a:t>
            </a:r>
            <a:r>
              <a:rPr lang="en-US" sz="1600" spc="-10" dirty="0">
                <a:cs typeface="Arial"/>
              </a:rPr>
              <a:t>.</a:t>
            </a:r>
            <a:r>
              <a:rPr lang="en-US" sz="1600" spc="-5" dirty="0">
                <a:cs typeface="Arial"/>
              </a:rPr>
              <a:t> </a:t>
            </a:r>
            <a:r>
              <a:rPr lang="en-US" sz="1600" dirty="0">
                <a:cs typeface="Arial"/>
              </a:rPr>
              <a:t>Review</a:t>
            </a:r>
            <a:r>
              <a:rPr lang="en-US" sz="1600" spc="-5" dirty="0">
                <a:cs typeface="Arial"/>
              </a:rPr>
              <a:t> </a:t>
            </a:r>
            <a:r>
              <a:rPr lang="en-US" sz="1600" dirty="0">
                <a:cs typeface="Arial"/>
              </a:rPr>
              <a:t>Paren</a:t>
            </a:r>
            <a:r>
              <a:rPr lang="en-US" sz="1600" spc="-10" dirty="0">
                <a:cs typeface="Arial"/>
              </a:rPr>
              <a:t>t</a:t>
            </a:r>
            <a:r>
              <a:rPr lang="en-US" sz="1600" dirty="0">
                <a:cs typeface="Arial"/>
              </a:rPr>
              <a:t>s Code</a:t>
            </a:r>
            <a:r>
              <a:rPr lang="en-US" sz="1600" spc="-5" dirty="0">
                <a:cs typeface="Arial"/>
              </a:rPr>
              <a:t> </a:t>
            </a:r>
            <a:r>
              <a:rPr lang="en-US" sz="1600" dirty="0">
                <a:cs typeface="Arial"/>
              </a:rPr>
              <a:t>o</a:t>
            </a:r>
            <a:r>
              <a:rPr lang="en-US" sz="1600" spc="-10" dirty="0">
                <a:cs typeface="Arial"/>
              </a:rPr>
              <a:t>f</a:t>
            </a:r>
            <a:r>
              <a:rPr lang="en-US" sz="1600" spc="-5" dirty="0">
                <a:cs typeface="Arial"/>
              </a:rPr>
              <a:t> </a:t>
            </a:r>
            <a:r>
              <a:rPr lang="en-US" sz="1600" dirty="0">
                <a:cs typeface="Arial"/>
              </a:rPr>
              <a:t>Condu</a:t>
            </a:r>
            <a:r>
              <a:rPr lang="en-US" sz="1600" spc="-10" dirty="0">
                <a:cs typeface="Arial"/>
              </a:rPr>
              <a:t>ct.</a:t>
            </a:r>
            <a:r>
              <a:rPr lang="en-US" sz="1600" spc="-135" dirty="0">
                <a:cs typeface="Arial"/>
              </a:rPr>
              <a:t> </a:t>
            </a:r>
            <a:r>
              <a:rPr lang="en-US" sz="1600" dirty="0">
                <a:cs typeface="Arial"/>
              </a:rPr>
              <a:t>Also</a:t>
            </a:r>
            <a:r>
              <a:rPr lang="en-US" sz="1600" spc="-5" dirty="0">
                <a:cs typeface="Arial"/>
              </a:rPr>
              <a:t> </a:t>
            </a:r>
            <a:r>
              <a:rPr lang="en-US" sz="1600" dirty="0">
                <a:cs typeface="Arial"/>
              </a:rPr>
              <a:t>remind</a:t>
            </a:r>
            <a:r>
              <a:rPr lang="en-US" sz="1600" spc="-5" dirty="0">
                <a:cs typeface="Arial"/>
              </a:rPr>
              <a:t> </a:t>
            </a:r>
            <a:r>
              <a:rPr lang="en-US" sz="1600" dirty="0">
                <a:cs typeface="Arial"/>
              </a:rPr>
              <a:t>players</a:t>
            </a:r>
            <a:r>
              <a:rPr lang="en-US" sz="1600" spc="-5" dirty="0">
                <a:cs typeface="Arial"/>
              </a:rPr>
              <a:t> </a:t>
            </a:r>
            <a:r>
              <a:rPr lang="en-US" sz="1600" spc="-10" dirty="0">
                <a:cs typeface="Arial"/>
              </a:rPr>
              <a:t>t</a:t>
            </a:r>
            <a:r>
              <a:rPr lang="en-US" sz="1600" dirty="0">
                <a:cs typeface="Arial"/>
              </a:rPr>
              <a:t>ha</a:t>
            </a:r>
            <a:r>
              <a:rPr lang="en-US" sz="1600" spc="-10" dirty="0">
                <a:cs typeface="Arial"/>
              </a:rPr>
              <a:t>t</a:t>
            </a:r>
            <a:r>
              <a:rPr lang="en-US" sz="1600" spc="-5" dirty="0">
                <a:cs typeface="Arial"/>
              </a:rPr>
              <a:t> </a:t>
            </a:r>
            <a:r>
              <a:rPr lang="en-US" sz="1600" dirty="0">
                <a:cs typeface="Arial"/>
              </a:rPr>
              <a:t>N</a:t>
            </a:r>
            <a:r>
              <a:rPr lang="en-US" sz="1600" spc="-20" dirty="0">
                <a:cs typeface="Arial"/>
              </a:rPr>
              <a:t>O</a:t>
            </a:r>
            <a:r>
              <a:rPr lang="en-US" sz="1600" spc="-5" dirty="0">
                <a:cs typeface="Arial"/>
              </a:rPr>
              <a:t> </a:t>
            </a:r>
            <a:r>
              <a:rPr lang="en-US" sz="1600" spc="-20" dirty="0">
                <a:cs typeface="Arial"/>
              </a:rPr>
              <a:t>JEW</a:t>
            </a:r>
            <a:r>
              <a:rPr lang="en-US" sz="1600" dirty="0">
                <a:cs typeface="Arial"/>
              </a:rPr>
              <a:t>EL</a:t>
            </a:r>
            <a:r>
              <a:rPr lang="en-US" sz="1600" spc="-45" dirty="0">
                <a:cs typeface="Arial"/>
              </a:rPr>
              <a:t>R</a:t>
            </a:r>
            <a:r>
              <a:rPr lang="en-US" sz="1600" spc="-20" dirty="0">
                <a:cs typeface="Arial"/>
              </a:rPr>
              <a:t>Y</a:t>
            </a:r>
            <a:r>
              <a:rPr lang="en-US" sz="1600" spc="-45" dirty="0">
                <a:cs typeface="Arial"/>
              </a:rPr>
              <a:t> </a:t>
            </a:r>
            <a:r>
              <a:rPr lang="en-US" sz="1600" dirty="0">
                <a:cs typeface="Arial"/>
              </a:rPr>
              <a:t>is allowed</a:t>
            </a:r>
            <a:r>
              <a:rPr lang="en-US" sz="1600" spc="-10" dirty="0">
                <a:cs typeface="Arial"/>
              </a:rPr>
              <a:t>.</a:t>
            </a:r>
            <a:r>
              <a:rPr lang="en-US" sz="1600" spc="-5" dirty="0">
                <a:cs typeface="Arial"/>
              </a:rPr>
              <a:t> </a:t>
            </a:r>
            <a:r>
              <a:rPr lang="en-US" sz="1600" dirty="0">
                <a:cs typeface="Arial"/>
              </a:rPr>
              <a:t>Earrings</a:t>
            </a:r>
            <a:r>
              <a:rPr lang="en-US" sz="1600" spc="-5" dirty="0">
                <a:cs typeface="Arial"/>
              </a:rPr>
              <a:t> </a:t>
            </a:r>
            <a:r>
              <a:rPr lang="en-US" sz="1600" dirty="0">
                <a:cs typeface="Arial"/>
              </a:rPr>
              <a:t>can’</a:t>
            </a:r>
            <a:r>
              <a:rPr lang="en-US" sz="1600" spc="-10" dirty="0">
                <a:cs typeface="Arial"/>
              </a:rPr>
              <a:t>t</a:t>
            </a:r>
            <a:r>
              <a:rPr lang="en-US" sz="1600" spc="-5" dirty="0">
                <a:cs typeface="Arial"/>
              </a:rPr>
              <a:t> </a:t>
            </a:r>
            <a:r>
              <a:rPr lang="en-US" sz="1600" dirty="0">
                <a:cs typeface="Arial"/>
              </a:rPr>
              <a:t>be</a:t>
            </a:r>
            <a:r>
              <a:rPr lang="en-US" sz="1600" spc="-5" dirty="0">
                <a:cs typeface="Arial"/>
              </a:rPr>
              <a:t> </a:t>
            </a:r>
            <a:r>
              <a:rPr lang="en-US" sz="1600" spc="-10" dirty="0">
                <a:cs typeface="Arial"/>
              </a:rPr>
              <a:t>t</a:t>
            </a:r>
            <a:r>
              <a:rPr lang="en-US" sz="1600" dirty="0">
                <a:cs typeface="Arial"/>
              </a:rPr>
              <a:t>aped</a:t>
            </a:r>
            <a:r>
              <a:rPr lang="en-US" sz="1600" spc="-10" dirty="0">
                <a:cs typeface="Arial"/>
              </a:rPr>
              <a:t>.</a:t>
            </a:r>
            <a:r>
              <a:rPr lang="en-US" sz="1600" spc="-45" dirty="0">
                <a:cs typeface="Arial"/>
              </a:rPr>
              <a:t> </a:t>
            </a:r>
            <a:r>
              <a:rPr lang="en-US" sz="1600" spc="-15" dirty="0">
                <a:cs typeface="Arial"/>
              </a:rPr>
              <a:t>T</a:t>
            </a:r>
            <a:r>
              <a:rPr lang="en-US" sz="1600" dirty="0">
                <a:cs typeface="Arial"/>
              </a:rPr>
              <a:t>hey</a:t>
            </a:r>
            <a:r>
              <a:rPr lang="en-US" sz="1600" spc="-5" dirty="0">
                <a:cs typeface="Arial"/>
              </a:rPr>
              <a:t> </a:t>
            </a:r>
            <a:r>
              <a:rPr lang="en-US" sz="1600" dirty="0">
                <a:cs typeface="Arial"/>
              </a:rPr>
              <a:t>mu</a:t>
            </a:r>
            <a:r>
              <a:rPr lang="en-US" sz="1600" spc="-10" dirty="0">
                <a:cs typeface="Arial"/>
              </a:rPr>
              <a:t>st</a:t>
            </a:r>
            <a:r>
              <a:rPr lang="en-US" sz="1600" spc="-5" dirty="0">
                <a:cs typeface="Arial"/>
              </a:rPr>
              <a:t> </a:t>
            </a:r>
            <a:r>
              <a:rPr lang="en-US" sz="1600" dirty="0">
                <a:cs typeface="Arial"/>
              </a:rPr>
              <a:t>be</a:t>
            </a:r>
            <a:r>
              <a:rPr lang="en-US" sz="1600" spc="-5" dirty="0">
                <a:cs typeface="Arial"/>
              </a:rPr>
              <a:t> </a:t>
            </a:r>
            <a:r>
              <a:rPr lang="en-US" sz="1600" dirty="0">
                <a:cs typeface="Arial"/>
              </a:rPr>
              <a:t>removed</a:t>
            </a:r>
            <a:r>
              <a:rPr lang="en-US" sz="1600" spc="-10" dirty="0">
                <a:cs typeface="Arial"/>
              </a:rPr>
              <a:t>. No hard casts. Enjoy the game, cheer the team on and no matter the outcome of the game, the most important thing is that they had fun. </a:t>
            </a:r>
            <a:endParaRPr lang="en-US" sz="1600" dirty="0">
              <a:cs typeface="Arial"/>
            </a:endParaRPr>
          </a:p>
        </p:txBody>
      </p:sp>
    </p:spTree>
    <p:extLst>
      <p:ext uri="{BB962C8B-B14F-4D97-AF65-F5344CB8AC3E}">
        <p14:creationId xmlns:p14="http://schemas.microsoft.com/office/powerpoint/2010/main" val="1234011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43CA53-3D3F-4506-85A2-28DF84280C3F}"/>
              </a:ext>
            </a:extLst>
          </p:cNvPr>
          <p:cNvSpPr>
            <a:spLocks noGrp="1"/>
          </p:cNvSpPr>
          <p:nvPr>
            <p:ph type="ctrTitle"/>
          </p:nvPr>
        </p:nvSpPr>
        <p:spPr/>
        <p:txBody>
          <a:bodyPr/>
          <a:lstStyle/>
          <a:p>
            <a:r>
              <a:rPr lang="en-US" dirty="0"/>
              <a:t>Questions?</a:t>
            </a:r>
          </a:p>
        </p:txBody>
      </p:sp>
      <p:sp>
        <p:nvSpPr>
          <p:cNvPr id="5" name="Subtitle 4">
            <a:extLst>
              <a:ext uri="{FF2B5EF4-FFF2-40B4-BE49-F238E27FC236}">
                <a16:creationId xmlns:a16="http://schemas.microsoft.com/office/drawing/2014/main" id="{A9DBAF38-B0FB-45A2-B186-62CB3A533C61}"/>
              </a:ext>
            </a:extLst>
          </p:cNvPr>
          <p:cNvSpPr>
            <a:spLocks noGrp="1"/>
          </p:cNvSpPr>
          <p:nvPr>
            <p:ph type="subTitle" idx="1"/>
          </p:nvPr>
        </p:nvSpPr>
        <p:spPr/>
        <p:txBody>
          <a:bodyPr/>
          <a:lstStyle/>
          <a:p>
            <a:r>
              <a:rPr lang="en-US" dirty="0"/>
              <a:t>Thank You For Volunteering</a:t>
            </a:r>
          </a:p>
        </p:txBody>
      </p:sp>
    </p:spTree>
    <p:extLst>
      <p:ext uri="{BB962C8B-B14F-4D97-AF65-F5344CB8AC3E}">
        <p14:creationId xmlns:p14="http://schemas.microsoft.com/office/powerpoint/2010/main" val="2206955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ct val="45833"/>
              <a:buFont typeface="Arial"/>
              <a:buNone/>
            </a:pPr>
            <a:r>
              <a:rPr lang="en" sz="2400" b="1">
                <a:latin typeface="Times New Roman"/>
                <a:ea typeface="Times New Roman"/>
                <a:cs typeface="Times New Roman"/>
                <a:sym typeface="Times New Roman"/>
              </a:rPr>
              <a:t>Mountain Soccer Club - </a:t>
            </a:r>
            <a:r>
              <a:rPr lang="en" sz="2400" b="1" u="sng">
                <a:latin typeface="Times New Roman"/>
                <a:ea typeface="Times New Roman"/>
                <a:cs typeface="Times New Roman"/>
                <a:sym typeface="Times New Roman"/>
              </a:rPr>
              <a:t>Other Coaching Standards</a:t>
            </a:r>
            <a:endParaRPr u="sng"/>
          </a:p>
        </p:txBody>
      </p:sp>
      <p:sp>
        <p:nvSpPr>
          <p:cNvPr id="83" name="Google Shape;83;p18"/>
          <p:cNvSpPr txBox="1">
            <a:spLocks noGrp="1"/>
          </p:cNvSpPr>
          <p:nvPr>
            <p:ph type="body" idx="1"/>
          </p:nvPr>
        </p:nvSpPr>
        <p:spPr>
          <a:xfrm>
            <a:off x="311700" y="572700"/>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900" b="1" i="1">
                <a:solidFill>
                  <a:schemeClr val="dk1"/>
                </a:solidFill>
                <a:latin typeface="Times New Roman"/>
                <a:ea typeface="Times New Roman"/>
                <a:cs typeface="Times New Roman"/>
                <a:sym typeface="Times New Roman"/>
              </a:rPr>
              <a:t>-Professional Appearance</a:t>
            </a:r>
            <a:r>
              <a:rPr lang="en" sz="1900">
                <a:solidFill>
                  <a:schemeClr val="dk1"/>
                </a:solidFill>
                <a:latin typeface="Times New Roman"/>
                <a:ea typeface="Times New Roman"/>
                <a:cs typeface="Times New Roman"/>
                <a:sym typeface="Times New Roman"/>
              </a:rPr>
              <a:t> - Coaches should consistently appear and look professional  </a:t>
            </a:r>
            <a:endParaRPr sz="19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9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900" b="1" i="1">
                <a:solidFill>
                  <a:schemeClr val="dk1"/>
                </a:solidFill>
                <a:latin typeface="Times New Roman"/>
                <a:ea typeface="Times New Roman"/>
                <a:cs typeface="Times New Roman"/>
                <a:sym typeface="Times New Roman"/>
              </a:rPr>
              <a:t>-Professional Demeanor</a:t>
            </a:r>
            <a:r>
              <a:rPr lang="en" sz="1900">
                <a:solidFill>
                  <a:schemeClr val="dk1"/>
                </a:solidFill>
                <a:latin typeface="Times New Roman"/>
                <a:ea typeface="Times New Roman"/>
                <a:cs typeface="Times New Roman"/>
                <a:sym typeface="Times New Roman"/>
              </a:rPr>
              <a:t> - Coaches should consistently and calmly communicate effectively and efficiently with their team has a whole, but also individually with players, parents as well as others they may come into contact with through the duration of the soccer season </a:t>
            </a:r>
            <a:endParaRPr sz="19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9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900" b="1" i="1">
                <a:solidFill>
                  <a:schemeClr val="dk1"/>
                </a:solidFill>
                <a:latin typeface="Times New Roman"/>
                <a:ea typeface="Times New Roman"/>
                <a:cs typeface="Times New Roman"/>
                <a:sym typeface="Times New Roman"/>
              </a:rPr>
              <a:t>-Managing The Environment</a:t>
            </a:r>
            <a:r>
              <a:rPr lang="en" sz="1900">
                <a:solidFill>
                  <a:schemeClr val="dk1"/>
                </a:solidFill>
                <a:latin typeface="Times New Roman"/>
                <a:ea typeface="Times New Roman"/>
                <a:cs typeface="Times New Roman"/>
                <a:sym typeface="Times New Roman"/>
              </a:rPr>
              <a:t> - Coaches should consistently ensure that players are within a safe and enjoyable environment </a:t>
            </a:r>
            <a:endParaRPr sz="19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19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900" b="1" i="1">
                <a:solidFill>
                  <a:schemeClr val="dk1"/>
                </a:solidFill>
                <a:latin typeface="Times New Roman"/>
                <a:ea typeface="Times New Roman"/>
                <a:cs typeface="Times New Roman"/>
                <a:sym typeface="Times New Roman"/>
              </a:rPr>
              <a:t>-Respect</a:t>
            </a:r>
            <a:r>
              <a:rPr lang="en" sz="1900">
                <a:solidFill>
                  <a:schemeClr val="dk1"/>
                </a:solidFill>
                <a:latin typeface="Times New Roman"/>
                <a:ea typeface="Times New Roman"/>
                <a:cs typeface="Times New Roman"/>
                <a:sym typeface="Times New Roman"/>
              </a:rPr>
              <a:t> - Coaches should consistently show and provide respect to all within all interactions</a:t>
            </a:r>
            <a:endParaRPr sz="2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950" b="1" u="sng">
                <a:highlight>
                  <a:srgbClr val="FFFFFF"/>
                </a:highlight>
                <a:latin typeface="Times New Roman"/>
                <a:ea typeface="Times New Roman"/>
                <a:cs typeface="Times New Roman"/>
                <a:sym typeface="Times New Roman"/>
              </a:rPr>
              <a:t>Communication</a:t>
            </a:r>
            <a:endParaRPr sz="1950" u="sng">
              <a:highlight>
                <a:srgbClr val="FFFFFF"/>
              </a:highlight>
            </a:endParaRPr>
          </a:p>
        </p:txBody>
      </p:sp>
      <p:sp>
        <p:nvSpPr>
          <p:cNvPr id="89" name="Google Shape;89;p19"/>
          <p:cNvSpPr txBox="1">
            <a:spLocks noGrp="1"/>
          </p:cNvSpPr>
          <p:nvPr>
            <p:ph type="body" idx="1"/>
          </p:nvPr>
        </p:nvSpPr>
        <p:spPr>
          <a:xfrm>
            <a:off x="0" y="508800"/>
            <a:ext cx="9144000" cy="4125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-Pre-Season Player/Parent Meeting</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-Setting the standard/desired expectations/group norms</a:t>
            </a:r>
            <a:endParaRPr sz="1200">
              <a:solidFill>
                <a:schemeClr val="dk1"/>
              </a:solidFill>
              <a:latin typeface="Times New Roman"/>
              <a:ea typeface="Times New Roman"/>
              <a:cs typeface="Times New Roman"/>
              <a:sym typeface="Times New Roman"/>
            </a:endParaRPr>
          </a:p>
          <a:p>
            <a:pPr marL="91440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-Player/Parent Meeting should be held as soon as possible </a:t>
            </a:r>
            <a:endParaRPr sz="1200">
              <a:solidFill>
                <a:schemeClr val="dk1"/>
              </a:solidFill>
              <a:latin typeface="Times New Roman"/>
              <a:ea typeface="Times New Roman"/>
              <a:cs typeface="Times New Roman"/>
              <a:sym typeface="Times New Roman"/>
            </a:endParaRPr>
          </a:p>
          <a:p>
            <a:pPr marL="914400" lvl="0" indent="0" algn="l" rtl="0">
              <a:lnSpc>
                <a:spcPct val="100000"/>
              </a:lnSpc>
              <a:spcBef>
                <a:spcPts val="0"/>
              </a:spcBef>
              <a:spcAft>
                <a:spcPts val="0"/>
              </a:spcAft>
              <a:buNone/>
            </a:pPr>
            <a:r>
              <a:rPr lang="en" sz="1200" i="1">
                <a:solidFill>
                  <a:schemeClr val="dk1"/>
                </a:solidFill>
                <a:latin typeface="Times New Roman"/>
                <a:ea typeface="Times New Roman"/>
                <a:cs typeface="Times New Roman"/>
                <a:sym typeface="Times New Roman"/>
              </a:rPr>
              <a:t>(after 1st or 2nd practice, do not delay having an “all-together” team meeting)</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	-Provide Players/Parents adequate notice about Player/Parent meeting</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		-Take time to draft-up a small agenda for yourself</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		</a:t>
            </a:r>
            <a:r>
              <a:rPr lang="en" sz="1200" i="1">
                <a:solidFill>
                  <a:schemeClr val="dk1"/>
                </a:solidFill>
                <a:latin typeface="Times New Roman"/>
                <a:ea typeface="Times New Roman"/>
                <a:cs typeface="Times New Roman"/>
                <a:sym typeface="Times New Roman"/>
              </a:rPr>
              <a:t>(meeting should be only about 5-10 minutes)</a:t>
            </a:r>
            <a:endParaRPr sz="1200" i="1">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None/>
            </a:pPr>
            <a:r>
              <a:rPr lang="en" sz="1200" i="1">
                <a:solidFill>
                  <a:schemeClr val="dk1"/>
                </a:solidFill>
                <a:latin typeface="Times New Roman"/>
                <a:ea typeface="Times New Roman"/>
                <a:cs typeface="Times New Roman"/>
                <a:sym typeface="Times New Roman"/>
              </a:rPr>
              <a:t>			</a:t>
            </a:r>
            <a:r>
              <a:rPr lang="en" sz="1200">
                <a:solidFill>
                  <a:schemeClr val="dk1"/>
                </a:solidFill>
                <a:latin typeface="Times New Roman"/>
                <a:ea typeface="Times New Roman"/>
                <a:cs typeface="Times New Roman"/>
                <a:sym typeface="Times New Roman"/>
              </a:rPr>
              <a:t>-Team/Parent Meeting talking points are listed below,</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*Introduce Yourself (share contact information email/cell phone with Parents)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*email/text, at least 24 hours before not attending practice/game - so Coach can plan accordingly</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*Wearing proper soccer gear to practice/games (soccer equipment/uniform/jersey kits)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*Try your best arrive 10 minutes below practices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*Try your best arrive 30 minutes before games, for pre-game warm-up</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*Shin Guards, player safety</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*Always bring pump-up soccer ball to all practices and games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*No Jewelry, player safety</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*Player should not be on Cell Phones during practices and games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*As a Team lining-up soccer bags and keep equipment organized/professional-looking</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*Playing Time, Coach will try very best to provide equal playing time and rotate starters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*Allow Coach 72 hours to respond to all communication, please send follow-up if no response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*Speak with all parents, and please highlight the point to them all that they also need to provide a positive/supportive environment for all players, coaches, referees that they may come into contact with, all MT. Club Soccer parents/care-givers/family/friends are also responsible for providing a Safe, Enjoyable, Positive Holistic Developmental Environment for the all MT. Club Soccer Players and Teams</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i="1">
                <a:solidFill>
                  <a:schemeClr val="dk1"/>
                </a:solidFill>
                <a:latin typeface="Times New Roman"/>
                <a:ea typeface="Times New Roman"/>
                <a:cs typeface="Times New Roman"/>
                <a:sym typeface="Times New Roman"/>
              </a:rPr>
              <a:t>(topics/agenda within your Player/Parent Meeting are up-to-you, just keep it brief/to the point)</a:t>
            </a:r>
            <a:endParaRPr sz="1000">
              <a:solidFill>
                <a:schemeClr val="dk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950" b="1" u="sng">
                <a:highlight>
                  <a:srgbClr val="FFFFFF"/>
                </a:highlight>
                <a:latin typeface="Times New Roman"/>
                <a:ea typeface="Times New Roman"/>
                <a:cs typeface="Times New Roman"/>
                <a:sym typeface="Times New Roman"/>
              </a:rPr>
              <a:t>Communication</a:t>
            </a:r>
            <a:endParaRPr sz="1950" u="sng">
              <a:highlight>
                <a:srgbClr val="FFFFFF"/>
              </a:highlight>
            </a:endParaRPr>
          </a:p>
        </p:txBody>
      </p:sp>
      <p:sp>
        <p:nvSpPr>
          <p:cNvPr id="95" name="Google Shape;95;p20"/>
          <p:cNvSpPr txBox="1">
            <a:spLocks noGrp="1"/>
          </p:cNvSpPr>
          <p:nvPr>
            <p:ph type="body" idx="1"/>
          </p:nvPr>
        </p:nvSpPr>
        <p:spPr>
          <a:xfrm>
            <a:off x="0" y="572700"/>
            <a:ext cx="6172200" cy="3591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-In-Season Player/Parent Communication</a:t>
            </a:r>
            <a:endParaRPr sz="1600" b="1">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-During Practices/Games</a:t>
            </a:r>
            <a:endParaRPr sz="1600" b="1">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-try your best to greet all players and parents, as they arrive at practice and games</a:t>
            </a:r>
            <a:endParaRPr sz="1200" i="1">
              <a:solidFill>
                <a:schemeClr val="dk1"/>
              </a:solidFill>
              <a:latin typeface="Times New Roman"/>
              <a:ea typeface="Times New Roman"/>
              <a:cs typeface="Times New Roman"/>
              <a:sym typeface="Times New Roman"/>
            </a:endParaRPr>
          </a:p>
          <a:p>
            <a:pPr marL="91440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-provide constant positive reassurance/reinformacent</a:t>
            </a:r>
            <a:endParaRPr sz="1200" i="1">
              <a:solidFill>
                <a:schemeClr val="dk1"/>
              </a:solidFill>
              <a:latin typeface="Times New Roman"/>
              <a:ea typeface="Times New Roman"/>
              <a:cs typeface="Times New Roman"/>
              <a:sym typeface="Times New Roman"/>
            </a:endParaRPr>
          </a:p>
          <a:p>
            <a:pPr marL="91440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-ask players and team guided questions throughout practices and games</a:t>
            </a:r>
            <a:endParaRPr sz="1600" b="1">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	-Pre-Game </a:t>
            </a:r>
            <a:r>
              <a:rPr lang="en" sz="1600" b="1" i="1">
                <a:solidFill>
                  <a:schemeClr val="dk1"/>
                </a:solidFill>
                <a:latin typeface="Times New Roman"/>
                <a:ea typeface="Times New Roman"/>
                <a:cs typeface="Times New Roman"/>
                <a:sym typeface="Times New Roman"/>
              </a:rPr>
              <a:t>(warm-up)</a:t>
            </a:r>
            <a:endParaRPr sz="1600" b="1" i="1">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-review what was worked-on within practice(s) and can your team apply</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-provide game-plan-approach</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-provide appropriate positive motivation/inspiration to players</a:t>
            </a:r>
            <a:endParaRPr sz="1600" b="1" i="1">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	-Half-Time</a:t>
            </a:r>
            <a:endParaRPr sz="1600" b="1">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-ask the team, what was good and what areas of improvement could be</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-what is the other team trying to do</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-keep it brief, do not overwhelm with information, make clear 1-3 points</a:t>
            </a:r>
            <a:endParaRPr sz="1600" b="1">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	-Post-Game</a:t>
            </a:r>
            <a:endParaRPr sz="1600" b="1">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-ask the team, what was good and what areas of improvement could be</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-review what was worked-on within practice(s) and did your team apply</a:t>
            </a:r>
            <a:endParaRPr sz="1200">
              <a:solidFill>
                <a:schemeClr val="dk1"/>
              </a:solidFill>
              <a:latin typeface="Times New Roman"/>
              <a:ea typeface="Times New Roman"/>
              <a:cs typeface="Times New Roman"/>
              <a:sym typeface="Times New Roman"/>
            </a:endParaRPr>
          </a:p>
          <a:p>
            <a:pPr marL="457200" lvl="0" indent="45720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-keep it brief, do not overwhelm with information, make clear 1-3 points</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b="1">
              <a:solidFill>
                <a:schemeClr val="dk1"/>
              </a:solidFill>
              <a:latin typeface="Times New Roman"/>
              <a:ea typeface="Times New Roman"/>
              <a:cs typeface="Times New Roman"/>
              <a:sym typeface="Times New Roman"/>
            </a:endParaRPr>
          </a:p>
          <a:p>
            <a:pPr marL="0" lvl="0" indent="457200" algn="l" rtl="0">
              <a:lnSpc>
                <a:spcPct val="100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p:txBody>
      </p:sp>
      <p:sp>
        <p:nvSpPr>
          <p:cNvPr id="96" name="Google Shape;96;p20"/>
          <p:cNvSpPr txBox="1"/>
          <p:nvPr/>
        </p:nvSpPr>
        <p:spPr>
          <a:xfrm>
            <a:off x="6072900" y="1772400"/>
            <a:ext cx="3071100" cy="337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Times New Roman"/>
                <a:ea typeface="Times New Roman"/>
                <a:cs typeface="Times New Roman"/>
                <a:sym typeface="Times New Roman"/>
              </a:rPr>
              <a:t>-Side-Line Communication during Games</a:t>
            </a:r>
            <a:endParaRPr sz="1600" b="1">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 sz="1200">
                <a:solidFill>
                  <a:schemeClr val="dk1"/>
                </a:solidFill>
                <a:latin typeface="Times New Roman"/>
                <a:ea typeface="Times New Roman"/>
                <a:cs typeface="Times New Roman"/>
                <a:sym typeface="Times New Roman"/>
              </a:rPr>
              <a:t>-always, respectful, calm, appropriate and clear communication</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 sz="1200">
                <a:solidFill>
                  <a:schemeClr val="dk1"/>
                </a:solidFill>
                <a:latin typeface="Times New Roman"/>
                <a:ea typeface="Times New Roman"/>
                <a:cs typeface="Times New Roman"/>
                <a:sym typeface="Times New Roman"/>
              </a:rPr>
              <a:t>-do not “joystick” your players, not a video game, the game belongs to the players, it is a players game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 sz="1200">
                <a:solidFill>
                  <a:schemeClr val="dk1"/>
                </a:solidFill>
                <a:latin typeface="Times New Roman"/>
                <a:ea typeface="Times New Roman"/>
                <a:cs typeface="Times New Roman"/>
                <a:sym typeface="Times New Roman"/>
              </a:rPr>
              <a:t>-let players play the game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 sz="1200">
                <a:solidFill>
                  <a:schemeClr val="dk1"/>
                </a:solidFill>
                <a:latin typeface="Times New Roman"/>
                <a:ea typeface="Times New Roman"/>
                <a:cs typeface="Times New Roman"/>
                <a:sym typeface="Times New Roman"/>
              </a:rPr>
              <a:t>-let them make mistakes</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 sz="1200">
                <a:solidFill>
                  <a:schemeClr val="dk1"/>
                </a:solidFill>
                <a:latin typeface="Times New Roman"/>
                <a:ea typeface="Times New Roman"/>
                <a:cs typeface="Times New Roman"/>
                <a:sym typeface="Times New Roman"/>
              </a:rPr>
              <a:t>-let them learn</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 sz="1200">
                <a:solidFill>
                  <a:schemeClr val="dk1"/>
                </a:solidFill>
                <a:latin typeface="Times New Roman"/>
                <a:ea typeface="Times New Roman"/>
                <a:cs typeface="Times New Roman"/>
                <a:sym typeface="Times New Roman"/>
              </a:rPr>
              <a:t>-coaches guide players/team to discover their own solutions (guided discovery, it is ok to make mistakes/try new things/fail and try again)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-keep your coaching from the Side-Line to a minimum, let players apply what they learned and know from past experiences</a:t>
            </a:r>
            <a:endParaRPr sz="1200" b="1">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950" b="1" u="sng">
                <a:highlight>
                  <a:srgbClr val="FFFFFF"/>
                </a:highlight>
                <a:latin typeface="Times New Roman"/>
                <a:ea typeface="Times New Roman"/>
                <a:cs typeface="Times New Roman"/>
                <a:sym typeface="Times New Roman"/>
              </a:rPr>
              <a:t>Communication</a:t>
            </a:r>
            <a:endParaRPr sz="1950" u="sng">
              <a:highlight>
                <a:srgbClr val="FFFFFF"/>
              </a:highlight>
            </a:endParaRPr>
          </a:p>
        </p:txBody>
      </p:sp>
      <p:sp>
        <p:nvSpPr>
          <p:cNvPr id="102" name="Google Shape;102;p21"/>
          <p:cNvSpPr txBox="1">
            <a:spLocks noGrp="1"/>
          </p:cNvSpPr>
          <p:nvPr>
            <p:ph type="body" idx="1"/>
          </p:nvPr>
        </p:nvSpPr>
        <p:spPr>
          <a:xfrm>
            <a:off x="0" y="496500"/>
            <a:ext cx="9144000" cy="4570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-Self-Reflection after Practices and Games</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-ask yourself/your assistant coach;</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-what we do well?</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-what could we do better?</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-were our players safe?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-did players enjoy it?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-strides made towards the overall development person, player, teammate?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-was it organized?</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-was it game like?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-were our players challenged?</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-what should be our plan for next practice/game?</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-Post-Season Player/Parent Communication</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-Referee Communication</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-Opposing Coaches/Team Communication</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600" b="1">
                <a:solidFill>
                  <a:schemeClr val="dk1"/>
                </a:solidFill>
                <a:latin typeface="Times New Roman"/>
                <a:ea typeface="Times New Roman"/>
                <a:cs typeface="Times New Roman"/>
                <a:sym typeface="Times New Roman"/>
              </a:rPr>
              <a:t>-Electronic Communication</a:t>
            </a:r>
            <a:endParaRPr sz="16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try your very best to respond within 72 hours to all communication, if it is urgent and/or emergency respond back as soon as possible, and maintain professional communication at all times, as well as keep records for your safety      </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-E-Mail</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-Phone</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-Texting</a:t>
            </a:r>
            <a:endParaRPr sz="12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	-WhatsApp </a:t>
            </a:r>
            <a:r>
              <a:rPr lang="en" sz="1200" i="1">
                <a:solidFill>
                  <a:schemeClr val="dk1"/>
                </a:solidFill>
                <a:latin typeface="Times New Roman"/>
                <a:ea typeface="Times New Roman"/>
                <a:cs typeface="Times New Roman"/>
                <a:sym typeface="Times New Roman"/>
              </a:rPr>
              <a:t>(good for creating a “team group text” to stay organized/updated)</a:t>
            </a:r>
            <a:endParaRPr sz="1200">
              <a:solidFill>
                <a:schemeClr val="dk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5710</Words>
  <Application>Microsoft Office PowerPoint</Application>
  <PresentationFormat>On-screen Show (16:9)</PresentationFormat>
  <Paragraphs>584</Paragraphs>
  <Slides>52</Slides>
  <Notes>19</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60" baseType="lpstr">
      <vt:lpstr>Arial</vt:lpstr>
      <vt:lpstr>Calibri</vt:lpstr>
      <vt:lpstr>Times New Roman</vt:lpstr>
      <vt:lpstr>Trebuchet MS</vt:lpstr>
      <vt:lpstr>Wingdings</vt:lpstr>
      <vt:lpstr>Simple Light</vt:lpstr>
      <vt:lpstr>Office Theme</vt:lpstr>
      <vt:lpstr>Acrobat Document</vt:lpstr>
      <vt:lpstr>Mountain Soccer Club  Coaches Information &amp; Resource Guide Spring 2022  Created By: MT. Soccer Club Director Of Soccer Development</vt:lpstr>
      <vt:lpstr>Why do you Coach? </vt:lpstr>
      <vt:lpstr>Why do players, play?</vt:lpstr>
      <vt:lpstr>PowerPoint Presentation</vt:lpstr>
      <vt:lpstr>Mountain Soccer Club - Coaching Philosophy</vt:lpstr>
      <vt:lpstr>Mountain Soccer Club - Other Coaching Standards</vt:lpstr>
      <vt:lpstr>Communication</vt:lpstr>
      <vt:lpstr>Communication</vt:lpstr>
      <vt:lpstr>Communication</vt:lpstr>
      <vt:lpstr>Resources To Share With Parents</vt:lpstr>
      <vt:lpstr>Coaching Education &amp; Professional Resources</vt:lpstr>
      <vt:lpstr>Practice Training Session Plans (In-Season Curriculum / Topic / Ideas / Examples)</vt:lpstr>
      <vt:lpstr>Practice Training Session Plans (In-Season Curriculum / Topic / Ideas / Examples)</vt:lpstr>
      <vt:lpstr>Practice Training Session Plans (In-Season Curriculum / Topic / Ideas / Examples)</vt:lpstr>
      <vt:lpstr>Practice Training Session Plans (In-Season Curriculum / Topic / Ideas / Examples)</vt:lpstr>
      <vt:lpstr>PowerPoint Presentation</vt:lpstr>
      <vt:lpstr>PowerPoint Presentation</vt:lpstr>
      <vt:lpstr>PowerPoint Presentation</vt:lpstr>
      <vt:lpstr>PowerPoint Presentation</vt:lpstr>
      <vt:lpstr>Mountain Soccer Club 2022 Coaches Information</vt:lpstr>
      <vt:lpstr>Thank you for agreeing to be a coach</vt:lpstr>
      <vt:lpstr>Coaches Code of Conduct</vt:lpstr>
      <vt:lpstr>No Current Restrictions or Game Modifications If someone doesn’t feel well, don’t come</vt:lpstr>
      <vt:lpstr>Additional Information as a Coach</vt:lpstr>
      <vt:lpstr>By-laws</vt:lpstr>
      <vt:lpstr>II. LAWS OF THE GAME</vt:lpstr>
      <vt:lpstr>III. PLAYER, TEAM &amp; CLUB ELIGIBILITY</vt:lpstr>
      <vt:lpstr>IV. LENGTH OF GAMES, OVERTIME PERIODS, BALL SIZES</vt:lpstr>
      <vt:lpstr>V. SUBSTITUTIONS</vt:lpstr>
      <vt:lpstr>XI. TIMING AND FORFEIT OF GAME</vt:lpstr>
      <vt:lpstr>XII. POSTPONEMENTS</vt:lpstr>
      <vt:lpstr>XIII. MAKE UP GAMES</vt:lpstr>
      <vt:lpstr>XVI. SCORES</vt:lpstr>
      <vt:lpstr>XVII. BALLS</vt:lpstr>
      <vt:lpstr>XXIII. GAME DAY ROSTERS</vt:lpstr>
      <vt:lpstr>ZERO TOLERANCE POLICY</vt:lpstr>
      <vt:lpstr>XXX. SPORTSMANSHIP</vt:lpstr>
      <vt:lpstr>Mountain Soccer Club  Administrative</vt:lpstr>
      <vt:lpstr>Where Do I Get Equipment</vt:lpstr>
      <vt:lpstr>GAME ROSTERS</vt:lpstr>
      <vt:lpstr>Schedules, Scores &amp; Ref Evals</vt:lpstr>
      <vt:lpstr>Logging Into Sports Manager</vt:lpstr>
      <vt:lpstr>Schedules &amp; Scoring</vt:lpstr>
      <vt:lpstr>Schedules &amp; Scoring</vt:lpstr>
      <vt:lpstr>Schedules &amp; Scoring</vt:lpstr>
      <vt:lpstr>Schedules &amp; Scoring</vt:lpstr>
      <vt:lpstr>Schedules &amp; Scoring</vt:lpstr>
      <vt:lpstr>Scoring</vt:lpstr>
      <vt:lpstr>Parent Login </vt:lpstr>
      <vt:lpstr>Home Game &amp; Practice Fields</vt:lpstr>
      <vt:lpstr>What Do I Need To Do Next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Soccer Club  Coaches Information &amp; Resource Guide Spring 2022  Created By: MT. Soccer Club Director Of Soccer Development</dc:title>
  <dc:creator>Lebetkin, Kenneth</dc:creator>
  <cp:lastModifiedBy>Lebetkin, Kenneth</cp:lastModifiedBy>
  <cp:revision>2</cp:revision>
  <dcterms:modified xsi:type="dcterms:W3CDTF">2022-03-28T13:00:14Z</dcterms:modified>
</cp:coreProperties>
</file>