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66" r:id="rId2"/>
    <p:sldId id="267" r:id="rId3"/>
    <p:sldId id="257" r:id="rId4"/>
    <p:sldId id="258" r:id="rId5"/>
    <p:sldId id="259" r:id="rId6"/>
    <p:sldId id="265"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1845" autoAdjust="0"/>
  </p:normalViewPr>
  <p:slideViewPr>
    <p:cSldViewPr snapToGrid="0">
      <p:cViewPr varScale="1">
        <p:scale>
          <a:sx n="47" d="100"/>
          <a:sy n="47" d="100"/>
        </p:scale>
        <p:origin x="96" y="53"/>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E5FE78-DE12-4F4E-B3E9-F0F5C4388866}" type="datetimeFigureOut">
              <a:rPr lang="en-US" smtClean="0"/>
              <a:t>4/20/2022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AD92EB-86CB-4EBE-B55B-895DCFC957A4}" type="slidenum">
              <a:rPr lang="en-US" smtClean="0"/>
              <a:t>‹#›</a:t>
            </a:fld>
            <a:endParaRPr lang="en-US"/>
          </a:p>
        </p:txBody>
      </p:sp>
    </p:spTree>
    <p:extLst>
      <p:ext uri="{BB962C8B-B14F-4D97-AF65-F5344CB8AC3E}">
        <p14:creationId xmlns:p14="http://schemas.microsoft.com/office/powerpoint/2010/main" val="420398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62D10D-10F5-4DCD-A0F6-EB3D5C4EB9AC}" type="slidenum">
              <a:rPr lang="en-US" smtClean="0"/>
              <a:t>1</a:t>
            </a:fld>
            <a:endParaRPr lang="en-US"/>
          </a:p>
        </p:txBody>
      </p:sp>
    </p:spTree>
    <p:extLst>
      <p:ext uri="{BB962C8B-B14F-4D97-AF65-F5344CB8AC3E}">
        <p14:creationId xmlns:p14="http://schemas.microsoft.com/office/powerpoint/2010/main" val="3011791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focus of the 1</a:t>
            </a:r>
            <a:r>
              <a:rPr lang="en-US" baseline="30000" dirty="0" smtClean="0"/>
              <a:t>st</a:t>
            </a:r>
            <a:r>
              <a:rPr lang="en-US" dirty="0" smtClean="0"/>
              <a:t> practice will be dribbling</a:t>
            </a:r>
            <a:r>
              <a:rPr lang="en-US" baseline="0" dirty="0" smtClean="0"/>
              <a:t>.  The warm up, the two activities, and the scrimmage should see a linear progression  </a:t>
            </a:r>
            <a:endParaRPr lang="en-US" dirty="0" smtClean="0"/>
          </a:p>
          <a:p>
            <a:pPr marL="171450" indent="-171450">
              <a:buFontTx/>
              <a:buChar char="-"/>
            </a:pPr>
            <a:r>
              <a:rPr lang="en-US" dirty="0" smtClean="0"/>
              <a:t>In</a:t>
            </a:r>
            <a:r>
              <a:rPr lang="en-US" baseline="0" dirty="0" smtClean="0"/>
              <a:t> the </a:t>
            </a:r>
            <a:r>
              <a:rPr lang="en-US" dirty="0" smtClean="0"/>
              <a:t>Dribble Cross warm up</a:t>
            </a:r>
            <a:r>
              <a:rPr lang="en-US" baseline="0" dirty="0" smtClean="0"/>
              <a:t> kids will be free to dribble in whatever way comes natural.  Coaches should note how the kids are dribbling and what surfaces of the foot they are using.  </a:t>
            </a:r>
          </a:p>
          <a:p>
            <a:pPr marL="171450" indent="-171450">
              <a:buFontTx/>
              <a:buChar char="-"/>
            </a:pPr>
            <a:r>
              <a:rPr lang="en-US" baseline="0" dirty="0" smtClean="0"/>
              <a:t>Activity 1 will challenge the kids to use 4 different surfaces of the foot.  They will be traveling from end zone to end zone, encourage technique over speed.  In this activity the kids are playing with no opposition so are free to go across the field freely.  This should allow them to learn which surfaces allow them to go faster and which give them the most control  </a:t>
            </a:r>
          </a:p>
          <a:p>
            <a:pPr marL="171450" indent="-171450">
              <a:buFontTx/>
              <a:buChar char="-"/>
            </a:pPr>
            <a:r>
              <a:rPr lang="en-US" baseline="0" dirty="0" smtClean="0"/>
              <a:t>Activity 2 is very similar to activity one with the change that the coaches now provide opposition as the “Crocs” who can steal the ball.  This will create a situation that will allow players to use different parts of the foot to change speeds in order to avoid or evade the Crocs – this is step 1 to finding the balance between speed and control.  Focus on identifying openings either between the coaches or between the coaches and the sidelines.  </a:t>
            </a:r>
          </a:p>
          <a:p>
            <a:pPr marL="171450" indent="-171450">
              <a:buFontTx/>
              <a:buChar char="-"/>
            </a:pPr>
            <a:r>
              <a:rPr lang="en-US" baseline="0" dirty="0" smtClean="0"/>
              <a:t>Scrimmages will be the time for coaches to evaluate ‘progression’ from how the kids were dribbling in the opening activity.  Look for specific examples of players using different surfaces and changing speeds to avoid other players or trying to find openings.  </a:t>
            </a:r>
          </a:p>
          <a:p>
            <a:pPr marL="171450" indent="-171450">
              <a:buFontTx/>
              <a:buChar char="-"/>
            </a:pPr>
            <a:endParaRPr lang="en-US" baseline="0" dirty="0" smtClean="0"/>
          </a:p>
          <a:p>
            <a:pPr marL="0" indent="0">
              <a:buFontTx/>
              <a:buNone/>
            </a:pPr>
            <a:r>
              <a:rPr lang="en-US" baseline="0" dirty="0" smtClean="0"/>
              <a:t>Post Practice Reflection Questions:</a:t>
            </a:r>
          </a:p>
          <a:p>
            <a:pPr marL="171450" indent="-171450">
              <a:buFontTx/>
              <a:buChar char="-"/>
            </a:pPr>
            <a:r>
              <a:rPr lang="en-US" baseline="0" dirty="0" smtClean="0"/>
              <a:t>Was there a progression from how they were dribbling in the opening drill to how they were performing towards the end of practice?</a:t>
            </a:r>
          </a:p>
          <a:p>
            <a:pPr marL="171450" indent="-171450">
              <a:buFontTx/>
              <a:buChar char="-"/>
            </a:pPr>
            <a:r>
              <a:rPr lang="en-US" baseline="0" dirty="0" smtClean="0"/>
              <a:t>Did the key words and guided questions translate to the kids performing on the field?   </a:t>
            </a:r>
          </a:p>
          <a:p>
            <a:pPr marL="171450" indent="-171450">
              <a:buFontTx/>
              <a:buChar char="-"/>
            </a:pPr>
            <a:r>
              <a:rPr lang="en-US" baseline="0" dirty="0" smtClean="0"/>
              <a:t>Was there an understanding from the kids on the activities?   </a:t>
            </a:r>
            <a:endParaRPr lang="en-US" dirty="0"/>
          </a:p>
        </p:txBody>
      </p:sp>
      <p:sp>
        <p:nvSpPr>
          <p:cNvPr id="4" name="Slide Number Placeholder 3"/>
          <p:cNvSpPr>
            <a:spLocks noGrp="1"/>
          </p:cNvSpPr>
          <p:nvPr>
            <p:ph type="sldNum" sz="quarter" idx="10"/>
          </p:nvPr>
        </p:nvSpPr>
        <p:spPr/>
        <p:txBody>
          <a:bodyPr/>
          <a:lstStyle/>
          <a:p>
            <a:fld id="{F9AD92EB-86CB-4EBE-B55B-895DCFC957A4}" type="slidenum">
              <a:rPr lang="en-US" smtClean="0"/>
              <a:t>3</a:t>
            </a:fld>
            <a:endParaRPr lang="en-US"/>
          </a:p>
        </p:txBody>
      </p:sp>
    </p:spTree>
    <p:extLst>
      <p:ext uri="{BB962C8B-B14F-4D97-AF65-F5344CB8AC3E}">
        <p14:creationId xmlns:p14="http://schemas.microsoft.com/office/powerpoint/2010/main" val="327443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focus</a:t>
            </a:r>
            <a:r>
              <a:rPr lang="en-US" baseline="0" dirty="0" smtClean="0"/>
              <a:t> of week 2 will be taking in information and adapting to what they are doing on the field.  We will be continuing the progression from the previous practice’s focus on dribbling by adding verbal cues from coaches / looking around at other players to influence players to use different surfaces of the foot and change speeds.     </a:t>
            </a:r>
          </a:p>
          <a:p>
            <a:endParaRPr lang="en-US" baseline="0" dirty="0" smtClean="0"/>
          </a:p>
          <a:p>
            <a:r>
              <a:rPr lang="en-US" baseline="0" dirty="0" smtClean="0"/>
              <a:t>Dribble Cross Warm Up – coaches should focus on the key concepts from the all of the previous practices:</a:t>
            </a:r>
          </a:p>
          <a:p>
            <a:r>
              <a:rPr lang="en-US" baseline="0" dirty="0" smtClean="0"/>
              <a:t>	- Practice 1 - Are they using different surfaces, are they changing speeds, is there more speed / more control?  </a:t>
            </a:r>
          </a:p>
          <a:p>
            <a:r>
              <a:rPr lang="en-US" baseline="0" dirty="0" smtClean="0"/>
              <a:t>	</a:t>
            </a:r>
          </a:p>
          <a:p>
            <a:r>
              <a:rPr lang="en-US" baseline="0" dirty="0" smtClean="0"/>
              <a:t>Activity 1 - This will have players taking verbal cues from the coach and will need the players to mix the different surfaces.  This initial activity will again be without opposition and while the players will need to be conscious of where the other players are on the field to avoid them, the focus should be on the verbal cues and quickly transitioning from one surface of the foot to another when cued.   </a:t>
            </a:r>
          </a:p>
          <a:p>
            <a:r>
              <a:rPr lang="en-US" baseline="0" dirty="0" smtClean="0"/>
              <a:t>Activity 2 – This will require more decision making and will provide the first real opposition as there will be other players trying to steal the ball after the initial collection of the balls.  As a result of that players must pick up their heads to SCAN the field and find both the home base and other balls that can be stolen.  Encouraging players to steal the ball from opponents and reinforcing keeping the ball close to their feet to avoid losing the ball are good reminders, the focus should be on picking their heads up and scanning the field to get information.  </a:t>
            </a:r>
          </a:p>
          <a:p>
            <a:r>
              <a:rPr lang="en-US" baseline="0" dirty="0" smtClean="0"/>
              <a:t>Scrimmage – Look for and encourage players keeping their heads up when they have the ball (SCAN).  The hope is that this will be the beginnings of taking in information and then applying the different dribbling techniques in the game like situation of a scrimmage.  At this level focus should be on taking in information and the early concepts of communication, few will be able to give information (i.e. “man on”, “take your space”).   </a:t>
            </a:r>
            <a:endParaRPr lang="en-US" dirty="0"/>
          </a:p>
        </p:txBody>
      </p:sp>
      <p:sp>
        <p:nvSpPr>
          <p:cNvPr id="4" name="Slide Number Placeholder 3"/>
          <p:cNvSpPr>
            <a:spLocks noGrp="1"/>
          </p:cNvSpPr>
          <p:nvPr>
            <p:ph type="sldNum" sz="quarter" idx="10"/>
          </p:nvPr>
        </p:nvSpPr>
        <p:spPr/>
        <p:txBody>
          <a:bodyPr/>
          <a:lstStyle/>
          <a:p>
            <a:fld id="{F9AD92EB-86CB-4EBE-B55B-895DCFC957A4}" type="slidenum">
              <a:rPr lang="en-US" smtClean="0"/>
              <a:t>4</a:t>
            </a:fld>
            <a:endParaRPr lang="en-US"/>
          </a:p>
        </p:txBody>
      </p:sp>
    </p:spTree>
    <p:extLst>
      <p:ext uri="{BB962C8B-B14F-4D97-AF65-F5344CB8AC3E}">
        <p14:creationId xmlns:p14="http://schemas.microsoft.com/office/powerpoint/2010/main" val="7503123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focus</a:t>
            </a:r>
            <a:r>
              <a:rPr lang="en-US" baseline="0" dirty="0" smtClean="0"/>
              <a:t> of week 3 will be using more than just their dominant foot.  We will be continuing the progression from the previous practice’s focus of dribbling / communication and using these concepts to have players get outside of their natural habit of using their dominant foot.   </a:t>
            </a:r>
          </a:p>
          <a:p>
            <a:endParaRPr lang="en-US" baseline="0" dirty="0" smtClean="0"/>
          </a:p>
          <a:p>
            <a:r>
              <a:rPr lang="en-US" baseline="0" dirty="0" smtClean="0"/>
              <a:t>Dribble Cross Warm Up – coaches should focus on the key concepts from the previous practices:</a:t>
            </a:r>
          </a:p>
          <a:p>
            <a:r>
              <a:rPr lang="en-US" baseline="0" dirty="0" smtClean="0"/>
              <a:t>	- Practice 1 - Are they using different surfaces, are they changing speeds, is there more speed / more control?  </a:t>
            </a:r>
          </a:p>
          <a:p>
            <a:r>
              <a:rPr lang="en-US" baseline="0" dirty="0" smtClean="0"/>
              <a:t>	- Practice 2 - Are they starting to pick their heads up to take in information (where is the cone)?  </a:t>
            </a:r>
          </a:p>
          <a:p>
            <a:endParaRPr lang="en-US" baseline="0" dirty="0" smtClean="0"/>
          </a:p>
          <a:p>
            <a:r>
              <a:rPr lang="en-US" baseline="0" dirty="0" smtClean="0"/>
              <a:t>Activity 1 - Similar to week 1’s Activity this will focus the kids on using different surfaces of the foot but we will introduce using the non dominant foot in this drill and will also push for sequential touches.  We are eliminating the bottom of the foot so there should be constant movement and no stopping.  </a:t>
            </a:r>
          </a:p>
          <a:p>
            <a:endParaRPr lang="en-US" baseline="0" dirty="0" smtClean="0"/>
          </a:p>
          <a:p>
            <a:r>
              <a:rPr lang="en-US" baseline="0" dirty="0" smtClean="0"/>
              <a:t>Activity 2 – This activity should focus on the ability to change direction while dribbling.  Encourage players to use different parts of the foot to more rapidly change direction to avoid getting frozen.  This should start to give the kids an idea of how to dribble to create separation from opponents.  </a:t>
            </a:r>
          </a:p>
          <a:p>
            <a:endParaRPr lang="en-US" baseline="0" dirty="0" smtClean="0"/>
          </a:p>
          <a:p>
            <a:r>
              <a:rPr lang="en-US" baseline="0" dirty="0" smtClean="0"/>
              <a:t>Scrimmage – Look for players touches with player’s non dominant feet.  Note the differences (if any) of the players dribbling in open space vs when they encounter opposition.  </a:t>
            </a:r>
          </a:p>
        </p:txBody>
      </p:sp>
      <p:sp>
        <p:nvSpPr>
          <p:cNvPr id="4" name="Slide Number Placeholder 3"/>
          <p:cNvSpPr>
            <a:spLocks noGrp="1"/>
          </p:cNvSpPr>
          <p:nvPr>
            <p:ph type="sldNum" sz="quarter" idx="10"/>
          </p:nvPr>
        </p:nvSpPr>
        <p:spPr/>
        <p:txBody>
          <a:bodyPr/>
          <a:lstStyle/>
          <a:p>
            <a:fld id="{F9AD92EB-86CB-4EBE-B55B-895DCFC957A4}" type="slidenum">
              <a:rPr lang="en-US" smtClean="0"/>
              <a:t>5</a:t>
            </a:fld>
            <a:endParaRPr lang="en-US"/>
          </a:p>
        </p:txBody>
      </p:sp>
    </p:spTree>
    <p:extLst>
      <p:ext uri="{BB962C8B-B14F-4D97-AF65-F5344CB8AC3E}">
        <p14:creationId xmlns:p14="http://schemas.microsoft.com/office/powerpoint/2010/main" val="3474364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focus of week 4 will start to introduce the concepts of defense while we continue to work on the offensive concepts that we focused on for weeks 1-3.  While this is still considered an offensive minded practice, there is heavy opposition so we can start to coach the players on defense.  Starting from this session the coaching points below will be split into offense (blue) and defense (red).  If there are two coaches or a coach and a mentor it may be best to have one coach the offense and one the defense.  </a:t>
            </a:r>
          </a:p>
          <a:p>
            <a:endParaRPr lang="en-US" baseline="0" dirty="0" smtClean="0"/>
          </a:p>
          <a:p>
            <a:r>
              <a:rPr lang="en-US" baseline="0" dirty="0" smtClean="0"/>
              <a:t>Dribble Cross Warm Up – coaches should focus on the key concepts from the previous practices:</a:t>
            </a:r>
          </a:p>
          <a:p>
            <a:r>
              <a:rPr lang="en-US" baseline="0" dirty="0" smtClean="0"/>
              <a:t>	- Practice 1 - Are they using different surfaces, are they changing speeds, is there more speed / more control?  </a:t>
            </a:r>
          </a:p>
          <a:p>
            <a:r>
              <a:rPr lang="en-US" baseline="0" dirty="0" smtClean="0"/>
              <a:t>	- Practice 2 - Are they starting to pick their heads up to take in information (where is the cone)?  </a:t>
            </a:r>
          </a:p>
          <a:p>
            <a:r>
              <a:rPr lang="en-US" baseline="0" dirty="0" smtClean="0"/>
              <a:t>	- Practice 3 – ask the players to dribble with their non dominant foot a few times through the line </a:t>
            </a:r>
          </a:p>
          <a:p>
            <a:endParaRPr lang="en-US" dirty="0" smtClean="0"/>
          </a:p>
          <a:p>
            <a:r>
              <a:rPr lang="en-US" dirty="0" smtClean="0"/>
              <a:t>Activity 1 </a:t>
            </a:r>
          </a:p>
          <a:p>
            <a:r>
              <a:rPr lang="en-US" dirty="0" smtClean="0"/>
              <a:t>Offense</a:t>
            </a:r>
            <a:r>
              <a:rPr lang="en-US" baseline="0" dirty="0" smtClean="0"/>
              <a:t> </a:t>
            </a:r>
            <a:r>
              <a:rPr lang="en-US" dirty="0" smtClean="0"/>
              <a:t>– In this activity encourage </a:t>
            </a:r>
            <a:r>
              <a:rPr lang="en-US" baseline="0" dirty="0" smtClean="0"/>
              <a:t>all of the previous concepts – dribbling, taking in information, using both feet so coaches should encourage these.  As there is a number advantage passing may also be an option.  This will be the first step toward making decisions (pass or shoot, dribble fast or slow, left or right, etc.) – young players aren’t going to make good decisions right away but just stress taking in information (head up) is key.  </a:t>
            </a:r>
          </a:p>
          <a:p>
            <a:r>
              <a:rPr lang="en-US" baseline="0" dirty="0" smtClean="0"/>
              <a:t>Defense - For the lone defensive player they will need to work to prevent an immediate threat when the ball is played by applying pressure to the player with the ball.  They have a lot to defend as the player with the ball has three options (2 goals and a pass) so positioning and quickly applying PRESSURE to close down options should be encouraged.  </a:t>
            </a:r>
          </a:p>
          <a:p>
            <a:endParaRPr lang="en-US" baseline="0" dirty="0" smtClean="0"/>
          </a:p>
          <a:p>
            <a:r>
              <a:rPr lang="en-US" baseline="0" dirty="0" smtClean="0"/>
              <a:t>Activity 2 </a:t>
            </a:r>
          </a:p>
          <a:p>
            <a:r>
              <a:rPr lang="en-US" baseline="0" dirty="0" smtClean="0"/>
              <a:t>Offense – This is going to be pretty similar to activity 1 for the player with the ball.  Blue player without the ball should be working to get into position to help – encourage movement without the ball, taking in information to best position yourself.  </a:t>
            </a:r>
          </a:p>
          <a:p>
            <a:r>
              <a:rPr lang="en-US" baseline="0" dirty="0" smtClean="0"/>
              <a:t>Defense – The player closest to the ball should apply the pressure while the goal of the other red defender should be to prevent a pass (COVER).  The secondary responsibility should be to pressure IF the primary defender gets beaten off the dribble.  If a pass is completed the red defensive players need to shift their responsibilities.    </a:t>
            </a:r>
          </a:p>
          <a:p>
            <a:endParaRPr lang="en-US" baseline="0" dirty="0" smtClean="0"/>
          </a:p>
          <a:p>
            <a:r>
              <a:rPr lang="en-US" baseline="0" dirty="0" smtClean="0"/>
              <a:t>Scrimmage – Focus on the defensive side, look for players applying pressure and for secondary defenders being alert and positioning themselves well.  Since this is the first session where we are focusing on defense, make sure that we are applauding defensive achievements more than we are applauding goals.  </a:t>
            </a:r>
            <a:endParaRPr lang="en-US" dirty="0"/>
          </a:p>
        </p:txBody>
      </p:sp>
      <p:sp>
        <p:nvSpPr>
          <p:cNvPr id="4" name="Slide Number Placeholder 3"/>
          <p:cNvSpPr>
            <a:spLocks noGrp="1"/>
          </p:cNvSpPr>
          <p:nvPr>
            <p:ph type="sldNum" sz="quarter" idx="10"/>
          </p:nvPr>
        </p:nvSpPr>
        <p:spPr/>
        <p:txBody>
          <a:bodyPr/>
          <a:lstStyle/>
          <a:p>
            <a:fld id="{F9AD92EB-86CB-4EBE-B55B-895DCFC957A4}" type="slidenum">
              <a:rPr lang="en-US" smtClean="0"/>
              <a:t>6</a:t>
            </a:fld>
            <a:endParaRPr lang="en-US"/>
          </a:p>
        </p:txBody>
      </p:sp>
    </p:spTree>
    <p:extLst>
      <p:ext uri="{BB962C8B-B14F-4D97-AF65-F5344CB8AC3E}">
        <p14:creationId xmlns:p14="http://schemas.microsoft.com/office/powerpoint/2010/main" val="3266258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Week 5 is going to continue to focus on defense.</a:t>
            </a:r>
            <a:r>
              <a:rPr lang="en-US" baseline="0" dirty="0" smtClean="0"/>
              <a:t>  In the previous week we introduced the concepts of PRESSURE and COVER – this week we will start to very slowly introduce the third component of BALANCE.  The coach/mentor assigned to offense should continue to focus on the concept from the previous weeks.  There is a tendency for players without the ball to tune out – there should be a focus on trying to get keep those players engaged.  </a:t>
            </a:r>
            <a:endParaRPr lang="en-US" dirty="0" smtClean="0"/>
          </a:p>
          <a:p>
            <a:endParaRPr lang="en-US" dirty="0" smtClean="0"/>
          </a:p>
          <a:p>
            <a:r>
              <a:rPr lang="en-US" baseline="0" dirty="0" smtClean="0"/>
              <a:t>Dribble Cross Warm Up – coaches should focus on the key concepts from the previous practices:</a:t>
            </a:r>
          </a:p>
          <a:p>
            <a:r>
              <a:rPr lang="en-US" baseline="0" dirty="0" smtClean="0"/>
              <a:t>	- Practice 1 - Are they using different surfaces, are they changing speeds, is there more speed / more control?  </a:t>
            </a:r>
          </a:p>
          <a:p>
            <a:r>
              <a:rPr lang="en-US" baseline="0" dirty="0" smtClean="0"/>
              <a:t>	- Practice 2 - Are they starting to pick their heads up to take in information (where is the cone)?  </a:t>
            </a:r>
          </a:p>
          <a:p>
            <a:r>
              <a:rPr lang="en-US" baseline="0" dirty="0" smtClean="0"/>
              <a:t>	- Practice 3 – ask the players to dribble with their non dominant foot a few times through the line </a:t>
            </a:r>
          </a:p>
          <a:p>
            <a:r>
              <a:rPr lang="en-US" dirty="0" smtClean="0"/>
              <a:t>	- </a:t>
            </a:r>
          </a:p>
          <a:p>
            <a:endParaRPr lang="en-US" dirty="0" smtClean="0"/>
          </a:p>
          <a:p>
            <a:r>
              <a:rPr lang="en-US" dirty="0" smtClean="0"/>
              <a:t>Activity</a:t>
            </a:r>
            <a:r>
              <a:rPr lang="en-US" baseline="0" dirty="0" smtClean="0"/>
              <a:t> 1 (going to change from multiple pairs to one individual pair of attackers</a:t>
            </a:r>
          </a:p>
          <a:p>
            <a:r>
              <a:rPr lang="en-US" baseline="0" dirty="0" smtClean="0"/>
              <a:t>Offense - In a 2v1 scenario players should be able to read the game (SCAN) and progress from zone to zone.  It may be done by dribbling or passing.  </a:t>
            </a:r>
          </a:p>
          <a:p>
            <a:r>
              <a:rPr lang="en-US" baseline="0" dirty="0" smtClean="0"/>
              <a:t>Defense – If you are in the zone where the ball is you are always the PRESSURE.  The player in the next zone is the COVER, the player in the zone after that is the BALANCE.  The PRESSURE player should attack the ball but focus the coaching on the COVER and BALANCE making sure they stay engaged and position themselves well to defend.  The COVER should be positioning themselves to be ready if the ball moves to the player off the ball but also to be an option if the PRESSURE gets beat off the dribble.  BALANCE should be positioned so they can defend either the PRESSURE being beat off the dribble or providing cover should blue progress to zone 2.    </a:t>
            </a:r>
          </a:p>
          <a:p>
            <a:endParaRPr lang="en-US" baseline="0" dirty="0" smtClean="0"/>
          </a:p>
          <a:p>
            <a:r>
              <a:rPr lang="en-US" baseline="0" dirty="0" smtClean="0"/>
              <a:t>Activity 2 – This will even the numbers and remove the zones but the coaching focus should be exactly the same as Activity 1.  Playing to 4 corner goals will again give the player with the ball a lot of options.  </a:t>
            </a:r>
          </a:p>
          <a:p>
            <a:endParaRPr lang="en-US" baseline="0" dirty="0" smtClean="0"/>
          </a:p>
          <a:p>
            <a:r>
              <a:rPr lang="en-US" baseline="0" dirty="0" smtClean="0"/>
              <a:t>Scrimmage – If playing 3v3 use a triangle formation where the player at the back is COVER, PRESSURE/COVER between the two forward players is determined by which side of the field the ball is on.  In a 4v4 play a diamond formation which naturally sets up a PRESSURE at the point (offense), two COVER spots (midfield) and a BALANCE (defender).  When they advance the keeper can also be a COVER but for now we are going to focus on the field players.   </a:t>
            </a:r>
          </a:p>
          <a:p>
            <a:endParaRPr lang="en-US" dirty="0"/>
          </a:p>
        </p:txBody>
      </p:sp>
      <p:sp>
        <p:nvSpPr>
          <p:cNvPr id="4" name="Slide Number Placeholder 3"/>
          <p:cNvSpPr>
            <a:spLocks noGrp="1"/>
          </p:cNvSpPr>
          <p:nvPr>
            <p:ph type="sldNum" sz="quarter" idx="10"/>
          </p:nvPr>
        </p:nvSpPr>
        <p:spPr/>
        <p:txBody>
          <a:bodyPr/>
          <a:lstStyle/>
          <a:p>
            <a:fld id="{F9AD92EB-86CB-4EBE-B55B-895DCFC957A4}" type="slidenum">
              <a:rPr lang="en-US" smtClean="0"/>
              <a:t>7</a:t>
            </a:fld>
            <a:endParaRPr lang="en-US"/>
          </a:p>
        </p:txBody>
      </p:sp>
    </p:spTree>
    <p:extLst>
      <p:ext uri="{BB962C8B-B14F-4D97-AF65-F5344CB8AC3E}">
        <p14:creationId xmlns:p14="http://schemas.microsoft.com/office/powerpoint/2010/main" val="1109465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F23F0B7-AD49-4942-A930-C0A08AAA325D}"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12FFB0-DB1C-4CF4-BD77-F10B4F727538}" type="slidenum">
              <a:rPr lang="en-US" smtClean="0"/>
              <a:t>‹#›</a:t>
            </a:fld>
            <a:endParaRPr lang="en-US"/>
          </a:p>
        </p:txBody>
      </p:sp>
    </p:spTree>
    <p:extLst>
      <p:ext uri="{BB962C8B-B14F-4D97-AF65-F5344CB8AC3E}">
        <p14:creationId xmlns:p14="http://schemas.microsoft.com/office/powerpoint/2010/main" val="1108817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23F0B7-AD49-4942-A930-C0A08AAA325D}"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12FFB0-DB1C-4CF4-BD77-F10B4F727538}" type="slidenum">
              <a:rPr lang="en-US" smtClean="0"/>
              <a:t>‹#›</a:t>
            </a:fld>
            <a:endParaRPr lang="en-US"/>
          </a:p>
        </p:txBody>
      </p:sp>
    </p:spTree>
    <p:extLst>
      <p:ext uri="{BB962C8B-B14F-4D97-AF65-F5344CB8AC3E}">
        <p14:creationId xmlns:p14="http://schemas.microsoft.com/office/powerpoint/2010/main" val="727828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23F0B7-AD49-4942-A930-C0A08AAA325D}"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12FFB0-DB1C-4CF4-BD77-F10B4F727538}"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6152943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23F0B7-AD49-4942-A930-C0A08AAA325D}"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12FFB0-DB1C-4CF4-BD77-F10B4F727538}" type="slidenum">
              <a:rPr lang="en-US" smtClean="0"/>
              <a:t>‹#›</a:t>
            </a:fld>
            <a:endParaRPr lang="en-US"/>
          </a:p>
        </p:txBody>
      </p:sp>
    </p:spTree>
    <p:extLst>
      <p:ext uri="{BB962C8B-B14F-4D97-AF65-F5344CB8AC3E}">
        <p14:creationId xmlns:p14="http://schemas.microsoft.com/office/powerpoint/2010/main" val="2090166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23F0B7-AD49-4942-A930-C0A08AAA325D}"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12FFB0-DB1C-4CF4-BD77-F10B4F72753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54382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23F0B7-AD49-4942-A930-C0A08AAA325D}"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12FFB0-DB1C-4CF4-BD77-F10B4F727538}" type="slidenum">
              <a:rPr lang="en-US" smtClean="0"/>
              <a:t>‹#›</a:t>
            </a:fld>
            <a:endParaRPr lang="en-US"/>
          </a:p>
        </p:txBody>
      </p:sp>
    </p:spTree>
    <p:extLst>
      <p:ext uri="{BB962C8B-B14F-4D97-AF65-F5344CB8AC3E}">
        <p14:creationId xmlns:p14="http://schemas.microsoft.com/office/powerpoint/2010/main" val="6706561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F23F0B7-AD49-4942-A930-C0A08AAA325D}"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12FFB0-DB1C-4CF4-BD77-F10B4F727538}" type="slidenum">
              <a:rPr lang="en-US" smtClean="0"/>
              <a:t>‹#›</a:t>
            </a:fld>
            <a:endParaRPr lang="en-US"/>
          </a:p>
        </p:txBody>
      </p:sp>
    </p:spTree>
    <p:extLst>
      <p:ext uri="{BB962C8B-B14F-4D97-AF65-F5344CB8AC3E}">
        <p14:creationId xmlns:p14="http://schemas.microsoft.com/office/powerpoint/2010/main" val="3208557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F23F0B7-AD49-4942-A930-C0A08AAA325D}"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12FFB0-DB1C-4CF4-BD77-F10B4F727538}" type="slidenum">
              <a:rPr lang="en-US" smtClean="0"/>
              <a:t>‹#›</a:t>
            </a:fld>
            <a:endParaRPr lang="en-US"/>
          </a:p>
        </p:txBody>
      </p:sp>
    </p:spTree>
    <p:extLst>
      <p:ext uri="{BB962C8B-B14F-4D97-AF65-F5344CB8AC3E}">
        <p14:creationId xmlns:p14="http://schemas.microsoft.com/office/powerpoint/2010/main" val="1765744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F23F0B7-AD49-4942-A930-C0A08AAA325D}"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12FFB0-DB1C-4CF4-BD77-F10B4F727538}" type="slidenum">
              <a:rPr lang="en-US" smtClean="0"/>
              <a:t>‹#›</a:t>
            </a:fld>
            <a:endParaRPr lang="en-US"/>
          </a:p>
        </p:txBody>
      </p:sp>
    </p:spTree>
    <p:extLst>
      <p:ext uri="{BB962C8B-B14F-4D97-AF65-F5344CB8AC3E}">
        <p14:creationId xmlns:p14="http://schemas.microsoft.com/office/powerpoint/2010/main" val="1131613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23F0B7-AD49-4942-A930-C0A08AAA325D}"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12FFB0-DB1C-4CF4-BD77-F10B4F727538}" type="slidenum">
              <a:rPr lang="en-US" smtClean="0"/>
              <a:t>‹#›</a:t>
            </a:fld>
            <a:endParaRPr lang="en-US"/>
          </a:p>
        </p:txBody>
      </p:sp>
    </p:spTree>
    <p:extLst>
      <p:ext uri="{BB962C8B-B14F-4D97-AF65-F5344CB8AC3E}">
        <p14:creationId xmlns:p14="http://schemas.microsoft.com/office/powerpoint/2010/main" val="2660730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F23F0B7-AD49-4942-A930-C0A08AAA325D}" type="datetimeFigureOut">
              <a:rPr lang="en-US" smtClean="0"/>
              <a:t>4/20/2022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12FFB0-DB1C-4CF4-BD77-F10B4F727538}" type="slidenum">
              <a:rPr lang="en-US" smtClean="0"/>
              <a:t>‹#›</a:t>
            </a:fld>
            <a:endParaRPr lang="en-US"/>
          </a:p>
        </p:txBody>
      </p:sp>
    </p:spTree>
    <p:extLst>
      <p:ext uri="{BB962C8B-B14F-4D97-AF65-F5344CB8AC3E}">
        <p14:creationId xmlns:p14="http://schemas.microsoft.com/office/powerpoint/2010/main" val="2523480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F23F0B7-AD49-4942-A930-C0A08AAA325D}" type="datetimeFigureOut">
              <a:rPr lang="en-US" smtClean="0"/>
              <a:t>4/20/2022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12FFB0-DB1C-4CF4-BD77-F10B4F727538}" type="slidenum">
              <a:rPr lang="en-US" smtClean="0"/>
              <a:t>‹#›</a:t>
            </a:fld>
            <a:endParaRPr lang="en-US"/>
          </a:p>
        </p:txBody>
      </p:sp>
    </p:spTree>
    <p:extLst>
      <p:ext uri="{BB962C8B-B14F-4D97-AF65-F5344CB8AC3E}">
        <p14:creationId xmlns:p14="http://schemas.microsoft.com/office/powerpoint/2010/main" val="3555016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F23F0B7-AD49-4942-A930-C0A08AAA325D}" type="datetimeFigureOut">
              <a:rPr lang="en-US" smtClean="0"/>
              <a:t>4/20/2022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12FFB0-DB1C-4CF4-BD77-F10B4F727538}" type="slidenum">
              <a:rPr lang="en-US" smtClean="0"/>
              <a:t>‹#›</a:t>
            </a:fld>
            <a:endParaRPr lang="en-US"/>
          </a:p>
        </p:txBody>
      </p:sp>
    </p:spTree>
    <p:extLst>
      <p:ext uri="{BB962C8B-B14F-4D97-AF65-F5344CB8AC3E}">
        <p14:creationId xmlns:p14="http://schemas.microsoft.com/office/powerpoint/2010/main" val="1629100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23F0B7-AD49-4942-A930-C0A08AAA325D}" type="datetimeFigureOut">
              <a:rPr lang="en-US" smtClean="0"/>
              <a:t>4/20/2022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12FFB0-DB1C-4CF4-BD77-F10B4F727538}" type="slidenum">
              <a:rPr lang="en-US" smtClean="0"/>
              <a:t>‹#›</a:t>
            </a:fld>
            <a:endParaRPr lang="en-US"/>
          </a:p>
        </p:txBody>
      </p:sp>
    </p:spTree>
    <p:extLst>
      <p:ext uri="{BB962C8B-B14F-4D97-AF65-F5344CB8AC3E}">
        <p14:creationId xmlns:p14="http://schemas.microsoft.com/office/powerpoint/2010/main" val="1966489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23F0B7-AD49-4942-A930-C0A08AAA325D}" type="datetimeFigureOut">
              <a:rPr lang="en-US" smtClean="0"/>
              <a:t>4/20/2022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12FFB0-DB1C-4CF4-BD77-F10B4F727538}" type="slidenum">
              <a:rPr lang="en-US" smtClean="0"/>
              <a:t>‹#›</a:t>
            </a:fld>
            <a:endParaRPr lang="en-US"/>
          </a:p>
        </p:txBody>
      </p:sp>
    </p:spTree>
    <p:extLst>
      <p:ext uri="{BB962C8B-B14F-4D97-AF65-F5344CB8AC3E}">
        <p14:creationId xmlns:p14="http://schemas.microsoft.com/office/powerpoint/2010/main" val="3948535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23F0B7-AD49-4942-A930-C0A08AAA325D}" type="datetimeFigureOut">
              <a:rPr lang="en-US" smtClean="0"/>
              <a:t>4/20/2022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12FFB0-DB1C-4CF4-BD77-F10B4F727538}" type="slidenum">
              <a:rPr lang="en-US" smtClean="0"/>
              <a:t>‹#›</a:t>
            </a:fld>
            <a:endParaRPr lang="en-US"/>
          </a:p>
        </p:txBody>
      </p:sp>
    </p:spTree>
    <p:extLst>
      <p:ext uri="{BB962C8B-B14F-4D97-AF65-F5344CB8AC3E}">
        <p14:creationId xmlns:p14="http://schemas.microsoft.com/office/powerpoint/2010/main" val="3388727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F23F0B7-AD49-4942-A930-C0A08AAA325D}" type="datetimeFigureOut">
              <a:rPr lang="en-US" smtClean="0"/>
              <a:t>4/20/2022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812FFB0-DB1C-4CF4-BD77-F10B4F727538}" type="slidenum">
              <a:rPr lang="en-US" smtClean="0"/>
              <a:t>‹#›</a:t>
            </a:fld>
            <a:endParaRPr lang="en-US"/>
          </a:p>
        </p:txBody>
      </p:sp>
    </p:spTree>
    <p:extLst>
      <p:ext uri="{BB962C8B-B14F-4D97-AF65-F5344CB8AC3E}">
        <p14:creationId xmlns:p14="http://schemas.microsoft.com/office/powerpoint/2010/main" val="12309975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14661" y="300921"/>
            <a:ext cx="11117705" cy="1015663"/>
          </a:xfrm>
          <a:prstGeom prst="rect">
            <a:avLst/>
          </a:prstGeom>
        </p:spPr>
        <p:txBody>
          <a:bodyPr wrap="square">
            <a:spAutoFit/>
          </a:bodyPr>
          <a:lstStyle/>
          <a:p>
            <a:pPr algn="ctr"/>
            <a:r>
              <a:rPr lang="en-US" sz="2400" b="1" i="0" u="none" strike="noStrike" baseline="0" dirty="0" smtClean="0">
                <a:solidFill>
                  <a:srgbClr val="000000"/>
                </a:solidFill>
                <a:latin typeface="USSF 90 Min Display Black"/>
              </a:rPr>
              <a:t>U.S. SOCCER GRASSROOTS PLAYER DEVELOPMENT PHILOSOPHY </a:t>
            </a:r>
            <a:endParaRPr lang="en-US" sz="2400" b="0" i="0" u="none" strike="noStrike" baseline="0" dirty="0" smtClean="0">
              <a:solidFill>
                <a:srgbClr val="000000"/>
              </a:solidFill>
              <a:latin typeface="USSF 90 Min Display Black"/>
            </a:endParaRPr>
          </a:p>
          <a:p>
            <a:pPr algn="ctr"/>
            <a:r>
              <a:rPr lang="en-US" b="1" i="0" u="none" strike="noStrike" baseline="0" dirty="0" smtClean="0">
                <a:solidFill>
                  <a:srgbClr val="000000"/>
                </a:solidFill>
                <a:latin typeface="USSF 90 Min Display Bold"/>
              </a:rPr>
              <a:t>At the grassroots level, children learn and develop to their full potential through game-like experiences in an enjoyable environment which supports individual growth</a:t>
            </a:r>
            <a:endParaRPr lang="en-US" dirty="0"/>
          </a:p>
        </p:txBody>
      </p:sp>
      <p:sp>
        <p:nvSpPr>
          <p:cNvPr id="7" name="Rectangle 6"/>
          <p:cNvSpPr/>
          <p:nvPr/>
        </p:nvSpPr>
        <p:spPr>
          <a:xfrm>
            <a:off x="514662" y="1441927"/>
            <a:ext cx="5436434" cy="3970318"/>
          </a:xfrm>
          <a:prstGeom prst="rect">
            <a:avLst/>
          </a:prstGeom>
        </p:spPr>
        <p:txBody>
          <a:bodyPr wrap="square">
            <a:spAutoFit/>
          </a:bodyPr>
          <a:lstStyle/>
          <a:p>
            <a:r>
              <a:rPr lang="en-US" b="1" i="0" u="none" strike="noStrike" baseline="0" dirty="0" smtClean="0">
                <a:solidFill>
                  <a:srgbClr val="000000"/>
                </a:solidFill>
                <a:latin typeface="USSF 90 Min Display Black"/>
              </a:rPr>
              <a:t>PHASE 1: DELIBERATE PLAY </a:t>
            </a:r>
          </a:p>
          <a:p>
            <a:r>
              <a:rPr lang="en-US" u="sng" dirty="0" smtClean="0">
                <a:solidFill>
                  <a:srgbClr val="000000"/>
                </a:solidFill>
                <a:latin typeface="USSF 90 Min Display Black"/>
              </a:rPr>
              <a:t>Players </a:t>
            </a:r>
            <a:r>
              <a:rPr lang="en-US" b="0" i="0" u="none" strike="noStrike" baseline="0" dirty="0" smtClean="0">
                <a:solidFill>
                  <a:srgbClr val="000000"/>
                </a:solidFill>
                <a:latin typeface="USSF 90 Min Display Black"/>
              </a:rPr>
              <a:t>	</a:t>
            </a:r>
          </a:p>
          <a:p>
            <a:pPr marL="285750" indent="-285750">
              <a:buFontTx/>
              <a:buChar char="-"/>
            </a:pPr>
            <a:r>
              <a:rPr lang="en-US" dirty="0" smtClean="0">
                <a:solidFill>
                  <a:srgbClr val="000000"/>
                </a:solidFill>
                <a:latin typeface="USSF 90 Min Display Black"/>
              </a:rPr>
              <a:t>Small Sided Games (2v2, 3v3, 4v4) </a:t>
            </a:r>
          </a:p>
          <a:p>
            <a:pPr marL="285750" indent="-285750">
              <a:buFontTx/>
              <a:buChar char="-"/>
            </a:pPr>
            <a:r>
              <a:rPr lang="en-US" dirty="0" smtClean="0">
                <a:solidFill>
                  <a:srgbClr val="000000"/>
                </a:solidFill>
                <a:latin typeface="USSF 90 Min Display Black"/>
              </a:rPr>
              <a:t>Frequent touches on the ball </a:t>
            </a:r>
          </a:p>
          <a:p>
            <a:pPr marL="285750" indent="-285750">
              <a:buFontTx/>
              <a:buChar char="-"/>
            </a:pPr>
            <a:r>
              <a:rPr lang="en-US" dirty="0" smtClean="0">
                <a:solidFill>
                  <a:srgbClr val="000000"/>
                </a:solidFill>
                <a:latin typeface="USSF 90 Min Display Black"/>
              </a:rPr>
              <a:t>Get kids started as soon as they arrive </a:t>
            </a:r>
          </a:p>
          <a:p>
            <a:pPr marL="285750" indent="-285750">
              <a:buFontTx/>
              <a:buChar char="-"/>
            </a:pPr>
            <a:r>
              <a:rPr lang="en-US" dirty="0" smtClean="0">
                <a:solidFill>
                  <a:srgbClr val="000000"/>
                </a:solidFill>
                <a:latin typeface="USSF 90 Min Display Black"/>
              </a:rPr>
              <a:t>Game like activities support decision making</a:t>
            </a:r>
          </a:p>
          <a:p>
            <a:r>
              <a:rPr lang="en-US" u="sng" dirty="0" smtClean="0">
                <a:solidFill>
                  <a:srgbClr val="000000"/>
                </a:solidFill>
                <a:latin typeface="USSF 90 Min Display Black"/>
              </a:rPr>
              <a:t>Coaches</a:t>
            </a:r>
          </a:p>
          <a:p>
            <a:pPr marL="285750" indent="-285750">
              <a:buFontTx/>
              <a:buChar char="-"/>
            </a:pPr>
            <a:r>
              <a:rPr lang="en-US" dirty="0">
                <a:solidFill>
                  <a:srgbClr val="000000"/>
                </a:solidFill>
                <a:latin typeface="USSF 90 Min Display Black"/>
              </a:rPr>
              <a:t>U</a:t>
            </a:r>
            <a:r>
              <a:rPr lang="en-US" dirty="0" smtClean="0">
                <a:solidFill>
                  <a:srgbClr val="000000"/>
                </a:solidFill>
                <a:latin typeface="USSF 90 Min Display Black"/>
              </a:rPr>
              <a:t>se of freezes to fine tune the activity </a:t>
            </a:r>
          </a:p>
          <a:p>
            <a:pPr marL="285750" indent="-285750">
              <a:buFontTx/>
              <a:buChar char="-"/>
            </a:pPr>
            <a:r>
              <a:rPr lang="en-US" dirty="0" smtClean="0">
                <a:solidFill>
                  <a:srgbClr val="000000"/>
                </a:solidFill>
                <a:latin typeface="USSF 90 Min Display Black"/>
              </a:rPr>
              <a:t>Key Words to stimulate player actions </a:t>
            </a:r>
          </a:p>
          <a:p>
            <a:pPr marL="285750" indent="-285750">
              <a:buFontTx/>
              <a:buChar char="-"/>
            </a:pPr>
            <a:r>
              <a:rPr lang="en-US" dirty="0" smtClean="0">
                <a:solidFill>
                  <a:srgbClr val="000000"/>
                </a:solidFill>
                <a:latin typeface="USSF 90 Min Display Black"/>
              </a:rPr>
              <a:t>Use water breaks for </a:t>
            </a:r>
            <a:r>
              <a:rPr lang="en-US" dirty="0">
                <a:solidFill>
                  <a:srgbClr val="000000"/>
                </a:solidFill>
                <a:latin typeface="USSF 90 Min Display Black"/>
              </a:rPr>
              <a:t>g</a:t>
            </a:r>
            <a:r>
              <a:rPr lang="en-US" dirty="0" smtClean="0">
                <a:solidFill>
                  <a:srgbClr val="000000"/>
                </a:solidFill>
                <a:latin typeface="USSF 90 Min Display Black"/>
              </a:rPr>
              <a:t>uided </a:t>
            </a:r>
            <a:r>
              <a:rPr lang="en-US" dirty="0">
                <a:solidFill>
                  <a:srgbClr val="000000"/>
                </a:solidFill>
                <a:latin typeface="USSF 90 Min Display Black"/>
              </a:rPr>
              <a:t>q</a:t>
            </a:r>
            <a:r>
              <a:rPr lang="en-US" dirty="0" smtClean="0">
                <a:solidFill>
                  <a:srgbClr val="000000"/>
                </a:solidFill>
                <a:latin typeface="USSF 90 Min Display Black"/>
              </a:rPr>
              <a:t>uestions – let the kids come up with the solutions if possible </a:t>
            </a:r>
          </a:p>
          <a:p>
            <a:r>
              <a:rPr lang="en-US" dirty="0">
                <a:solidFill>
                  <a:srgbClr val="000000"/>
                </a:solidFill>
                <a:latin typeface="USSF 90 Min Display Black"/>
              </a:rPr>
              <a:t> </a:t>
            </a:r>
            <a:r>
              <a:rPr lang="en-US" dirty="0" smtClean="0">
                <a:solidFill>
                  <a:srgbClr val="000000"/>
                </a:solidFill>
                <a:latin typeface="USSF 90 Min Display Black"/>
              </a:rPr>
              <a:t>  </a:t>
            </a:r>
          </a:p>
          <a:p>
            <a:pPr marL="285750" indent="-285750">
              <a:buFontTx/>
              <a:buChar char="-"/>
            </a:pPr>
            <a:endParaRPr lang="en-US" dirty="0">
              <a:solidFill>
                <a:srgbClr val="000000"/>
              </a:solidFill>
              <a:latin typeface="USSF 90 Min Display Black"/>
            </a:endParaRPr>
          </a:p>
          <a:p>
            <a:r>
              <a:rPr lang="en-US" dirty="0" smtClean="0">
                <a:solidFill>
                  <a:srgbClr val="000000"/>
                </a:solidFill>
                <a:latin typeface="USSF 90 Min Display Black"/>
              </a:rPr>
              <a:t> </a:t>
            </a:r>
            <a:endParaRPr lang="en-US" dirty="0">
              <a:solidFill>
                <a:srgbClr val="000000"/>
              </a:solidFill>
              <a:latin typeface="USSF 90 Min Display Black"/>
            </a:endParaRPr>
          </a:p>
        </p:txBody>
      </p:sp>
      <p:sp>
        <p:nvSpPr>
          <p:cNvPr id="8" name="Rectangle 7"/>
          <p:cNvSpPr/>
          <p:nvPr/>
        </p:nvSpPr>
        <p:spPr>
          <a:xfrm>
            <a:off x="6073512" y="1486897"/>
            <a:ext cx="5798697" cy="3416320"/>
          </a:xfrm>
          <a:prstGeom prst="rect">
            <a:avLst/>
          </a:prstGeom>
        </p:spPr>
        <p:txBody>
          <a:bodyPr wrap="square">
            <a:spAutoFit/>
          </a:bodyPr>
          <a:lstStyle/>
          <a:p>
            <a:r>
              <a:rPr lang="en-US" b="1" i="0" u="none" strike="noStrike" baseline="0" dirty="0" smtClean="0">
                <a:solidFill>
                  <a:srgbClr val="000000"/>
                </a:solidFill>
                <a:latin typeface="USSF 90 Min Display Black"/>
              </a:rPr>
              <a:t>PHASE 2: PRACTICE SESSION</a:t>
            </a:r>
            <a:r>
              <a:rPr lang="en-US" b="0" i="0" u="none" strike="noStrike" baseline="0" dirty="0" smtClean="0">
                <a:solidFill>
                  <a:srgbClr val="000000"/>
                </a:solidFill>
                <a:latin typeface="USSF 90 Min Display Black"/>
              </a:rPr>
              <a:t>	</a:t>
            </a:r>
          </a:p>
          <a:p>
            <a:r>
              <a:rPr lang="en-US" u="sng" dirty="0" smtClean="0">
                <a:solidFill>
                  <a:srgbClr val="000000"/>
                </a:solidFill>
                <a:latin typeface="USSF 90 Min Display Black"/>
              </a:rPr>
              <a:t>Coaches</a:t>
            </a:r>
          </a:p>
          <a:p>
            <a:pPr marL="285750" indent="-285750">
              <a:buFontTx/>
              <a:buChar char="-"/>
            </a:pPr>
            <a:r>
              <a:rPr lang="en-US" dirty="0" smtClean="0">
                <a:solidFill>
                  <a:srgbClr val="000000"/>
                </a:solidFill>
                <a:latin typeface="USSF 90 Min Display Black"/>
              </a:rPr>
              <a:t>Choose the session based on reflection of previous game / practice </a:t>
            </a:r>
          </a:p>
          <a:p>
            <a:pPr marL="285750" indent="-285750">
              <a:buFontTx/>
              <a:buChar char="-"/>
            </a:pPr>
            <a:r>
              <a:rPr lang="en-US" dirty="0" smtClean="0">
                <a:solidFill>
                  <a:srgbClr val="000000"/>
                </a:solidFill>
                <a:latin typeface="USSF 90 Min Display Black"/>
              </a:rPr>
              <a:t>Session is specific to Phase of the Game and Area of the Field.  Stick to coaching that phase of the game, rotate players so everyone gets coached</a:t>
            </a:r>
          </a:p>
          <a:p>
            <a:pPr marL="285750" indent="-285750">
              <a:buFontTx/>
              <a:buChar char="-"/>
            </a:pPr>
            <a:r>
              <a:rPr lang="en-US" dirty="0" smtClean="0">
                <a:solidFill>
                  <a:srgbClr val="000000"/>
                </a:solidFill>
                <a:latin typeface="USSF 90 Min Display Black"/>
              </a:rPr>
              <a:t>Session should be game like and reinforce the themes from deliberate play</a:t>
            </a:r>
          </a:p>
          <a:p>
            <a:pPr marL="285750" indent="-285750">
              <a:buFontTx/>
              <a:buChar char="-"/>
            </a:pPr>
            <a:r>
              <a:rPr lang="en-US" dirty="0" smtClean="0">
                <a:solidFill>
                  <a:srgbClr val="000000"/>
                </a:solidFill>
                <a:latin typeface="USSF 90 Min Display Black"/>
              </a:rPr>
              <a:t>Alter difficulty level based on what you see   </a:t>
            </a:r>
          </a:p>
          <a:p>
            <a:pPr marL="285750" indent="-285750">
              <a:buFontTx/>
              <a:buChar char="-"/>
            </a:pPr>
            <a:r>
              <a:rPr lang="en-US" dirty="0" smtClean="0">
                <a:solidFill>
                  <a:srgbClr val="000000"/>
                </a:solidFill>
                <a:latin typeface="USSF 90 Min Display Black"/>
              </a:rPr>
              <a:t>Phase rotation practice to practice (offense vs defense) </a:t>
            </a:r>
          </a:p>
        </p:txBody>
      </p:sp>
      <p:sp>
        <p:nvSpPr>
          <p:cNvPr id="9" name="Rectangle 8"/>
          <p:cNvSpPr/>
          <p:nvPr/>
        </p:nvSpPr>
        <p:spPr>
          <a:xfrm>
            <a:off x="3242088" y="4979849"/>
            <a:ext cx="9079043" cy="646331"/>
          </a:xfrm>
          <a:prstGeom prst="rect">
            <a:avLst/>
          </a:prstGeom>
        </p:spPr>
        <p:txBody>
          <a:bodyPr wrap="square">
            <a:spAutoFit/>
          </a:bodyPr>
          <a:lstStyle/>
          <a:p>
            <a:r>
              <a:rPr lang="en-US" b="1" i="0" u="none" strike="noStrike" baseline="0" dirty="0" smtClean="0">
                <a:solidFill>
                  <a:srgbClr val="000000"/>
                </a:solidFill>
                <a:latin typeface="USSF 90 Min Display Black"/>
              </a:rPr>
              <a:t>PHASE 3: SECOND PLAY</a:t>
            </a:r>
          </a:p>
          <a:p>
            <a:r>
              <a:rPr lang="en-US" dirty="0" smtClean="0">
                <a:solidFill>
                  <a:srgbClr val="000000"/>
                </a:solidFill>
                <a:latin typeface="USSF 90 Min Display Black"/>
              </a:rPr>
              <a:t>- Coaches observe . . . Are the skills learned in practice being applied to the game</a:t>
            </a:r>
          </a:p>
        </p:txBody>
      </p:sp>
      <p:sp>
        <p:nvSpPr>
          <p:cNvPr id="10" name="Rectangle 9"/>
          <p:cNvSpPr/>
          <p:nvPr/>
        </p:nvSpPr>
        <p:spPr>
          <a:xfrm>
            <a:off x="3421110" y="5796493"/>
            <a:ext cx="8209182" cy="646331"/>
          </a:xfrm>
          <a:prstGeom prst="rect">
            <a:avLst/>
          </a:prstGeom>
        </p:spPr>
        <p:txBody>
          <a:bodyPr wrap="square">
            <a:spAutoFit/>
          </a:bodyPr>
          <a:lstStyle/>
          <a:p>
            <a:r>
              <a:rPr lang="en-US" dirty="0" smtClean="0">
                <a:solidFill>
                  <a:srgbClr val="000000"/>
                </a:solidFill>
                <a:latin typeface="USSF 90 Min Display Black"/>
                <a:sym typeface="Wingdings" panose="05000000000000000000" pitchFamily="2" charset="2"/>
              </a:rPr>
              <a:t> Session Goals, Player Actions, Key Qualities, Key Words, Guided Questions and Answers are all outlined on each MA Youth Soccer Session Plan.    </a:t>
            </a:r>
            <a:endParaRPr lang="en-US" dirty="0" smtClean="0">
              <a:solidFill>
                <a:srgbClr val="000000"/>
              </a:solidFill>
              <a:latin typeface="USSF 90 Min Display Black"/>
            </a:endParaRPr>
          </a:p>
        </p:txBody>
      </p:sp>
      <p:pic>
        <p:nvPicPr>
          <p:cNvPr id="2" name="Picture 1"/>
          <p:cNvPicPr>
            <a:picLocks noChangeAspect="1"/>
          </p:cNvPicPr>
          <p:nvPr/>
        </p:nvPicPr>
        <p:blipFill>
          <a:blip r:embed="rId3"/>
          <a:stretch>
            <a:fillRect/>
          </a:stretch>
        </p:blipFill>
        <p:spPr>
          <a:xfrm>
            <a:off x="821613" y="4761454"/>
            <a:ext cx="2110773" cy="2043336"/>
          </a:xfrm>
          <a:prstGeom prst="rect">
            <a:avLst/>
          </a:prstGeom>
        </p:spPr>
      </p:pic>
    </p:spTree>
    <p:extLst>
      <p:ext uri="{BB962C8B-B14F-4D97-AF65-F5344CB8AC3E}">
        <p14:creationId xmlns:p14="http://schemas.microsoft.com/office/powerpoint/2010/main" val="41865315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51127" y="2628900"/>
            <a:ext cx="8211230" cy="4229100"/>
          </a:xfrm>
          <a:prstGeom prst="rect">
            <a:avLst/>
          </a:prstGeom>
        </p:spPr>
      </p:pic>
      <p:sp>
        <p:nvSpPr>
          <p:cNvPr id="7" name="Oval 6"/>
          <p:cNvSpPr/>
          <p:nvPr/>
        </p:nvSpPr>
        <p:spPr>
          <a:xfrm>
            <a:off x="2465614" y="5143506"/>
            <a:ext cx="342900" cy="3429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304314" y="3399410"/>
            <a:ext cx="342900" cy="3429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693999" y="3399410"/>
            <a:ext cx="342900" cy="3429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050756" y="5087886"/>
            <a:ext cx="342900" cy="3429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p:nvPr/>
        </p:nvCxnSpPr>
        <p:spPr>
          <a:xfrm flipH="1" flipV="1">
            <a:off x="3543300" y="3216734"/>
            <a:ext cx="3932464" cy="32657"/>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Arc 13"/>
          <p:cNvSpPr/>
          <p:nvPr/>
        </p:nvSpPr>
        <p:spPr>
          <a:xfrm flipH="1">
            <a:off x="1783511" y="3002589"/>
            <a:ext cx="2919116" cy="5257801"/>
          </a:xfrm>
          <a:prstGeom prst="arc">
            <a:avLst/>
          </a:prstGeom>
          <a:ln w="63500">
            <a:solidFill>
              <a:srgbClr val="00206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Arc 14"/>
          <p:cNvSpPr/>
          <p:nvPr/>
        </p:nvSpPr>
        <p:spPr>
          <a:xfrm flipV="1">
            <a:off x="5328993" y="721314"/>
            <a:ext cx="3106998" cy="5083289"/>
          </a:xfrm>
          <a:prstGeom prst="arc">
            <a:avLst/>
          </a:prstGeom>
          <a:ln w="63500">
            <a:solidFill>
              <a:srgbClr val="00206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8" name="Straight Arrow Connector 17"/>
          <p:cNvCxnSpPr/>
          <p:nvPr/>
        </p:nvCxnSpPr>
        <p:spPr>
          <a:xfrm>
            <a:off x="2880204" y="5724872"/>
            <a:ext cx="3515109" cy="14287"/>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034" name="Picture 10" descr="Soccer Clip Art Bord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6622255" y="2913465"/>
            <a:ext cx="682059" cy="682059"/>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Straight Arrow Connector 27"/>
          <p:cNvCxnSpPr/>
          <p:nvPr/>
        </p:nvCxnSpPr>
        <p:spPr>
          <a:xfrm flipH="1">
            <a:off x="2989415" y="3326784"/>
            <a:ext cx="476834" cy="2231399"/>
          </a:xfrm>
          <a:prstGeom prst="straightConnector1">
            <a:avLst/>
          </a:prstGeom>
          <a:ln w="635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6616971" y="3384873"/>
            <a:ext cx="638039" cy="2246617"/>
          </a:xfrm>
          <a:prstGeom prst="straightConnector1">
            <a:avLst/>
          </a:prstGeom>
          <a:ln w="635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flipV="1">
            <a:off x="3543300" y="3053448"/>
            <a:ext cx="4892691" cy="32658"/>
          </a:xfrm>
          <a:prstGeom prst="line">
            <a:avLst/>
          </a:prstGeom>
          <a:ln w="63500">
            <a:solidFill>
              <a:srgbClr val="002060"/>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flipV="1">
            <a:off x="1724280" y="5885265"/>
            <a:ext cx="4892691" cy="32658"/>
          </a:xfrm>
          <a:prstGeom prst="line">
            <a:avLst/>
          </a:prstGeom>
          <a:ln w="6350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058173" y="100823"/>
            <a:ext cx="10698398" cy="2400657"/>
          </a:xfrm>
          <a:prstGeom prst="rect">
            <a:avLst/>
          </a:prstGeom>
          <a:noFill/>
        </p:spPr>
        <p:txBody>
          <a:bodyPr wrap="square" rtlCol="0">
            <a:spAutoFit/>
          </a:bodyPr>
          <a:lstStyle/>
          <a:p>
            <a:r>
              <a:rPr lang="en-US" sz="2400" dirty="0" smtClean="0"/>
              <a:t>Dribble Pass Warm-Up </a:t>
            </a:r>
          </a:p>
          <a:p>
            <a:pPr marL="285750" indent="-285750">
              <a:buFont typeface="Arial" panose="020B0604020202020204" pitchFamily="34" charset="0"/>
              <a:buChar char="•"/>
            </a:pPr>
            <a:r>
              <a:rPr lang="en-US" dirty="0" smtClean="0"/>
              <a:t>Two lines formed at the orange cones</a:t>
            </a:r>
          </a:p>
          <a:p>
            <a:pPr marL="285750" indent="-285750">
              <a:buFont typeface="Arial" panose="020B0604020202020204" pitchFamily="34" charset="0"/>
              <a:buChar char="•"/>
            </a:pPr>
            <a:r>
              <a:rPr lang="en-US" dirty="0" smtClean="0"/>
              <a:t>Player dribbles once beyond the blue cone passes to the player at the next orange cone</a:t>
            </a:r>
          </a:p>
          <a:p>
            <a:endParaRPr lang="en-US" dirty="0"/>
          </a:p>
          <a:p>
            <a:pPr marL="285750" indent="-285750">
              <a:buFont typeface="Arial" panose="020B0604020202020204" pitchFamily="34" charset="0"/>
              <a:buChar char="•"/>
            </a:pPr>
            <a:r>
              <a:rPr lang="en-US" dirty="0" smtClean="0"/>
              <a:t>Skills the can be practiced / observed in this simple </a:t>
            </a:r>
            <a:r>
              <a:rPr lang="en-US" dirty="0" err="1" smtClean="0"/>
              <a:t>warmup</a:t>
            </a:r>
            <a:endParaRPr lang="en-US" dirty="0" smtClean="0"/>
          </a:p>
          <a:p>
            <a:pPr marL="742950" lvl="1" indent="-285750">
              <a:buFont typeface="Arial" panose="020B0604020202020204" pitchFamily="34" charset="0"/>
              <a:buChar char="•"/>
            </a:pPr>
            <a:r>
              <a:rPr lang="en-US" dirty="0" smtClean="0"/>
              <a:t>Dribbling – Using different parts of your foot, changing directions, changing speeds</a:t>
            </a:r>
          </a:p>
          <a:p>
            <a:pPr marL="742950" lvl="1" indent="-285750">
              <a:buFont typeface="Arial" panose="020B0604020202020204" pitchFamily="34" charset="0"/>
              <a:buChar char="•"/>
            </a:pPr>
            <a:r>
              <a:rPr lang="en-US" dirty="0" smtClean="0"/>
              <a:t>Scanning – Awareness of where they are in relations to the cones  </a:t>
            </a:r>
          </a:p>
          <a:p>
            <a:pPr marL="742950" lvl="1" indent="-285750">
              <a:buFont typeface="Arial" panose="020B0604020202020204" pitchFamily="34" charset="0"/>
              <a:buChar char="•"/>
            </a:pPr>
            <a:r>
              <a:rPr lang="en-US" dirty="0" smtClean="0"/>
              <a:t>Using non dominant foot – cones set up below for right foot, can be reversed for left foot  </a:t>
            </a:r>
          </a:p>
        </p:txBody>
      </p:sp>
      <p:sp>
        <p:nvSpPr>
          <p:cNvPr id="39" name="TextBox 38"/>
          <p:cNvSpPr txBox="1"/>
          <p:nvPr/>
        </p:nvSpPr>
        <p:spPr>
          <a:xfrm>
            <a:off x="9323932" y="3216734"/>
            <a:ext cx="2908703" cy="3139321"/>
          </a:xfrm>
          <a:prstGeom prst="rect">
            <a:avLst/>
          </a:prstGeom>
          <a:noFill/>
        </p:spPr>
        <p:txBody>
          <a:bodyPr wrap="square" rtlCol="0">
            <a:spAutoFit/>
          </a:bodyPr>
          <a:lstStyle/>
          <a:p>
            <a:pPr marL="285750" indent="-285750">
              <a:buFont typeface="Arial" panose="020B0604020202020204" pitchFamily="34" charset="0"/>
              <a:buChar char="•"/>
            </a:pPr>
            <a:r>
              <a:rPr lang="en-US" dirty="0" smtClean="0"/>
              <a:t>Black solid line represents the movement of the ball being dribbled by the player </a:t>
            </a:r>
          </a:p>
          <a:p>
            <a:pPr marL="285750" indent="-285750">
              <a:buFont typeface="Arial" panose="020B0604020202020204" pitchFamily="34" charset="0"/>
              <a:buChar char="•"/>
            </a:pPr>
            <a:r>
              <a:rPr lang="en-US" dirty="0" smtClean="0"/>
              <a:t>Black dotted line represents the ball being passed</a:t>
            </a:r>
          </a:p>
          <a:p>
            <a:pPr marL="285750" indent="-285750">
              <a:buFont typeface="Arial" panose="020B0604020202020204" pitchFamily="34" charset="0"/>
              <a:buChar char="•"/>
            </a:pPr>
            <a:r>
              <a:rPr lang="en-US" dirty="0" smtClean="0"/>
              <a:t>Blue dash represents the player movement </a:t>
            </a:r>
          </a:p>
          <a:p>
            <a:r>
              <a:rPr lang="en-US" dirty="0" smtClean="0"/>
              <a:t>*  </a:t>
            </a:r>
            <a:endParaRPr lang="en-US" dirty="0"/>
          </a:p>
        </p:txBody>
      </p:sp>
    </p:spTree>
    <p:extLst>
      <p:ext uri="{BB962C8B-B14F-4D97-AF65-F5344CB8AC3E}">
        <p14:creationId xmlns:p14="http://schemas.microsoft.com/office/powerpoint/2010/main" val="31604047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39231" cy="369332"/>
          </a:xfrm>
          <a:prstGeom prst="rect">
            <a:avLst/>
          </a:prstGeom>
          <a:noFill/>
        </p:spPr>
        <p:txBody>
          <a:bodyPr wrap="none" rtlCol="0">
            <a:spAutoFit/>
          </a:bodyPr>
          <a:lstStyle/>
          <a:p>
            <a:r>
              <a:rPr lang="en-US" dirty="0" smtClean="0"/>
              <a:t>Week 1 </a:t>
            </a:r>
            <a:endParaRPr lang="en-US" dirty="0"/>
          </a:p>
        </p:txBody>
      </p:sp>
      <p:pic>
        <p:nvPicPr>
          <p:cNvPr id="5" name="Picture 4"/>
          <p:cNvPicPr>
            <a:picLocks noChangeAspect="1"/>
          </p:cNvPicPr>
          <p:nvPr/>
        </p:nvPicPr>
        <p:blipFill>
          <a:blip r:embed="rId3"/>
          <a:stretch>
            <a:fillRect/>
          </a:stretch>
        </p:blipFill>
        <p:spPr>
          <a:xfrm>
            <a:off x="216155" y="491152"/>
            <a:ext cx="9134475" cy="2867025"/>
          </a:xfrm>
          <a:prstGeom prst="rect">
            <a:avLst/>
          </a:prstGeom>
        </p:spPr>
      </p:pic>
      <p:pic>
        <p:nvPicPr>
          <p:cNvPr id="6" name="Picture 5"/>
          <p:cNvPicPr>
            <a:picLocks noChangeAspect="1"/>
          </p:cNvPicPr>
          <p:nvPr/>
        </p:nvPicPr>
        <p:blipFill>
          <a:blip r:embed="rId4"/>
          <a:stretch>
            <a:fillRect/>
          </a:stretch>
        </p:blipFill>
        <p:spPr>
          <a:xfrm>
            <a:off x="216155" y="3479997"/>
            <a:ext cx="9134475" cy="2838450"/>
          </a:xfrm>
          <a:prstGeom prst="rect">
            <a:avLst/>
          </a:prstGeom>
        </p:spPr>
      </p:pic>
    </p:spTree>
    <p:extLst>
      <p:ext uri="{BB962C8B-B14F-4D97-AF65-F5344CB8AC3E}">
        <p14:creationId xmlns:p14="http://schemas.microsoft.com/office/powerpoint/2010/main" val="23873477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39231" cy="369332"/>
          </a:xfrm>
          <a:prstGeom prst="rect">
            <a:avLst/>
          </a:prstGeom>
          <a:noFill/>
        </p:spPr>
        <p:txBody>
          <a:bodyPr wrap="none" rtlCol="0">
            <a:spAutoFit/>
          </a:bodyPr>
          <a:lstStyle/>
          <a:p>
            <a:r>
              <a:rPr lang="en-US" dirty="0" smtClean="0"/>
              <a:t>Week 2 </a:t>
            </a:r>
            <a:endParaRPr lang="en-US" dirty="0"/>
          </a:p>
        </p:txBody>
      </p:sp>
      <p:pic>
        <p:nvPicPr>
          <p:cNvPr id="2" name="Picture 1"/>
          <p:cNvPicPr>
            <a:picLocks noChangeAspect="1"/>
          </p:cNvPicPr>
          <p:nvPr/>
        </p:nvPicPr>
        <p:blipFill>
          <a:blip r:embed="rId3"/>
          <a:stretch>
            <a:fillRect/>
          </a:stretch>
        </p:blipFill>
        <p:spPr>
          <a:xfrm>
            <a:off x="117680" y="533400"/>
            <a:ext cx="9124950" cy="3048000"/>
          </a:xfrm>
          <a:prstGeom prst="rect">
            <a:avLst/>
          </a:prstGeom>
        </p:spPr>
      </p:pic>
      <p:pic>
        <p:nvPicPr>
          <p:cNvPr id="3" name="Picture 2"/>
          <p:cNvPicPr>
            <a:picLocks noChangeAspect="1"/>
          </p:cNvPicPr>
          <p:nvPr/>
        </p:nvPicPr>
        <p:blipFill>
          <a:blip r:embed="rId4"/>
          <a:stretch>
            <a:fillRect/>
          </a:stretch>
        </p:blipFill>
        <p:spPr>
          <a:xfrm>
            <a:off x="117680" y="3656980"/>
            <a:ext cx="9163050" cy="3095625"/>
          </a:xfrm>
          <a:prstGeom prst="rect">
            <a:avLst/>
          </a:prstGeom>
        </p:spPr>
      </p:pic>
    </p:spTree>
    <p:extLst>
      <p:ext uri="{BB962C8B-B14F-4D97-AF65-F5344CB8AC3E}">
        <p14:creationId xmlns:p14="http://schemas.microsoft.com/office/powerpoint/2010/main" val="23577082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39231" cy="369332"/>
          </a:xfrm>
          <a:prstGeom prst="rect">
            <a:avLst/>
          </a:prstGeom>
          <a:noFill/>
        </p:spPr>
        <p:txBody>
          <a:bodyPr wrap="none" rtlCol="0">
            <a:spAutoFit/>
          </a:bodyPr>
          <a:lstStyle/>
          <a:p>
            <a:r>
              <a:rPr lang="en-US" dirty="0" smtClean="0"/>
              <a:t>Week 3 </a:t>
            </a:r>
            <a:endParaRPr lang="en-US" dirty="0"/>
          </a:p>
        </p:txBody>
      </p:sp>
      <p:pic>
        <p:nvPicPr>
          <p:cNvPr id="2" name="Picture 1"/>
          <p:cNvPicPr>
            <a:picLocks noChangeAspect="1"/>
          </p:cNvPicPr>
          <p:nvPr/>
        </p:nvPicPr>
        <p:blipFill>
          <a:blip r:embed="rId3"/>
          <a:stretch>
            <a:fillRect/>
          </a:stretch>
        </p:blipFill>
        <p:spPr>
          <a:xfrm>
            <a:off x="231366" y="631568"/>
            <a:ext cx="9163050" cy="2733675"/>
          </a:xfrm>
          <a:prstGeom prst="rect">
            <a:avLst/>
          </a:prstGeom>
        </p:spPr>
      </p:pic>
      <p:pic>
        <p:nvPicPr>
          <p:cNvPr id="3" name="Picture 2"/>
          <p:cNvPicPr>
            <a:picLocks noChangeAspect="1"/>
          </p:cNvPicPr>
          <p:nvPr/>
        </p:nvPicPr>
        <p:blipFill>
          <a:blip r:embed="rId4"/>
          <a:stretch>
            <a:fillRect/>
          </a:stretch>
        </p:blipFill>
        <p:spPr>
          <a:xfrm>
            <a:off x="240891" y="3627479"/>
            <a:ext cx="9153525" cy="2876550"/>
          </a:xfrm>
          <a:prstGeom prst="rect">
            <a:avLst/>
          </a:prstGeom>
        </p:spPr>
      </p:pic>
    </p:spTree>
    <p:extLst>
      <p:ext uri="{BB962C8B-B14F-4D97-AF65-F5344CB8AC3E}">
        <p14:creationId xmlns:p14="http://schemas.microsoft.com/office/powerpoint/2010/main" val="38726011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37884" y="479867"/>
            <a:ext cx="9239250" cy="2819400"/>
          </a:xfrm>
          <a:prstGeom prst="rect">
            <a:avLst/>
          </a:prstGeom>
        </p:spPr>
      </p:pic>
      <p:pic>
        <p:nvPicPr>
          <p:cNvPr id="3" name="Picture 2"/>
          <p:cNvPicPr>
            <a:picLocks noChangeAspect="1"/>
          </p:cNvPicPr>
          <p:nvPr/>
        </p:nvPicPr>
        <p:blipFill>
          <a:blip r:embed="rId4"/>
          <a:stretch>
            <a:fillRect/>
          </a:stretch>
        </p:blipFill>
        <p:spPr>
          <a:xfrm>
            <a:off x="237885" y="3299267"/>
            <a:ext cx="9239250" cy="2838450"/>
          </a:xfrm>
          <a:prstGeom prst="rect">
            <a:avLst/>
          </a:prstGeom>
        </p:spPr>
      </p:pic>
    </p:spTree>
    <p:extLst>
      <p:ext uri="{BB962C8B-B14F-4D97-AF65-F5344CB8AC3E}">
        <p14:creationId xmlns:p14="http://schemas.microsoft.com/office/powerpoint/2010/main" val="2149301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49459" y="132085"/>
            <a:ext cx="9239250" cy="3190875"/>
          </a:xfrm>
          <a:prstGeom prst="rect">
            <a:avLst/>
          </a:prstGeom>
        </p:spPr>
      </p:pic>
      <p:pic>
        <p:nvPicPr>
          <p:cNvPr id="6" name="Picture 5"/>
          <p:cNvPicPr>
            <a:picLocks noChangeAspect="1"/>
          </p:cNvPicPr>
          <p:nvPr/>
        </p:nvPicPr>
        <p:blipFill>
          <a:blip r:embed="rId4"/>
          <a:stretch>
            <a:fillRect/>
          </a:stretch>
        </p:blipFill>
        <p:spPr>
          <a:xfrm>
            <a:off x="249459" y="3322960"/>
            <a:ext cx="9248775" cy="3256260"/>
          </a:xfrm>
          <a:prstGeom prst="rect">
            <a:avLst/>
          </a:prstGeom>
        </p:spPr>
      </p:pic>
    </p:spTree>
    <p:extLst>
      <p:ext uri="{BB962C8B-B14F-4D97-AF65-F5344CB8AC3E}">
        <p14:creationId xmlns:p14="http://schemas.microsoft.com/office/powerpoint/2010/main" val="952004324"/>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5340</TotalTime>
  <Words>899</Words>
  <Application>Microsoft Office PowerPoint</Application>
  <PresentationFormat>Widescreen</PresentationFormat>
  <Paragraphs>106</Paragraphs>
  <Slides>7</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Arial</vt:lpstr>
      <vt:lpstr>Calibri</vt:lpstr>
      <vt:lpstr>Trebuchet MS</vt:lpstr>
      <vt:lpstr>USSF 90 Min Display Black</vt:lpstr>
      <vt:lpstr>USSF 90 Min Display Bold</vt:lpstr>
      <vt:lpstr>Wingdings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Kyocera America,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McQuillan, Kenneth</dc:creator>
  <cp:lastModifiedBy>McQuillan, Kenneth</cp:lastModifiedBy>
  <cp:revision>41</cp:revision>
  <dcterms:created xsi:type="dcterms:W3CDTF">2022-01-15T22:05:44Z</dcterms:created>
  <dcterms:modified xsi:type="dcterms:W3CDTF">2022-04-20T22:56:40Z</dcterms:modified>
</cp:coreProperties>
</file>