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1"/>
  </p:notesMasterIdLst>
  <p:handoutMasterIdLst>
    <p:handoutMasterId r:id="rId42"/>
  </p:handoutMasterIdLst>
  <p:sldIdLst>
    <p:sldId id="256" r:id="rId2"/>
    <p:sldId id="274" r:id="rId3"/>
    <p:sldId id="297" r:id="rId4"/>
    <p:sldId id="278" r:id="rId5"/>
    <p:sldId id="273" r:id="rId6"/>
    <p:sldId id="272" r:id="rId7"/>
    <p:sldId id="258" r:id="rId8"/>
    <p:sldId id="259" r:id="rId9"/>
    <p:sldId id="264" r:id="rId10"/>
    <p:sldId id="325" r:id="rId11"/>
    <p:sldId id="326" r:id="rId12"/>
    <p:sldId id="320" r:id="rId13"/>
    <p:sldId id="321" r:id="rId14"/>
    <p:sldId id="260" r:id="rId15"/>
    <p:sldId id="261" r:id="rId16"/>
    <p:sldId id="262" r:id="rId17"/>
    <p:sldId id="265" r:id="rId18"/>
    <p:sldId id="263" r:id="rId19"/>
    <p:sldId id="269" r:id="rId20"/>
    <p:sldId id="284" r:id="rId21"/>
    <p:sldId id="286" r:id="rId22"/>
    <p:sldId id="293" r:id="rId23"/>
    <p:sldId id="292" r:id="rId24"/>
    <p:sldId id="316" r:id="rId25"/>
    <p:sldId id="295" r:id="rId26"/>
    <p:sldId id="300" r:id="rId27"/>
    <p:sldId id="301" r:id="rId28"/>
    <p:sldId id="302" r:id="rId29"/>
    <p:sldId id="303" r:id="rId30"/>
    <p:sldId id="304" r:id="rId31"/>
    <p:sldId id="305" r:id="rId32"/>
    <p:sldId id="306" r:id="rId33"/>
    <p:sldId id="307" r:id="rId34"/>
    <p:sldId id="309" r:id="rId35"/>
    <p:sldId id="308" r:id="rId36"/>
    <p:sldId id="310" r:id="rId37"/>
    <p:sldId id="314" r:id="rId38"/>
    <p:sldId id="324" r:id="rId39"/>
    <p:sldId id="313" r:id="rId40"/>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68720" autoAdjust="0"/>
  </p:normalViewPr>
  <p:slideViewPr>
    <p:cSldViewPr snapToGrid="0">
      <p:cViewPr varScale="1">
        <p:scale>
          <a:sx n="60" d="100"/>
          <a:sy n="60" d="100"/>
        </p:scale>
        <p:origin x="1517" y="4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34"/>
    </p:cViewPr>
  </p:sorterViewPr>
  <p:notesViewPr>
    <p:cSldViewPr snapToGrid="0">
      <p:cViewPr varScale="1">
        <p:scale>
          <a:sx n="87" d="100"/>
          <a:sy n="87" d="100"/>
        </p:scale>
        <p:origin x="202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709" y="43545"/>
            <a:ext cx="4028440" cy="351737"/>
          </a:xfrm>
          <a:prstGeom prst="rect">
            <a:avLst/>
          </a:prstGeom>
        </p:spPr>
        <p:txBody>
          <a:bodyPr vert="horz" lIns="93177" tIns="46589" rIns="93177" bIns="46589" rtlCol="0"/>
          <a:lstStyle>
            <a:lvl1pPr algn="l">
              <a:defRPr sz="1200"/>
            </a:lvl1pPr>
          </a:lstStyle>
          <a:p>
            <a:r>
              <a:rPr lang="en-US" dirty="0"/>
              <a:t>Coach Orientation </a:t>
            </a:r>
          </a:p>
        </p:txBody>
      </p:sp>
      <p:sp>
        <p:nvSpPr>
          <p:cNvPr id="3" name="Date Placeholder 2"/>
          <p:cNvSpPr>
            <a:spLocks noGrp="1"/>
          </p:cNvSpPr>
          <p:nvPr>
            <p:ph type="dt" sz="quarter" idx="1"/>
          </p:nvPr>
        </p:nvSpPr>
        <p:spPr>
          <a:xfrm>
            <a:off x="5004549" y="52254"/>
            <a:ext cx="4028440" cy="351737"/>
          </a:xfrm>
          <a:prstGeom prst="rect">
            <a:avLst/>
          </a:prstGeom>
        </p:spPr>
        <p:txBody>
          <a:bodyPr vert="horz" lIns="93177" tIns="46589" rIns="93177" bIns="46589" rtlCol="0"/>
          <a:lstStyle>
            <a:lvl1pPr algn="r">
              <a:defRPr sz="1200"/>
            </a:lvl1pPr>
          </a:lstStyle>
          <a:p>
            <a:r>
              <a:rPr lang="en-US" dirty="0"/>
              <a:t>Spring 2016</a:t>
            </a:r>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9682" y="6423534"/>
            <a:ext cx="4028440" cy="351736"/>
          </a:xfrm>
          <a:prstGeom prst="rect">
            <a:avLst/>
          </a:prstGeom>
        </p:spPr>
        <p:txBody>
          <a:bodyPr vert="horz" lIns="93177" tIns="46589" rIns="93177" bIns="46589" rtlCol="0" anchor="b"/>
          <a:lstStyle>
            <a:lvl1pPr algn="r">
              <a:defRPr sz="1200"/>
            </a:lvl1pPr>
          </a:lstStyle>
          <a:p>
            <a:fld id="{CBFCD409-3575-48BC-8663-57E7178FB216}" type="slidenum">
              <a:rPr lang="en-US" smtClean="0"/>
              <a:t>‹#›</a:t>
            </a:fld>
            <a:endParaRPr lang="en-US" dirty="0"/>
          </a:p>
        </p:txBody>
      </p:sp>
    </p:spTree>
    <p:extLst>
      <p:ext uri="{BB962C8B-B14F-4D97-AF65-F5344CB8AC3E}">
        <p14:creationId xmlns:p14="http://schemas.microsoft.com/office/powerpoint/2010/main" val="2824237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E2D134BE-2632-4348-BE5C-AB535A5A1DA0}" type="datetimeFigureOut">
              <a:rPr lang="en-US" smtClean="0"/>
              <a:t>3/17/2018</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1ECE166B-30EE-4441-AB4A-5F30098500FE}" type="slidenum">
              <a:rPr lang="en-US" smtClean="0"/>
              <a:t>‹#›</a:t>
            </a:fld>
            <a:endParaRPr lang="en-US" dirty="0"/>
          </a:p>
        </p:txBody>
      </p:sp>
    </p:spTree>
    <p:extLst>
      <p:ext uri="{BB962C8B-B14F-4D97-AF65-F5344CB8AC3E}">
        <p14:creationId xmlns:p14="http://schemas.microsoft.com/office/powerpoint/2010/main" val="329849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a:t>
            </a:fld>
            <a:endParaRPr lang="en-US" dirty="0"/>
          </a:p>
        </p:txBody>
      </p:sp>
    </p:spTree>
    <p:extLst>
      <p:ext uri="{BB962C8B-B14F-4D97-AF65-F5344CB8AC3E}">
        <p14:creationId xmlns:p14="http://schemas.microsoft.com/office/powerpoint/2010/main" val="1491289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pPr marL="0" lvl="2" defTabSz="931774">
              <a:defRPr/>
            </a:pPr>
            <a:r>
              <a:rPr lang="en-US" dirty="0"/>
              <a:t>They are </a:t>
            </a:r>
            <a:r>
              <a:rPr lang="en-US" dirty="0" err="1"/>
              <a:t>reffing</a:t>
            </a:r>
            <a:r>
              <a:rPr lang="en-US" dirty="0"/>
              <a:t> a 6 -7 year old soccer game. This is training for future refs. They are learning just like the kids. </a:t>
            </a:r>
            <a:r>
              <a:rPr lang="en-US" b="1" i="1" dirty="0"/>
              <a:t>You If there are parents getting on the referee, coaches need to talk to them. </a:t>
            </a:r>
          </a:p>
          <a:p>
            <a:pPr marL="0" lvl="2" defTabSz="931774">
              <a:defRPr/>
            </a:pPr>
            <a:endParaRPr lang="en-US" b="1" i="1" dirty="0"/>
          </a:p>
          <a:p>
            <a:pPr marL="0" lvl="2" defTabSz="931774">
              <a:defRPr/>
            </a:pPr>
            <a:r>
              <a:rPr lang="en-US" b="0" i="0" dirty="0"/>
              <a:t>Let</a:t>
            </a:r>
            <a:r>
              <a:rPr lang="en-US" b="0" i="0" baseline="0" dirty="0"/>
              <a:t> them play - limit the in-game coaching. </a:t>
            </a:r>
            <a:endParaRPr lang="en-US" b="0" i="0" dirty="0"/>
          </a:p>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16</a:t>
            </a:fld>
            <a:endParaRPr lang="en-US"/>
          </a:p>
        </p:txBody>
      </p:sp>
    </p:spTree>
    <p:extLst>
      <p:ext uri="{BB962C8B-B14F-4D97-AF65-F5344CB8AC3E}">
        <p14:creationId xmlns:p14="http://schemas.microsoft.com/office/powerpoint/2010/main" val="353792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19</a:t>
            </a:fld>
            <a:endParaRPr lang="en-US" dirty="0"/>
          </a:p>
        </p:txBody>
      </p:sp>
    </p:spTree>
    <p:extLst>
      <p:ext uri="{BB962C8B-B14F-4D97-AF65-F5344CB8AC3E}">
        <p14:creationId xmlns:p14="http://schemas.microsoft.com/office/powerpoint/2010/main" val="4224274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20</a:t>
            </a:fld>
            <a:endParaRPr lang="en-US" dirty="0"/>
          </a:p>
        </p:txBody>
      </p:sp>
    </p:spTree>
    <p:extLst>
      <p:ext uri="{BB962C8B-B14F-4D97-AF65-F5344CB8AC3E}">
        <p14:creationId xmlns:p14="http://schemas.microsoft.com/office/powerpoint/2010/main" val="1976403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26</a:t>
            </a:fld>
            <a:endParaRPr lang="en-US"/>
          </a:p>
        </p:txBody>
      </p:sp>
    </p:spTree>
    <p:extLst>
      <p:ext uri="{BB962C8B-B14F-4D97-AF65-F5344CB8AC3E}">
        <p14:creationId xmlns:p14="http://schemas.microsoft.com/office/powerpoint/2010/main" val="1810972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27</a:t>
            </a:fld>
            <a:endParaRPr lang="en-US"/>
          </a:p>
        </p:txBody>
      </p:sp>
    </p:spTree>
    <p:extLst>
      <p:ext uri="{BB962C8B-B14F-4D97-AF65-F5344CB8AC3E}">
        <p14:creationId xmlns:p14="http://schemas.microsoft.com/office/powerpoint/2010/main" val="853252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28</a:t>
            </a:fld>
            <a:endParaRPr lang="en-US"/>
          </a:p>
        </p:txBody>
      </p:sp>
    </p:spTree>
    <p:extLst>
      <p:ext uri="{BB962C8B-B14F-4D97-AF65-F5344CB8AC3E}">
        <p14:creationId xmlns:p14="http://schemas.microsoft.com/office/powerpoint/2010/main" val="760822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29</a:t>
            </a:fld>
            <a:endParaRPr lang="en-US"/>
          </a:p>
        </p:txBody>
      </p:sp>
    </p:spTree>
    <p:extLst>
      <p:ext uri="{BB962C8B-B14F-4D97-AF65-F5344CB8AC3E}">
        <p14:creationId xmlns:p14="http://schemas.microsoft.com/office/powerpoint/2010/main" val="2405357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DC1020-6B0B-4422-A2CD-9A6AE3713888}" type="slidenum">
              <a:rPr lang="en-US" smtClean="0"/>
              <a:t>30</a:t>
            </a:fld>
            <a:endParaRPr lang="en-US"/>
          </a:p>
        </p:txBody>
      </p:sp>
    </p:spTree>
    <p:extLst>
      <p:ext uri="{BB962C8B-B14F-4D97-AF65-F5344CB8AC3E}">
        <p14:creationId xmlns:p14="http://schemas.microsoft.com/office/powerpoint/2010/main" val="3863905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37</a:t>
            </a:fld>
            <a:endParaRPr lang="en-US" dirty="0"/>
          </a:p>
        </p:txBody>
      </p:sp>
    </p:spTree>
    <p:extLst>
      <p:ext uri="{BB962C8B-B14F-4D97-AF65-F5344CB8AC3E}">
        <p14:creationId xmlns:p14="http://schemas.microsoft.com/office/powerpoint/2010/main" val="2013204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38</a:t>
            </a:fld>
            <a:endParaRPr lang="en-US" dirty="0"/>
          </a:p>
        </p:txBody>
      </p:sp>
    </p:spTree>
    <p:extLst>
      <p:ext uri="{BB962C8B-B14F-4D97-AF65-F5344CB8AC3E}">
        <p14:creationId xmlns:p14="http://schemas.microsoft.com/office/powerpoint/2010/main" val="1695177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a:t>
            </a:fld>
            <a:endParaRPr lang="en-US" dirty="0"/>
          </a:p>
        </p:txBody>
      </p:sp>
    </p:spTree>
    <p:extLst>
      <p:ext uri="{BB962C8B-B14F-4D97-AF65-F5344CB8AC3E}">
        <p14:creationId xmlns:p14="http://schemas.microsoft.com/office/powerpoint/2010/main" val="2586388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4</a:t>
            </a:fld>
            <a:endParaRPr lang="en-US" dirty="0"/>
          </a:p>
        </p:txBody>
      </p:sp>
    </p:spTree>
    <p:extLst>
      <p:ext uri="{BB962C8B-B14F-4D97-AF65-F5344CB8AC3E}">
        <p14:creationId xmlns:p14="http://schemas.microsoft.com/office/powerpoint/2010/main" val="2925675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Engaged</a:t>
            </a:r>
          </a:p>
          <a:p>
            <a:r>
              <a:rPr lang="en-US" dirty="0"/>
              <a:t>Practice</a:t>
            </a:r>
            <a:r>
              <a:rPr lang="en-US" baseline="0" dirty="0"/>
              <a:t> planning</a:t>
            </a:r>
          </a:p>
          <a:p>
            <a:r>
              <a:rPr lang="en-US" baseline="0" dirty="0"/>
              <a:t>FC Puma</a:t>
            </a:r>
          </a:p>
          <a:p>
            <a:r>
              <a:rPr lang="en-US" baseline="0" dirty="0"/>
              <a:t>Other Outside instruction</a:t>
            </a:r>
          </a:p>
          <a:p>
            <a:r>
              <a:rPr lang="en-US" baseline="0" dirty="0"/>
              <a:t>Licensing</a:t>
            </a:r>
          </a:p>
          <a:p>
            <a:r>
              <a:rPr lang="en-US" baseline="0" dirty="0"/>
              <a:t>Online resources</a:t>
            </a:r>
          </a:p>
          <a:p>
            <a:r>
              <a:rPr lang="en-US" baseline="0" dirty="0"/>
              <a:t>	Mass Youth Soccer</a:t>
            </a:r>
          </a:p>
          <a:p>
            <a:r>
              <a:rPr lang="en-US" baseline="0" dirty="0"/>
              <a:t>	US Youth Soccer</a:t>
            </a:r>
          </a:p>
          <a:p>
            <a:r>
              <a:rPr lang="en-US" baseline="0" dirty="0"/>
              <a:t>	NSCAA</a:t>
            </a:r>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7</a:t>
            </a:fld>
            <a:endParaRPr lang="en-US" dirty="0"/>
          </a:p>
        </p:txBody>
      </p:sp>
    </p:spTree>
    <p:extLst>
      <p:ext uri="{BB962C8B-B14F-4D97-AF65-F5344CB8AC3E}">
        <p14:creationId xmlns:p14="http://schemas.microsoft.com/office/powerpoint/2010/main" val="374876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8</a:t>
            </a:fld>
            <a:endParaRPr lang="en-US" dirty="0"/>
          </a:p>
        </p:txBody>
      </p:sp>
    </p:spTree>
    <p:extLst>
      <p:ext uri="{BB962C8B-B14F-4D97-AF65-F5344CB8AC3E}">
        <p14:creationId xmlns:p14="http://schemas.microsoft.com/office/powerpoint/2010/main" val="203743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9</a:t>
            </a:fld>
            <a:endParaRPr lang="en-US"/>
          </a:p>
        </p:txBody>
      </p:sp>
    </p:spTree>
    <p:extLst>
      <p:ext uri="{BB962C8B-B14F-4D97-AF65-F5344CB8AC3E}">
        <p14:creationId xmlns:p14="http://schemas.microsoft.com/office/powerpoint/2010/main" val="2515723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10</a:t>
            </a:fld>
            <a:endParaRPr lang="en-US" dirty="0"/>
          </a:p>
        </p:txBody>
      </p:sp>
    </p:spTree>
    <p:extLst>
      <p:ext uri="{BB962C8B-B14F-4D97-AF65-F5344CB8AC3E}">
        <p14:creationId xmlns:p14="http://schemas.microsoft.com/office/powerpoint/2010/main" val="1918058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Team parity is the objective for in-town</a:t>
            </a:r>
          </a:p>
          <a:p>
            <a:r>
              <a:rPr lang="en-US" dirty="0"/>
              <a:t>U8 – no scores, standings, playoffs</a:t>
            </a:r>
          </a:p>
          <a:p>
            <a:r>
              <a:rPr lang="en-US" dirty="0"/>
              <a:t>        </a:t>
            </a:r>
          </a:p>
        </p:txBody>
      </p:sp>
      <p:sp>
        <p:nvSpPr>
          <p:cNvPr id="4" name="Slide Number Placeholder 3"/>
          <p:cNvSpPr>
            <a:spLocks noGrp="1"/>
          </p:cNvSpPr>
          <p:nvPr>
            <p:ph type="sldNum" sz="quarter" idx="10"/>
          </p:nvPr>
        </p:nvSpPr>
        <p:spPr/>
        <p:txBody>
          <a:bodyPr/>
          <a:lstStyle/>
          <a:p>
            <a:fld id="{1ECE166B-30EE-4441-AB4A-5F30098500FE}" type="slidenum">
              <a:rPr lang="en-US" smtClean="0"/>
              <a:t>14</a:t>
            </a:fld>
            <a:endParaRPr lang="en-US"/>
          </a:p>
        </p:txBody>
      </p:sp>
    </p:spTree>
    <p:extLst>
      <p:ext uri="{BB962C8B-B14F-4D97-AF65-F5344CB8AC3E}">
        <p14:creationId xmlns:p14="http://schemas.microsoft.com/office/powerpoint/2010/main" val="1371498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15</a:t>
            </a:fld>
            <a:endParaRPr lang="en-US" dirty="0"/>
          </a:p>
        </p:txBody>
      </p:sp>
    </p:spTree>
    <p:extLst>
      <p:ext uri="{BB962C8B-B14F-4D97-AF65-F5344CB8AC3E}">
        <p14:creationId xmlns:p14="http://schemas.microsoft.com/office/powerpoint/2010/main" val="162055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5" name="Footer Placeholder 4"/>
          <p:cNvSpPr>
            <a:spLocks noGrp="1"/>
          </p:cNvSpPr>
          <p:nvPr>
            <p:ph type="ftr" sz="quarter" idx="11"/>
          </p:nvPr>
        </p:nvSpPr>
        <p:spPr/>
        <p:txBody>
          <a:bodyPr/>
          <a:lstStyle/>
          <a:p>
            <a:r>
              <a:rPr lang="en-US"/>
              <a:t>Spring 2016</a:t>
            </a:r>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8664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84961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57378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57473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880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433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76586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2829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9956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758019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3/17/2018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4225428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23BEF-473C-45A4-8571-A142F15DF3A6}" type="datetimeFigureOut">
              <a:rPr lang="en-US" smtClean="0"/>
              <a:pPr/>
              <a:t>3/17/2018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Spring 2016</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885EA-A69E-4ACE-86AC-721CD431E46F}" type="slidenum">
              <a:rPr lang="en-US" smtClean="0"/>
              <a:pPr/>
              <a:t>‹#›</a:t>
            </a:fld>
            <a:endParaRPr lang="en-US" dirty="0"/>
          </a:p>
        </p:txBody>
      </p:sp>
      <p:sp>
        <p:nvSpPr>
          <p:cNvPr id="7" name="Rectangle 6"/>
          <p:cNvSpPr/>
          <p:nvPr userDrawn="1"/>
        </p:nvSpPr>
        <p:spPr>
          <a:xfrm>
            <a:off x="0" y="9"/>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0" y="6442406"/>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49491" y="494987"/>
            <a:ext cx="1015927" cy="1157513"/>
          </a:xfrm>
          <a:prstGeom prst="rect">
            <a:avLst/>
          </a:prstGeom>
        </p:spPr>
      </p:pic>
    </p:spTree>
    <p:extLst>
      <p:ext uri="{BB962C8B-B14F-4D97-AF65-F5344CB8AC3E}">
        <p14:creationId xmlns:p14="http://schemas.microsoft.com/office/powerpoint/2010/main" val="7374182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U5u6@usauburn.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president@usauburn.com" TargetMode="External"/><Relationship Id="rId5" Type="http://schemas.openxmlformats.org/officeDocument/2006/relationships/hyperlink" Target="mailto:girls@usauburn.com" TargetMode="External"/><Relationship Id="rId4" Type="http://schemas.openxmlformats.org/officeDocument/2006/relationships/hyperlink" Target="mailto:U8@usauburn.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nitedsoccerofauburn.com/coaches/code-of-conduc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unitedsoccerofauburn.com/forms-and-document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ma-adultinfo.affinitysoccer.com/mbrsite/mbrsite.aspx?siteguid=92FAC7CB-3EA3-4A52-89D6-1FA0EC6DF02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00182"/>
            <a:ext cx="9144000" cy="2038351"/>
          </a:xfrm>
        </p:spPr>
        <p:txBody>
          <a:bodyPr>
            <a:noAutofit/>
          </a:bodyPr>
          <a:lstStyle/>
          <a:p>
            <a:r>
              <a:rPr lang="en-US" sz="8000" b="1" dirty="0">
                <a:ln w="9525">
                  <a:solidFill>
                    <a:schemeClr val="bg1"/>
                  </a:solidFill>
                  <a:prstDash val="solid"/>
                </a:ln>
                <a:effectLst>
                  <a:outerShdw blurRad="12700" dist="38100" dir="2700000" algn="tl" rotWithShape="0">
                    <a:schemeClr val="bg1">
                      <a:lumMod val="50000"/>
                    </a:schemeClr>
                  </a:outerShdw>
                </a:effectLst>
              </a:rPr>
              <a:t>Coach Orientation</a:t>
            </a:r>
            <a:br>
              <a:rPr lang="en-US" sz="8000" b="1" dirty="0">
                <a:ln w="9525">
                  <a:solidFill>
                    <a:schemeClr val="bg1"/>
                  </a:solidFill>
                  <a:prstDash val="solid"/>
                </a:ln>
                <a:effectLst>
                  <a:outerShdw blurRad="12700" dist="38100" dir="2700000" algn="tl" rotWithShape="0">
                    <a:schemeClr val="bg1">
                      <a:lumMod val="50000"/>
                    </a:schemeClr>
                  </a:outerShdw>
                </a:effectLst>
              </a:rPr>
            </a:br>
            <a:r>
              <a:rPr lang="en-US" sz="5400" b="1" dirty="0"/>
              <a:t>Spring 2018</a:t>
            </a:r>
            <a:endParaRPr lang="en-US" sz="8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Subtitle 2"/>
          <p:cNvSpPr>
            <a:spLocks noGrp="1"/>
          </p:cNvSpPr>
          <p:nvPr>
            <p:ph type="subTitle" idx="1"/>
          </p:nvPr>
        </p:nvSpPr>
        <p:spPr/>
        <p:txBody>
          <a:bodyPr>
            <a:noAutofit/>
          </a:bodyPr>
          <a:lstStyle/>
          <a:p>
            <a:r>
              <a:rPr lang="en-US" sz="3200" dirty="0"/>
              <a:t>United Soccer of Auburn</a:t>
            </a:r>
          </a:p>
          <a:p>
            <a:r>
              <a:rPr lang="en-US" sz="3200" dirty="0"/>
              <a:t>www.unitedsoccerofauburn.com</a:t>
            </a:r>
          </a:p>
        </p:txBody>
      </p:sp>
      <p:sp>
        <p:nvSpPr>
          <p:cNvPr id="6" name="Rectangle 5"/>
          <p:cNvSpPr/>
          <p:nvPr/>
        </p:nvSpPr>
        <p:spPr>
          <a:xfrm>
            <a:off x="-1524000" y="6"/>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0" y="6651954"/>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4308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87" y="314326"/>
            <a:ext cx="5114395" cy="1369547"/>
          </a:xfrm>
        </p:spPr>
        <p:txBody>
          <a:bodyPr>
            <a:normAutofit/>
          </a:bodyPr>
          <a:lstStyle/>
          <a:p>
            <a:pPr>
              <a:lnSpc>
                <a:spcPct val="100000"/>
              </a:lnSpc>
            </a:pPr>
            <a:r>
              <a:rPr lang="en-US" dirty="0"/>
              <a:t>Passcard</a:t>
            </a:r>
            <a:endParaRPr lang="en-US" sz="2400" dirty="0"/>
          </a:p>
        </p:txBody>
      </p:sp>
      <p:sp>
        <p:nvSpPr>
          <p:cNvPr id="6" name="TextBox 5"/>
          <p:cNvSpPr txBox="1"/>
          <p:nvPr/>
        </p:nvSpPr>
        <p:spPr>
          <a:xfrm>
            <a:off x="358589" y="1591236"/>
            <a:ext cx="5795683" cy="3754874"/>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dirty="0"/>
              <a:t>Only required for coaches in fall season</a:t>
            </a:r>
          </a:p>
          <a:p>
            <a:pPr marL="285744" indent="-285744">
              <a:spcAft>
                <a:spcPts val="600"/>
              </a:spcAft>
              <a:buFont typeface="Arial" panose="020B0604020202020204" pitchFamily="34" charset="0"/>
              <a:buChar char="•"/>
            </a:pPr>
            <a:r>
              <a:rPr lang="en-US" dirty="0"/>
              <a:t>Mass Youth is phasing in credentials that must be worn at all practices and games</a:t>
            </a:r>
          </a:p>
          <a:p>
            <a:pPr marL="742932" lvl="1" indent="-285744">
              <a:spcAft>
                <a:spcPts val="600"/>
              </a:spcAft>
              <a:buFont typeface="Arial" panose="020B0604020202020204" pitchFamily="34" charset="0"/>
              <a:buChar char="•"/>
            </a:pPr>
            <a:r>
              <a:rPr lang="en-US" dirty="0"/>
              <a:t>Soft rollout fall 2016</a:t>
            </a:r>
          </a:p>
          <a:p>
            <a:pPr marL="742932" lvl="1" indent="-285744">
              <a:spcAft>
                <a:spcPts val="600"/>
              </a:spcAft>
              <a:buFont typeface="Arial" panose="020B0604020202020204" pitchFamily="34" charset="0"/>
              <a:buChar char="•"/>
            </a:pPr>
            <a:r>
              <a:rPr lang="en-US" dirty="0"/>
              <a:t>Mandatory Spring 2017</a:t>
            </a:r>
          </a:p>
          <a:p>
            <a:pPr marL="285744" indent="-285744">
              <a:spcAft>
                <a:spcPts val="600"/>
              </a:spcAft>
              <a:buFont typeface="Arial" panose="020B0604020202020204" pitchFamily="34" charset="0"/>
              <a:buChar char="•"/>
            </a:pPr>
            <a:r>
              <a:rPr lang="en-US" dirty="0"/>
              <a:t>No passcard = no coach</a:t>
            </a:r>
          </a:p>
          <a:p>
            <a:pPr marL="742932" lvl="1" indent="-285744">
              <a:spcAft>
                <a:spcPts val="600"/>
              </a:spcAft>
              <a:buFont typeface="Arial" panose="020B0604020202020204" pitchFamily="34" charset="0"/>
              <a:buChar char="•"/>
            </a:pPr>
            <a:r>
              <a:rPr lang="en-US" dirty="0"/>
              <a:t>You cannot be on a sideline without a passcard</a:t>
            </a:r>
          </a:p>
          <a:p>
            <a:pPr marL="742932" lvl="1" indent="-285744">
              <a:spcAft>
                <a:spcPts val="600"/>
              </a:spcAft>
              <a:buFont typeface="Arial" panose="020B0604020202020204" pitchFamily="34" charset="0"/>
              <a:buChar char="•"/>
            </a:pPr>
            <a:r>
              <a:rPr lang="en-US" dirty="0"/>
              <a:t>If no coach has a passcard, the fame will be forfeit, and United Soccer will be fined. </a:t>
            </a:r>
          </a:p>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5" name="Picture 4"/>
          <p:cNvPicPr>
            <a:picLocks noChangeAspect="1"/>
          </p:cNvPicPr>
          <p:nvPr/>
        </p:nvPicPr>
        <p:blipFill>
          <a:blip r:embed="rId3"/>
          <a:stretch>
            <a:fillRect/>
          </a:stretch>
        </p:blipFill>
        <p:spPr>
          <a:xfrm>
            <a:off x="6007100" y="2380655"/>
            <a:ext cx="2933700" cy="3804138"/>
          </a:xfrm>
          <a:prstGeom prst="rect">
            <a:avLst/>
          </a:prstGeom>
          <a:ln>
            <a:solidFill>
              <a:srgbClr val="003366"/>
            </a:solidFill>
          </a:ln>
        </p:spPr>
      </p:pic>
    </p:spTree>
    <p:extLst>
      <p:ext uri="{BB962C8B-B14F-4D97-AF65-F5344CB8AC3E}">
        <p14:creationId xmlns:p14="http://schemas.microsoft.com/office/powerpoint/2010/main" val="255051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Passcard photos</a:t>
            </a:r>
          </a:p>
        </p:txBody>
      </p:sp>
      <p:sp>
        <p:nvSpPr>
          <p:cNvPr id="3" name="Rectangle 2"/>
          <p:cNvSpPr/>
          <p:nvPr/>
        </p:nvSpPr>
        <p:spPr>
          <a:xfrm>
            <a:off x="381000" y="1416611"/>
            <a:ext cx="6096000" cy="723275"/>
          </a:xfrm>
          <a:prstGeom prst="rect">
            <a:avLst/>
          </a:prstGeom>
        </p:spPr>
        <p:txBody>
          <a:bodyPr>
            <a:spAutoFit/>
          </a:bodyPr>
          <a:lstStyle/>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4" name="Picture 3"/>
          <p:cNvPicPr>
            <a:picLocks noChangeAspect="1"/>
          </p:cNvPicPr>
          <p:nvPr/>
        </p:nvPicPr>
        <p:blipFill>
          <a:blip r:embed="rId2"/>
          <a:stretch>
            <a:fillRect/>
          </a:stretch>
        </p:blipFill>
        <p:spPr>
          <a:xfrm>
            <a:off x="308449" y="4956856"/>
            <a:ext cx="2010436" cy="1145808"/>
          </a:xfrm>
          <a:prstGeom prst="rect">
            <a:avLst/>
          </a:prstGeom>
        </p:spPr>
      </p:pic>
      <p:pic>
        <p:nvPicPr>
          <p:cNvPr id="5" name="Picture 4"/>
          <p:cNvPicPr>
            <a:picLocks noChangeAspect="1"/>
          </p:cNvPicPr>
          <p:nvPr/>
        </p:nvPicPr>
        <p:blipFill>
          <a:blip r:embed="rId3"/>
          <a:stretch>
            <a:fillRect/>
          </a:stretch>
        </p:blipFill>
        <p:spPr>
          <a:xfrm>
            <a:off x="2925295" y="4760914"/>
            <a:ext cx="1708167" cy="1630843"/>
          </a:xfrm>
          <a:prstGeom prst="rect">
            <a:avLst/>
          </a:prstGeom>
        </p:spPr>
      </p:pic>
      <p:pic>
        <p:nvPicPr>
          <p:cNvPr id="6" name="Picture 5"/>
          <p:cNvPicPr>
            <a:picLocks noChangeAspect="1"/>
          </p:cNvPicPr>
          <p:nvPr/>
        </p:nvPicPr>
        <p:blipFill>
          <a:blip r:embed="rId4"/>
          <a:stretch>
            <a:fillRect/>
          </a:stretch>
        </p:blipFill>
        <p:spPr>
          <a:xfrm>
            <a:off x="5692260" y="4900615"/>
            <a:ext cx="1356695" cy="1082543"/>
          </a:xfrm>
          <a:prstGeom prst="rect">
            <a:avLst/>
          </a:prstGeom>
        </p:spPr>
      </p:pic>
      <p:pic>
        <p:nvPicPr>
          <p:cNvPr id="7" name="Picture 6"/>
          <p:cNvPicPr>
            <a:picLocks noChangeAspect="1"/>
          </p:cNvPicPr>
          <p:nvPr/>
        </p:nvPicPr>
        <p:blipFill>
          <a:blip r:embed="rId5"/>
          <a:stretch>
            <a:fillRect/>
          </a:stretch>
        </p:blipFill>
        <p:spPr>
          <a:xfrm>
            <a:off x="7734431" y="4900615"/>
            <a:ext cx="1061455" cy="1152837"/>
          </a:xfrm>
          <a:prstGeom prst="rect">
            <a:avLst/>
          </a:prstGeom>
        </p:spPr>
      </p:pic>
      <p:pic>
        <p:nvPicPr>
          <p:cNvPr id="8" name="Picture 7"/>
          <p:cNvPicPr>
            <a:picLocks noChangeAspect="1"/>
          </p:cNvPicPr>
          <p:nvPr/>
        </p:nvPicPr>
        <p:blipFill>
          <a:blip r:embed="rId6"/>
          <a:stretch>
            <a:fillRect/>
          </a:stretch>
        </p:blipFill>
        <p:spPr>
          <a:xfrm>
            <a:off x="474326" y="2550652"/>
            <a:ext cx="1277823" cy="1458459"/>
          </a:xfrm>
          <a:prstGeom prst="rect">
            <a:avLst/>
          </a:prstGeom>
        </p:spPr>
      </p:pic>
      <p:pic>
        <p:nvPicPr>
          <p:cNvPr id="9" name="Picture 8"/>
          <p:cNvPicPr>
            <a:picLocks noChangeAspect="1"/>
          </p:cNvPicPr>
          <p:nvPr/>
        </p:nvPicPr>
        <p:blipFill>
          <a:blip r:embed="rId7"/>
          <a:stretch>
            <a:fillRect/>
          </a:stretch>
        </p:blipFill>
        <p:spPr>
          <a:xfrm>
            <a:off x="3145862" y="2579907"/>
            <a:ext cx="1144019" cy="1358105"/>
          </a:xfrm>
          <a:prstGeom prst="rect">
            <a:avLst/>
          </a:prstGeom>
        </p:spPr>
      </p:pic>
      <p:pic>
        <p:nvPicPr>
          <p:cNvPr id="10" name="Picture 9"/>
          <p:cNvPicPr>
            <a:picLocks noChangeAspect="1"/>
          </p:cNvPicPr>
          <p:nvPr/>
        </p:nvPicPr>
        <p:blipFill>
          <a:blip r:embed="rId8"/>
          <a:stretch>
            <a:fillRect/>
          </a:stretch>
        </p:blipFill>
        <p:spPr>
          <a:xfrm>
            <a:off x="5208251" y="2550651"/>
            <a:ext cx="1277823" cy="1244372"/>
          </a:xfrm>
          <a:prstGeom prst="rect">
            <a:avLst/>
          </a:prstGeom>
        </p:spPr>
      </p:pic>
      <p:pic>
        <p:nvPicPr>
          <p:cNvPr id="11" name="Picture 10"/>
          <p:cNvPicPr>
            <a:picLocks noChangeAspect="1"/>
          </p:cNvPicPr>
          <p:nvPr/>
        </p:nvPicPr>
        <p:blipFill>
          <a:blip r:embed="rId9"/>
          <a:stretch>
            <a:fillRect/>
          </a:stretch>
        </p:blipFill>
        <p:spPr>
          <a:xfrm>
            <a:off x="7504115" y="2550654"/>
            <a:ext cx="1177471" cy="1110569"/>
          </a:xfrm>
          <a:prstGeom prst="rect">
            <a:avLst/>
          </a:prstGeom>
        </p:spPr>
      </p:pic>
      <p:sp>
        <p:nvSpPr>
          <p:cNvPr id="12" name="TextBox 11"/>
          <p:cNvSpPr txBox="1"/>
          <p:nvPr/>
        </p:nvSpPr>
        <p:spPr>
          <a:xfrm>
            <a:off x="-97971" y="2139884"/>
            <a:ext cx="9114971" cy="523220"/>
          </a:xfrm>
          <a:prstGeom prst="rect">
            <a:avLst/>
          </a:prstGeom>
          <a:noFill/>
        </p:spPr>
        <p:txBody>
          <a:bodyPr wrap="square" rtlCol="0">
            <a:spAutoFit/>
          </a:bodyPr>
          <a:lstStyle/>
          <a:p>
            <a:pPr algn="ctr"/>
            <a:r>
              <a:rPr lang="en-US" sz="2800" b="1" dirty="0"/>
              <a:t>These are good</a:t>
            </a:r>
          </a:p>
        </p:txBody>
      </p:sp>
      <p:sp>
        <p:nvSpPr>
          <p:cNvPr id="13" name="TextBox 12"/>
          <p:cNvSpPr txBox="1"/>
          <p:nvPr/>
        </p:nvSpPr>
        <p:spPr>
          <a:xfrm>
            <a:off x="-288451" y="4197113"/>
            <a:ext cx="9114971" cy="523220"/>
          </a:xfrm>
          <a:prstGeom prst="rect">
            <a:avLst/>
          </a:prstGeom>
          <a:noFill/>
        </p:spPr>
        <p:txBody>
          <a:bodyPr wrap="square" rtlCol="0">
            <a:spAutoFit/>
          </a:bodyPr>
          <a:lstStyle/>
          <a:p>
            <a:pPr algn="ctr"/>
            <a:r>
              <a:rPr lang="en-US" sz="2800" b="1" dirty="0"/>
              <a:t>Nope</a:t>
            </a:r>
          </a:p>
        </p:txBody>
      </p:sp>
    </p:spTree>
    <p:extLst>
      <p:ext uri="{BB962C8B-B14F-4D97-AF65-F5344CB8AC3E}">
        <p14:creationId xmlns:p14="http://schemas.microsoft.com/office/powerpoint/2010/main" val="4198856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Should be cleared to contact very soon</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2061409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350520"/>
            <a:ext cx="6949440" cy="6156960"/>
          </a:xfrm>
          <a:prstGeom prst="rect">
            <a:avLst/>
          </a:prstGeom>
        </p:spPr>
      </p:pic>
    </p:spTree>
    <p:extLst>
      <p:ext uri="{BB962C8B-B14F-4D97-AF65-F5344CB8AC3E}">
        <p14:creationId xmlns:p14="http://schemas.microsoft.com/office/powerpoint/2010/main" val="356906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In-Town (Recreational) vs. Travel (Competitive)</a:t>
            </a:r>
          </a:p>
        </p:txBody>
      </p:sp>
      <p:sp>
        <p:nvSpPr>
          <p:cNvPr id="3" name="Content Placeholder 2"/>
          <p:cNvSpPr>
            <a:spLocks noGrp="1"/>
          </p:cNvSpPr>
          <p:nvPr>
            <p:ph idx="1"/>
          </p:nvPr>
        </p:nvSpPr>
        <p:spPr/>
        <p:txBody>
          <a:bodyPr/>
          <a:lstStyle/>
          <a:p>
            <a:r>
              <a:rPr lang="en-US" dirty="0"/>
              <a:t>U4/5/6</a:t>
            </a:r>
          </a:p>
          <a:p>
            <a:pPr lvl="1"/>
            <a:r>
              <a:rPr lang="en-US" dirty="0"/>
              <a:t>Introduction</a:t>
            </a:r>
          </a:p>
          <a:p>
            <a:pPr lvl="1"/>
            <a:r>
              <a:rPr lang="en-US" dirty="0"/>
              <a:t>Develop motor skills</a:t>
            </a:r>
          </a:p>
          <a:p>
            <a:pPr lvl="1"/>
            <a:r>
              <a:rPr lang="en-US" dirty="0"/>
              <a:t>Basic soccer principals through fun activities</a:t>
            </a:r>
          </a:p>
          <a:p>
            <a:r>
              <a:rPr lang="en-US" dirty="0"/>
              <a:t>U8</a:t>
            </a:r>
          </a:p>
          <a:p>
            <a:pPr lvl="1"/>
            <a:r>
              <a:rPr lang="en-US" dirty="0"/>
              <a:t>Instill Fundamentals</a:t>
            </a:r>
          </a:p>
          <a:p>
            <a:pPr lvl="1"/>
            <a:r>
              <a:rPr lang="en-US" dirty="0"/>
              <a:t>Introduce Game Situations</a:t>
            </a:r>
          </a:p>
          <a:p>
            <a:pPr lvl="1"/>
            <a:r>
              <a:rPr lang="en-US" dirty="0"/>
              <a:t>Non-competitive</a:t>
            </a:r>
          </a:p>
          <a:p>
            <a:pPr lvl="1"/>
            <a:endParaRPr lang="en-US" dirty="0"/>
          </a:p>
        </p:txBody>
      </p:sp>
    </p:spTree>
    <p:extLst>
      <p:ext uri="{BB962C8B-B14F-4D97-AF65-F5344CB8AC3E}">
        <p14:creationId xmlns:p14="http://schemas.microsoft.com/office/powerpoint/2010/main" val="288814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U4 – NA</a:t>
            </a:r>
          </a:p>
          <a:p>
            <a:r>
              <a:rPr lang="en-US" dirty="0"/>
              <a:t>U5/U6</a:t>
            </a:r>
          </a:p>
          <a:p>
            <a:pPr lvl="1"/>
            <a:r>
              <a:rPr lang="en-US" dirty="0"/>
              <a:t>20-25 minutes</a:t>
            </a:r>
          </a:p>
          <a:p>
            <a:pPr lvl="1"/>
            <a:r>
              <a:rPr lang="en-US" dirty="0"/>
              <a:t>Make field big enough – we want them to have space</a:t>
            </a:r>
          </a:p>
          <a:p>
            <a:pPr lvl="1"/>
            <a:r>
              <a:rPr lang="en-US" dirty="0"/>
              <a:t>Coaches play ball in</a:t>
            </a:r>
          </a:p>
          <a:p>
            <a:pPr lvl="2"/>
            <a:r>
              <a:rPr lang="en-US" dirty="0"/>
              <a:t>Don’t worry about restarts at this level</a:t>
            </a:r>
          </a:p>
          <a:p>
            <a:pPr lvl="1"/>
            <a:r>
              <a:rPr lang="en-US" dirty="0"/>
              <a:t>LET THEM PLAY</a:t>
            </a:r>
          </a:p>
        </p:txBody>
      </p:sp>
    </p:spTree>
    <p:extLst>
      <p:ext uri="{BB962C8B-B14F-4D97-AF65-F5344CB8AC3E}">
        <p14:creationId xmlns:p14="http://schemas.microsoft.com/office/powerpoint/2010/main" val="195964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U8</a:t>
            </a:r>
          </a:p>
          <a:p>
            <a:pPr lvl="1"/>
            <a:r>
              <a:rPr lang="en-US" dirty="0"/>
              <a:t>Regulated</a:t>
            </a:r>
          </a:p>
          <a:p>
            <a:pPr lvl="1"/>
            <a:r>
              <a:rPr lang="en-US" dirty="0"/>
              <a:t>4 x 12 minutes quarters</a:t>
            </a:r>
          </a:p>
          <a:p>
            <a:pPr lvl="1"/>
            <a:r>
              <a:rPr lang="en-US" dirty="0"/>
              <a:t>Restarts part of the game</a:t>
            </a:r>
          </a:p>
          <a:p>
            <a:pPr lvl="2"/>
            <a:r>
              <a:rPr lang="en-US" dirty="0"/>
              <a:t>Introduced at pre season practices</a:t>
            </a:r>
          </a:p>
          <a:p>
            <a:pPr lvl="1"/>
            <a:r>
              <a:rPr lang="en-US" dirty="0"/>
              <a:t>Referees</a:t>
            </a:r>
          </a:p>
          <a:p>
            <a:pPr lvl="2"/>
            <a:r>
              <a:rPr lang="en-US" dirty="0"/>
              <a:t>These are 11-13 year old kids. </a:t>
            </a:r>
            <a:r>
              <a:rPr lang="en-US" b="1" i="1" dirty="0"/>
              <a:t>Do NOT yell at refs. EVER.</a:t>
            </a:r>
          </a:p>
          <a:p>
            <a:pPr lvl="1"/>
            <a:r>
              <a:rPr lang="en-US" b="1" i="1" dirty="0"/>
              <a:t>LET THEM PLAY!!! </a:t>
            </a:r>
          </a:p>
        </p:txBody>
      </p:sp>
    </p:spTree>
    <p:extLst>
      <p:ext uri="{BB962C8B-B14F-4D97-AF65-F5344CB8AC3E}">
        <p14:creationId xmlns:p14="http://schemas.microsoft.com/office/powerpoint/2010/main" val="3255270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a:t>
            </a:r>
          </a:p>
        </p:txBody>
      </p:sp>
      <p:sp>
        <p:nvSpPr>
          <p:cNvPr id="3" name="Content Placeholder 2"/>
          <p:cNvSpPr>
            <a:spLocks noGrp="1"/>
          </p:cNvSpPr>
          <p:nvPr>
            <p:ph idx="1"/>
          </p:nvPr>
        </p:nvSpPr>
        <p:spPr/>
        <p:txBody>
          <a:bodyPr/>
          <a:lstStyle/>
          <a:p>
            <a:r>
              <a:rPr lang="en-US" dirty="0"/>
              <a:t>Weather</a:t>
            </a:r>
          </a:p>
          <a:p>
            <a:pPr lvl="1"/>
            <a:r>
              <a:rPr lang="en-US" dirty="0"/>
              <a:t>In most cases coordinator will make the call</a:t>
            </a:r>
          </a:p>
          <a:p>
            <a:pPr lvl="1"/>
            <a:r>
              <a:rPr lang="en-US" dirty="0"/>
              <a:t>Soccer is played in the rain</a:t>
            </a:r>
          </a:p>
          <a:p>
            <a:r>
              <a:rPr lang="en-US" dirty="0"/>
              <a:t>At the field (weather or conditions)</a:t>
            </a:r>
          </a:p>
          <a:p>
            <a:pPr lvl="1"/>
            <a:r>
              <a:rPr lang="en-US" dirty="0"/>
              <a:t>Use best judgment – safety first</a:t>
            </a:r>
          </a:p>
          <a:p>
            <a:pPr lvl="1"/>
            <a:r>
              <a:rPr lang="en-US" dirty="0"/>
              <a:t>If you hear thunder you can be struck by lightning. Get indoors. </a:t>
            </a:r>
          </a:p>
          <a:p>
            <a:r>
              <a:rPr lang="en-US" dirty="0"/>
              <a:t>Team conflicts</a:t>
            </a:r>
          </a:p>
          <a:p>
            <a:pPr lvl="1"/>
            <a:r>
              <a:rPr lang="en-US" dirty="0"/>
              <a:t>Go through coordinator</a:t>
            </a:r>
          </a:p>
        </p:txBody>
      </p:sp>
    </p:spTree>
    <p:extLst>
      <p:ext uri="{BB962C8B-B14F-4D97-AF65-F5344CB8AC3E}">
        <p14:creationId xmlns:p14="http://schemas.microsoft.com/office/powerpoint/2010/main" val="1035719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Opportunities</a:t>
            </a:r>
          </a:p>
        </p:txBody>
      </p:sp>
      <p:sp>
        <p:nvSpPr>
          <p:cNvPr id="3" name="Content Placeholder 2"/>
          <p:cNvSpPr>
            <a:spLocks noGrp="1"/>
          </p:cNvSpPr>
          <p:nvPr>
            <p:ph idx="1"/>
          </p:nvPr>
        </p:nvSpPr>
        <p:spPr/>
        <p:txBody>
          <a:bodyPr>
            <a:normAutofit/>
          </a:bodyPr>
          <a:lstStyle/>
          <a:p>
            <a:r>
              <a:rPr lang="en-US" dirty="0"/>
              <a:t>F License</a:t>
            </a:r>
          </a:p>
          <a:p>
            <a:pPr lvl="1"/>
            <a:r>
              <a:rPr lang="en-US" dirty="0"/>
              <a:t>Reimbursed</a:t>
            </a:r>
          </a:p>
          <a:p>
            <a:r>
              <a:rPr lang="en-US" dirty="0"/>
              <a:t>USA-Sponsored</a:t>
            </a:r>
          </a:p>
          <a:p>
            <a:pPr lvl="1"/>
            <a:r>
              <a:rPr lang="en-US" dirty="0"/>
              <a:t>Workshops</a:t>
            </a:r>
          </a:p>
          <a:p>
            <a:pPr lvl="1"/>
            <a:r>
              <a:rPr lang="en-US" dirty="0"/>
              <a:t>Direct</a:t>
            </a:r>
          </a:p>
          <a:p>
            <a:r>
              <a:rPr lang="en-US" dirty="0"/>
              <a:t>Online Resources</a:t>
            </a:r>
          </a:p>
          <a:p>
            <a:pPr lvl="1"/>
            <a:r>
              <a:rPr lang="en-US" dirty="0"/>
              <a:t>Mass Youth</a:t>
            </a:r>
          </a:p>
          <a:p>
            <a:pPr lvl="1"/>
            <a:r>
              <a:rPr lang="en-US" dirty="0"/>
              <a:t>US Youth</a:t>
            </a:r>
          </a:p>
          <a:p>
            <a:pPr lvl="1"/>
            <a:r>
              <a:rPr lang="en-US" dirty="0"/>
              <a:t>NSCAA</a:t>
            </a:r>
          </a:p>
          <a:p>
            <a:pPr lvl="1"/>
            <a:r>
              <a:rPr lang="en-US" dirty="0"/>
              <a:t>Plentiful – see handout</a:t>
            </a:r>
          </a:p>
        </p:txBody>
      </p:sp>
    </p:spTree>
    <p:extLst>
      <p:ext uri="{BB962C8B-B14F-4D97-AF65-F5344CB8AC3E}">
        <p14:creationId xmlns:p14="http://schemas.microsoft.com/office/powerpoint/2010/main" val="257377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9600" dirty="0"/>
              <a:t>Travel Leagues</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2321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628650" y="365126"/>
            <a:ext cx="7886700" cy="1325563"/>
          </a:xfrm>
        </p:spPr>
        <p:txBody>
          <a:bodyPr/>
          <a:lstStyle/>
          <a:p>
            <a:r>
              <a:rPr lang="en-US" dirty="0"/>
              <a:t>Organization Structure</a:t>
            </a:r>
          </a:p>
        </p:txBody>
      </p:sp>
      <p:sp>
        <p:nvSpPr>
          <p:cNvPr id="8" name="Rectangle 7"/>
          <p:cNvSpPr/>
          <p:nvPr/>
        </p:nvSpPr>
        <p:spPr>
          <a:xfrm>
            <a:off x="3408220" y="2568107"/>
            <a:ext cx="1235603" cy="1058333"/>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922248" y="1325097"/>
            <a:ext cx="1609675" cy="1058333"/>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034147"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Midland Area Youth Soccer (MAYS)</a:t>
            </a:r>
          </a:p>
        </p:txBody>
      </p:sp>
      <p:sp>
        <p:nvSpPr>
          <p:cNvPr id="11" name="Rectangle 10"/>
          <p:cNvSpPr/>
          <p:nvPr/>
        </p:nvSpPr>
        <p:spPr>
          <a:xfrm>
            <a:off x="4845033"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Regional Orgs</a:t>
            </a:r>
          </a:p>
        </p:txBody>
      </p:sp>
      <p:sp>
        <p:nvSpPr>
          <p:cNvPr id="12" name="Rectangle 11"/>
          <p:cNvSpPr/>
          <p:nvPr/>
        </p:nvSpPr>
        <p:spPr>
          <a:xfrm>
            <a:off x="3200401" y="5099635"/>
            <a:ext cx="1443421" cy="105833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845033" y="2563873"/>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State Orgs</a:t>
            </a:r>
          </a:p>
        </p:txBody>
      </p:sp>
      <p:cxnSp>
        <p:nvCxnSpPr>
          <p:cNvPr id="19" name="Elbow Connector 18"/>
          <p:cNvCxnSpPr>
            <a:cxnSpLocks/>
            <a:stCxn id="9" idx="2"/>
            <a:endCxn id="8" idx="0"/>
          </p:cNvCxnSpPr>
          <p:nvPr/>
        </p:nvCxnSpPr>
        <p:spPr>
          <a:xfrm rot="5400000">
            <a:off x="4284216" y="2125236"/>
            <a:ext cx="184677" cy="701064"/>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Elbow Connector 20"/>
          <p:cNvCxnSpPr>
            <a:cxnSpLocks/>
            <a:stCxn id="15" idx="0"/>
            <a:endCxn id="9" idx="2"/>
          </p:cNvCxnSpPr>
          <p:nvPr/>
        </p:nvCxnSpPr>
        <p:spPr>
          <a:xfrm rot="16200000" flipV="1">
            <a:off x="5098258" y="2012259"/>
            <a:ext cx="180443" cy="922785"/>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Elbow Connector 23"/>
          <p:cNvCxnSpPr>
            <a:endCxn id="10" idx="0"/>
          </p:cNvCxnSpPr>
          <p:nvPr/>
        </p:nvCxnSpPr>
        <p:spPr>
          <a:xfrm rot="10800000" flipV="1">
            <a:off x="3838985" y="3728039"/>
            <a:ext cx="888100" cy="10583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2" idx="0"/>
          </p:cNvCxnSpPr>
          <p:nvPr/>
        </p:nvCxnSpPr>
        <p:spPr>
          <a:xfrm rot="10800000" flipV="1">
            <a:off x="3922113" y="4998035"/>
            <a:ext cx="804975" cy="10160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1" idx="0"/>
          </p:cNvCxnSpPr>
          <p:nvPr/>
        </p:nvCxnSpPr>
        <p:spPr>
          <a:xfrm rot="16200000" flipV="1">
            <a:off x="5133444" y="3317445"/>
            <a:ext cx="110066" cy="922786"/>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37" idx="0"/>
          </p:cNvCxnSpPr>
          <p:nvPr/>
        </p:nvCxnSpPr>
        <p:spPr>
          <a:xfrm rot="16200000" flipV="1">
            <a:off x="5132474" y="4582238"/>
            <a:ext cx="101600" cy="933195"/>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a:stCxn id="9" idx="2"/>
          </p:cNvCxnSpPr>
          <p:nvPr/>
        </p:nvCxnSpPr>
        <p:spPr>
          <a:xfrm>
            <a:off x="4727086" y="2383430"/>
            <a:ext cx="0" cy="26146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845032" y="5099635"/>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27 Other Towns/Regions</a:t>
            </a:r>
          </a:p>
        </p:txBody>
      </p:sp>
    </p:spTree>
    <p:extLst>
      <p:ext uri="{BB962C8B-B14F-4D97-AF65-F5344CB8AC3E}">
        <p14:creationId xmlns:p14="http://schemas.microsoft.com/office/powerpoint/2010/main" val="76327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200026"/>
            <a:ext cx="5114395" cy="1369547"/>
          </a:xfrm>
        </p:spPr>
        <p:txBody>
          <a:bodyPr>
            <a:normAutofit/>
          </a:bodyPr>
          <a:lstStyle/>
          <a:p>
            <a:pPr>
              <a:lnSpc>
                <a:spcPct val="100000"/>
              </a:lnSpc>
            </a:pPr>
            <a:r>
              <a:rPr lang="en-US" dirty="0"/>
              <a:t>Approved Roster</a:t>
            </a:r>
            <a:endParaRPr lang="en-US" sz="2400" dirty="0"/>
          </a:p>
        </p:txBody>
      </p:sp>
      <p:pic>
        <p:nvPicPr>
          <p:cNvPr id="3" name="Picture 2"/>
          <p:cNvPicPr>
            <a:picLocks noChangeAspect="1"/>
          </p:cNvPicPr>
          <p:nvPr/>
        </p:nvPicPr>
        <p:blipFill>
          <a:blip r:embed="rId3"/>
          <a:stretch>
            <a:fillRect/>
          </a:stretch>
        </p:blipFill>
        <p:spPr>
          <a:xfrm>
            <a:off x="4554072" y="469900"/>
            <a:ext cx="4589928" cy="5370077"/>
          </a:xfrm>
          <a:prstGeom prst="rect">
            <a:avLst/>
          </a:prstGeom>
        </p:spPr>
      </p:pic>
      <p:sp>
        <p:nvSpPr>
          <p:cNvPr id="6" name="TextBox 5"/>
          <p:cNvSpPr txBox="1"/>
          <p:nvPr/>
        </p:nvSpPr>
        <p:spPr>
          <a:xfrm>
            <a:off x="203200" y="1438836"/>
            <a:ext cx="4350872" cy="4247317"/>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sz="1600" dirty="0"/>
              <a:t>You must bring TWO (2) signed approved rosters each game.</a:t>
            </a:r>
          </a:p>
          <a:p>
            <a:pPr marL="285744" indent="-285744">
              <a:spcAft>
                <a:spcPts val="600"/>
              </a:spcAft>
              <a:buFont typeface="Arial" panose="020B0604020202020204" pitchFamily="34" charset="0"/>
              <a:buChar char="•"/>
            </a:pPr>
            <a:r>
              <a:rPr lang="en-US" sz="1600" dirty="0"/>
              <a:t>Anytime there is a change to your team your roster will be “”no longer approved”. </a:t>
            </a:r>
          </a:p>
          <a:p>
            <a:pPr marL="285744" indent="-285744">
              <a:spcAft>
                <a:spcPts val="600"/>
              </a:spcAft>
              <a:buFont typeface="Arial" panose="020B0604020202020204" pitchFamily="34" charset="0"/>
              <a:buChar char="•"/>
            </a:pPr>
            <a:r>
              <a:rPr lang="en-US" sz="1600" dirty="0"/>
              <a:t>Changes made before 8pm on Thursday will be approved in time for weekend games (unless change is rejected)</a:t>
            </a:r>
          </a:p>
          <a:p>
            <a:pPr marL="285744" indent="-285744">
              <a:spcAft>
                <a:spcPts val="600"/>
              </a:spcAft>
              <a:buFont typeface="Arial" panose="020B0604020202020204" pitchFamily="34" charset="0"/>
              <a:buChar char="•"/>
            </a:pPr>
            <a:r>
              <a:rPr lang="en-US" sz="1600" dirty="0"/>
              <a:t>Always print a copy of your rosters BEFORE any changes; if your roster is not approved for the game you can use the last ‘Approved’ version.</a:t>
            </a:r>
          </a:p>
          <a:p>
            <a:pPr marL="742932" lvl="1" indent="-285744">
              <a:spcAft>
                <a:spcPts val="600"/>
              </a:spcAft>
              <a:buFont typeface="Arial" panose="020B0604020202020204" pitchFamily="34" charset="0"/>
              <a:buChar char="•"/>
            </a:pPr>
            <a:r>
              <a:rPr lang="en-US" sz="1600" dirty="0"/>
              <a:t>No ‘Approved’ roster = $ fine and/or forfeit</a:t>
            </a:r>
          </a:p>
          <a:p>
            <a:pPr marL="742921" lvl="1" indent="-285744">
              <a:spcAft>
                <a:spcPts val="600"/>
              </a:spcAft>
              <a:buFont typeface="Arial" panose="020B0604020202020204" pitchFamily="34" charset="0"/>
              <a:buChar char="•"/>
            </a:pPr>
            <a:r>
              <a:rPr lang="en-US" sz="1600" dirty="0"/>
              <a:t>Wrong roster = fine, no roster = forfeit</a:t>
            </a:r>
          </a:p>
          <a:p>
            <a:pPr marL="285744" indent="-285744">
              <a:spcAft>
                <a:spcPts val="600"/>
              </a:spcAft>
              <a:buFont typeface="Arial" panose="020B0604020202020204" pitchFamily="34" charset="0"/>
              <a:buChar char="•"/>
            </a:pPr>
            <a:r>
              <a:rPr lang="en-US" sz="1600" dirty="0"/>
              <a:t>I save copies of everyone’s rosters from beginning of season if you get into a pinch</a:t>
            </a:r>
          </a:p>
        </p:txBody>
      </p:sp>
    </p:spTree>
    <p:extLst>
      <p:ext uri="{BB962C8B-B14F-4D97-AF65-F5344CB8AC3E}">
        <p14:creationId xmlns:p14="http://schemas.microsoft.com/office/powerpoint/2010/main" val="793337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Zero Tolerance</a:t>
            </a:r>
          </a:p>
        </p:txBody>
      </p:sp>
      <p:sp>
        <p:nvSpPr>
          <p:cNvPr id="3" name="Content Placeholder 2"/>
          <p:cNvSpPr>
            <a:spLocks noGrp="1"/>
          </p:cNvSpPr>
          <p:nvPr>
            <p:ph idx="1"/>
          </p:nvPr>
        </p:nvSpPr>
        <p:spPr/>
        <p:txBody>
          <a:bodyPr/>
          <a:lstStyle/>
          <a:p>
            <a:r>
              <a:rPr lang="en-US" dirty="0"/>
              <a:t>Coaches are responsible for the team’s spectators and shall address any issue with spectator who is interfering with the match. Should the referee stop play and request the coach to dismiss the spectator the coach will do so or the match will be abandoned. </a:t>
            </a:r>
          </a:p>
        </p:txBody>
      </p:sp>
    </p:spTree>
    <p:extLst>
      <p:ext uri="{BB962C8B-B14F-4D97-AF65-F5344CB8AC3E}">
        <p14:creationId xmlns:p14="http://schemas.microsoft.com/office/powerpoint/2010/main" val="2220646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00" y="495047"/>
            <a:ext cx="8710415" cy="5867908"/>
          </a:xfrm>
          <a:prstGeom prst="rect">
            <a:avLst/>
          </a:prstGeom>
        </p:spPr>
      </p:pic>
    </p:spTree>
    <p:extLst>
      <p:ext uri="{BB962C8B-B14F-4D97-AF65-F5344CB8AC3E}">
        <p14:creationId xmlns:p14="http://schemas.microsoft.com/office/powerpoint/2010/main" val="1528435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3685249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Player Safety</a:t>
            </a:r>
          </a:p>
        </p:txBody>
      </p:sp>
      <p:sp>
        <p:nvSpPr>
          <p:cNvPr id="3" name="Content Placeholder 2"/>
          <p:cNvSpPr>
            <a:spLocks noGrp="1"/>
          </p:cNvSpPr>
          <p:nvPr>
            <p:ph idx="1"/>
          </p:nvPr>
        </p:nvSpPr>
        <p:spPr/>
        <p:txBody>
          <a:bodyPr>
            <a:normAutofit fontScale="92500" lnSpcReduction="10000"/>
          </a:bodyPr>
          <a:lstStyle/>
          <a:p>
            <a:r>
              <a:rPr lang="en-US" dirty="0"/>
              <a:t>Conditioning</a:t>
            </a:r>
          </a:p>
          <a:p>
            <a:pPr lvl="1"/>
            <a:r>
              <a:rPr lang="en-US" dirty="0"/>
              <a:t>ACL info on our website</a:t>
            </a:r>
          </a:p>
          <a:p>
            <a:pPr lvl="1"/>
            <a:r>
              <a:rPr lang="en-US" dirty="0"/>
              <a:t>Reliant presentation March 20</a:t>
            </a:r>
          </a:p>
          <a:p>
            <a:r>
              <a:rPr lang="en-US" dirty="0"/>
              <a:t>Concussion</a:t>
            </a:r>
          </a:p>
          <a:p>
            <a:pPr lvl="1"/>
            <a:r>
              <a:rPr lang="en-US" dirty="0"/>
              <a:t>Please review concussion info on our website</a:t>
            </a:r>
          </a:p>
          <a:p>
            <a:r>
              <a:rPr lang="en-US" dirty="0"/>
              <a:t>Field Conditions</a:t>
            </a:r>
          </a:p>
          <a:p>
            <a:r>
              <a:rPr lang="en-US" dirty="0"/>
              <a:t>Weather</a:t>
            </a:r>
          </a:p>
          <a:p>
            <a:r>
              <a:rPr lang="en-US" dirty="0"/>
              <a:t>Don’t leave alone</a:t>
            </a:r>
          </a:p>
          <a:p>
            <a:pPr lvl="1"/>
            <a:r>
              <a:rPr lang="en-US" dirty="0"/>
              <a:t>Restroom in pairs or send adult, after practice, etc.</a:t>
            </a:r>
          </a:p>
          <a:p>
            <a:r>
              <a:rPr lang="en-US" dirty="0"/>
              <a:t>Any, ANY concern call 911 for medical attention or police</a:t>
            </a:r>
          </a:p>
        </p:txBody>
      </p:sp>
    </p:spTree>
    <p:extLst>
      <p:ext uri="{BB962C8B-B14F-4D97-AF65-F5344CB8AC3E}">
        <p14:creationId xmlns:p14="http://schemas.microsoft.com/office/powerpoint/2010/main" val="2528086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Cancellations/Blackouts</a:t>
            </a:r>
          </a:p>
        </p:txBody>
      </p:sp>
      <p:sp>
        <p:nvSpPr>
          <p:cNvPr id="3" name="Content Placeholder 2"/>
          <p:cNvSpPr>
            <a:spLocks noGrp="1"/>
          </p:cNvSpPr>
          <p:nvPr>
            <p:ph idx="1"/>
          </p:nvPr>
        </p:nvSpPr>
        <p:spPr/>
        <p:txBody>
          <a:bodyPr>
            <a:normAutofit lnSpcReduction="10000"/>
          </a:bodyPr>
          <a:lstStyle/>
          <a:p>
            <a:r>
              <a:rPr lang="en-US" dirty="0"/>
              <a:t>Weather</a:t>
            </a:r>
          </a:p>
          <a:p>
            <a:pPr lvl="1"/>
            <a:r>
              <a:rPr lang="en-US" dirty="0"/>
              <a:t>In most cases coordinator(s) will make the call</a:t>
            </a:r>
          </a:p>
          <a:p>
            <a:pPr lvl="1"/>
            <a:r>
              <a:rPr lang="en-US" dirty="0"/>
              <a:t>Soccer is played in the rain</a:t>
            </a:r>
          </a:p>
          <a:p>
            <a:r>
              <a:rPr lang="en-US" dirty="0"/>
              <a:t>At the field (weather or conditions)</a:t>
            </a:r>
          </a:p>
          <a:p>
            <a:pPr lvl="1"/>
            <a:r>
              <a:rPr lang="en-US" dirty="0"/>
              <a:t>Referee will make the call </a:t>
            </a:r>
          </a:p>
          <a:p>
            <a:pPr lvl="1"/>
            <a:r>
              <a:rPr lang="en-US" dirty="0"/>
              <a:t>If you hear thunder you can be struck by lightning. Get indoors. </a:t>
            </a:r>
          </a:p>
          <a:p>
            <a:r>
              <a:rPr lang="en-US" dirty="0"/>
              <a:t>Team conflicts</a:t>
            </a:r>
          </a:p>
          <a:p>
            <a:pPr lvl="1"/>
            <a:r>
              <a:rPr lang="en-US" dirty="0"/>
              <a:t>MUST let me know ASAP if your team cannot play</a:t>
            </a:r>
          </a:p>
          <a:p>
            <a:pPr lvl="2"/>
            <a:r>
              <a:rPr lang="en-US" dirty="0"/>
              <a:t>School events, First communion, etc. </a:t>
            </a:r>
          </a:p>
          <a:p>
            <a:pPr lvl="3"/>
            <a:r>
              <a:rPr lang="en-US" dirty="0"/>
              <a:t>Being on vacation or missing player(s) is not a valid reason to request </a:t>
            </a:r>
            <a:r>
              <a:rPr lang="en-US" dirty="0" err="1"/>
              <a:t>postponment</a:t>
            </a:r>
            <a:endParaRPr lang="en-US" dirty="0"/>
          </a:p>
        </p:txBody>
      </p:sp>
    </p:spTree>
    <p:extLst>
      <p:ext uri="{BB962C8B-B14F-4D97-AF65-F5344CB8AC3E}">
        <p14:creationId xmlns:p14="http://schemas.microsoft.com/office/powerpoint/2010/main" val="2685138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Coach Cancellation Request</a:t>
            </a:r>
          </a:p>
        </p:txBody>
      </p:sp>
      <p:sp>
        <p:nvSpPr>
          <p:cNvPr id="3" name="Content Placeholder 2"/>
          <p:cNvSpPr>
            <a:spLocks noGrp="1"/>
          </p:cNvSpPr>
          <p:nvPr>
            <p:ph idx="1"/>
          </p:nvPr>
        </p:nvSpPr>
        <p:spPr/>
        <p:txBody>
          <a:bodyPr>
            <a:normAutofit/>
          </a:bodyPr>
          <a:lstStyle/>
          <a:p>
            <a:r>
              <a:rPr lang="en-US" dirty="0"/>
              <a:t>NOTE: Weather cancellations automatically set off the reschedule process</a:t>
            </a:r>
          </a:p>
          <a:p>
            <a:pPr lvl="1"/>
            <a:r>
              <a:rPr lang="en-US" dirty="0"/>
              <a:t>Coach can click the “Cancel Request” button</a:t>
            </a:r>
          </a:p>
          <a:p>
            <a:pPr lvl="1"/>
            <a:r>
              <a:rPr lang="en-US" dirty="0"/>
              <a:t>Must enter the valid reason and be within minimum time requirements</a:t>
            </a:r>
          </a:p>
          <a:p>
            <a:pPr lvl="1"/>
            <a:r>
              <a:rPr lang="en-US" dirty="0"/>
              <a:t>This will send the request to MAYS</a:t>
            </a:r>
          </a:p>
          <a:p>
            <a:pPr lvl="1"/>
            <a:r>
              <a:rPr lang="en-US" dirty="0"/>
              <a:t>If MAYS Approve it the game is cancelled</a:t>
            </a:r>
          </a:p>
          <a:p>
            <a:pPr lvl="1"/>
            <a:r>
              <a:rPr lang="en-US" dirty="0"/>
              <a:t>Notices will go out and the game will start the rescheduling process</a:t>
            </a:r>
          </a:p>
          <a:p>
            <a:pPr lvl="1"/>
            <a:r>
              <a:rPr lang="en-US" dirty="0"/>
              <a:t>Email to Coach if Not Approved</a:t>
            </a:r>
          </a:p>
          <a:p>
            <a:pPr lvl="1"/>
            <a:r>
              <a:rPr lang="en-US" dirty="0"/>
              <a:t>Tracking in MAYS and Smgr Rescheduling Module</a:t>
            </a:r>
          </a:p>
        </p:txBody>
      </p:sp>
    </p:spTree>
    <p:extLst>
      <p:ext uri="{BB962C8B-B14F-4D97-AF65-F5344CB8AC3E}">
        <p14:creationId xmlns:p14="http://schemas.microsoft.com/office/powerpoint/2010/main" val="1102975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Game Cancellation Cont.</a:t>
            </a:r>
          </a:p>
        </p:txBody>
      </p:sp>
      <p:pic>
        <p:nvPicPr>
          <p:cNvPr id="6147" name="Picture 3"/>
          <p:cNvPicPr>
            <a:picLocks noGrp="1" noChangeAspect="1" noChangeArrowheads="1"/>
          </p:cNvPicPr>
          <p:nvPr>
            <p:ph idx="1"/>
          </p:nvPr>
        </p:nvPicPr>
        <p:blipFill>
          <a:blip r:embed="rId3" cstate="print"/>
          <a:srcRect/>
          <a:stretch>
            <a:fillRect/>
          </a:stretch>
        </p:blipFill>
        <p:spPr bwMode="auto">
          <a:xfrm>
            <a:off x="1828800" y="1143002"/>
            <a:ext cx="4953000" cy="113538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533406" y="3276600"/>
            <a:ext cx="8223251" cy="3175000"/>
          </a:xfrm>
          <a:prstGeom prst="rect">
            <a:avLst/>
          </a:prstGeom>
          <a:noFill/>
          <a:ln w="9525">
            <a:noFill/>
            <a:miter lim="800000"/>
            <a:headEnd/>
            <a:tailEnd/>
          </a:ln>
        </p:spPr>
      </p:pic>
      <p:sp>
        <p:nvSpPr>
          <p:cNvPr id="8" name="TextBox 7"/>
          <p:cNvSpPr txBox="1"/>
          <p:nvPr/>
        </p:nvSpPr>
        <p:spPr>
          <a:xfrm>
            <a:off x="457200" y="2438408"/>
            <a:ext cx="8055860" cy="646331"/>
          </a:xfrm>
          <a:prstGeom prst="rect">
            <a:avLst/>
          </a:prstGeom>
          <a:noFill/>
        </p:spPr>
        <p:txBody>
          <a:bodyPr wrap="none" rtlCol="0">
            <a:spAutoFit/>
          </a:bodyPr>
          <a:lstStyle/>
          <a:p>
            <a:r>
              <a:rPr lang="en-US" dirty="0"/>
              <a:t>A page requiring the reason pops up for the Coach to fill out.  Instructions and rules </a:t>
            </a:r>
          </a:p>
          <a:p>
            <a:r>
              <a:rPr lang="en-US" dirty="0"/>
              <a:t>Are displayed on the page so the coach knows what is required to Cancel.</a:t>
            </a:r>
          </a:p>
        </p:txBody>
      </p:sp>
    </p:spTree>
    <p:extLst>
      <p:ext uri="{BB962C8B-B14F-4D97-AF65-F5344CB8AC3E}">
        <p14:creationId xmlns:p14="http://schemas.microsoft.com/office/powerpoint/2010/main" val="1159754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Game Selection page for cancellation request – Click the Select button</a:t>
            </a:r>
          </a:p>
        </p:txBody>
      </p:sp>
      <p:pic>
        <p:nvPicPr>
          <p:cNvPr id="1026" name="Picture 2"/>
          <p:cNvPicPr>
            <a:picLocks noGrp="1" noChangeAspect="1" noChangeArrowheads="1"/>
          </p:cNvPicPr>
          <p:nvPr>
            <p:ph idx="1"/>
          </p:nvPr>
        </p:nvPicPr>
        <p:blipFill>
          <a:blip r:embed="rId3" cstate="print"/>
          <a:srcRect/>
          <a:stretch>
            <a:fillRect/>
          </a:stretch>
        </p:blipFill>
        <p:spPr bwMode="auto">
          <a:xfrm>
            <a:off x="457200" y="3119820"/>
            <a:ext cx="8229600" cy="1486735"/>
          </a:xfrm>
          <a:prstGeom prst="rect">
            <a:avLst/>
          </a:prstGeom>
          <a:noFill/>
          <a:ln w="9525">
            <a:noFill/>
            <a:miter lim="800000"/>
            <a:headEnd/>
            <a:tailEnd/>
          </a:ln>
        </p:spPr>
      </p:pic>
    </p:spTree>
    <p:extLst>
      <p:ext uri="{BB962C8B-B14F-4D97-AF65-F5344CB8AC3E}">
        <p14:creationId xmlns:p14="http://schemas.microsoft.com/office/powerpoint/2010/main" val="1964527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Enter reason for cancellation request and click send.</a:t>
            </a:r>
          </a:p>
        </p:txBody>
      </p:sp>
      <p:pic>
        <p:nvPicPr>
          <p:cNvPr id="2050" name="Picture 2"/>
          <p:cNvPicPr>
            <a:picLocks noGrp="1" noChangeAspect="1" noChangeArrowheads="1"/>
          </p:cNvPicPr>
          <p:nvPr>
            <p:ph idx="1"/>
          </p:nvPr>
        </p:nvPicPr>
        <p:blipFill>
          <a:blip r:embed="rId3" cstate="print"/>
          <a:srcRect/>
          <a:stretch>
            <a:fillRect/>
          </a:stretch>
        </p:blipFill>
        <p:spPr bwMode="auto">
          <a:xfrm>
            <a:off x="613411" y="2647791"/>
            <a:ext cx="7917180" cy="2430780"/>
          </a:xfrm>
          <a:prstGeom prst="rect">
            <a:avLst/>
          </a:prstGeom>
          <a:noFill/>
          <a:ln w="9525">
            <a:noFill/>
            <a:miter lim="800000"/>
            <a:headEnd/>
            <a:tailEnd/>
          </a:ln>
        </p:spPr>
      </p:pic>
    </p:spTree>
    <p:extLst>
      <p:ext uri="{BB962C8B-B14F-4D97-AF65-F5344CB8AC3E}">
        <p14:creationId xmlns:p14="http://schemas.microsoft.com/office/powerpoint/2010/main" val="73348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Governing Bodies</a:t>
            </a:r>
          </a:p>
        </p:txBody>
      </p:sp>
      <p:sp>
        <p:nvSpPr>
          <p:cNvPr id="3" name="Content Placeholder 2"/>
          <p:cNvSpPr>
            <a:spLocks noGrp="1"/>
          </p:cNvSpPr>
          <p:nvPr>
            <p:ph idx="1"/>
          </p:nvPr>
        </p:nvSpPr>
        <p:spPr/>
        <p:txBody>
          <a:bodyPr/>
          <a:lstStyle/>
          <a:p>
            <a:r>
              <a:rPr lang="en-US" dirty="0"/>
              <a:t>Bylaws and Laws of the Game are found on </a:t>
            </a:r>
          </a:p>
          <a:p>
            <a:pPr lvl="1"/>
            <a:r>
              <a:rPr lang="en-US" dirty="0"/>
              <a:t>US Youth Soccer</a:t>
            </a:r>
          </a:p>
          <a:p>
            <a:pPr lvl="1"/>
            <a:r>
              <a:rPr lang="en-US" dirty="0"/>
              <a:t>Massachusetts Youth Soccer</a:t>
            </a:r>
          </a:p>
          <a:p>
            <a:pPr lvl="1"/>
            <a:r>
              <a:rPr lang="en-US" dirty="0"/>
              <a:t>MAYS</a:t>
            </a:r>
          </a:p>
          <a:p>
            <a:r>
              <a:rPr lang="en-US" dirty="0"/>
              <a:t>Basically FIFA with some age-appropriate modifications</a:t>
            </a:r>
          </a:p>
          <a:p>
            <a:endParaRPr lang="en-US" dirty="0"/>
          </a:p>
        </p:txBody>
      </p:sp>
    </p:spTree>
    <p:extLst>
      <p:ext uri="{BB962C8B-B14F-4D97-AF65-F5344CB8AC3E}">
        <p14:creationId xmlns:p14="http://schemas.microsoft.com/office/powerpoint/2010/main" val="1508885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request is shown in the queue on the MAYSL site as waiting for approval</a:t>
            </a:r>
          </a:p>
        </p:txBody>
      </p:sp>
      <p:pic>
        <p:nvPicPr>
          <p:cNvPr id="3074" name="Picture 2"/>
          <p:cNvPicPr>
            <a:picLocks noGrp="1" noChangeAspect="1" noChangeArrowheads="1"/>
          </p:cNvPicPr>
          <p:nvPr>
            <p:ph idx="1"/>
          </p:nvPr>
        </p:nvPicPr>
        <p:blipFill>
          <a:blip r:embed="rId3" cstate="print"/>
          <a:srcRect/>
          <a:stretch>
            <a:fillRect/>
          </a:stretch>
        </p:blipFill>
        <p:spPr bwMode="auto">
          <a:xfrm>
            <a:off x="956311" y="3188811"/>
            <a:ext cx="7231380" cy="1348740"/>
          </a:xfrm>
          <a:prstGeom prst="rect">
            <a:avLst/>
          </a:prstGeom>
          <a:noFill/>
          <a:ln w="9525">
            <a:noFill/>
            <a:miter lim="800000"/>
            <a:headEnd/>
            <a:tailEnd/>
          </a:ln>
        </p:spPr>
      </p:pic>
    </p:spTree>
    <p:extLst>
      <p:ext uri="{BB962C8B-B14F-4D97-AF65-F5344CB8AC3E}">
        <p14:creationId xmlns:p14="http://schemas.microsoft.com/office/powerpoint/2010/main" val="4053147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Schedules</a:t>
            </a:r>
          </a:p>
        </p:txBody>
      </p:sp>
      <p:sp>
        <p:nvSpPr>
          <p:cNvPr id="3" name="Content Placeholder 2"/>
          <p:cNvSpPr>
            <a:spLocks noGrp="1"/>
          </p:cNvSpPr>
          <p:nvPr>
            <p:ph idx="1"/>
          </p:nvPr>
        </p:nvSpPr>
        <p:spPr/>
        <p:txBody>
          <a:bodyPr/>
          <a:lstStyle/>
          <a:p>
            <a:r>
              <a:rPr lang="en-US" dirty="0"/>
              <a:t>Gives date, time location and opponent</a:t>
            </a:r>
          </a:p>
          <a:p>
            <a:pPr lvl="1"/>
            <a:r>
              <a:rPr lang="en-US" dirty="0"/>
              <a:t>Click question mark to view field address and opposing coach(</a:t>
            </a:r>
            <a:r>
              <a:rPr lang="en-US" dirty="0" err="1"/>
              <a:t>es</a:t>
            </a:r>
            <a:r>
              <a:rPr lang="en-US" dirty="0"/>
              <a:t>)</a:t>
            </a:r>
          </a:p>
          <a:p>
            <a:pPr lvl="1"/>
            <a:r>
              <a:rPr lang="en-US" dirty="0"/>
              <a:t>Always e-mail opposing coach during the week to inform of field restrictions, see if they need directions, etc. </a:t>
            </a:r>
          </a:p>
          <a:p>
            <a:pPr lvl="2"/>
            <a:r>
              <a:rPr lang="en-US" dirty="0"/>
              <a:t>Note there has been some confusion with new AMS and old AMS (SWIS); be sure teams know the difference between AMS and AHS</a:t>
            </a:r>
          </a:p>
        </p:txBody>
      </p:sp>
    </p:spTree>
    <p:extLst>
      <p:ext uri="{BB962C8B-B14F-4D97-AF65-F5344CB8AC3E}">
        <p14:creationId xmlns:p14="http://schemas.microsoft.com/office/powerpoint/2010/main" val="2782530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Turf Fields	</a:t>
            </a:r>
          </a:p>
        </p:txBody>
      </p:sp>
      <p:sp>
        <p:nvSpPr>
          <p:cNvPr id="3" name="Content Placeholder 2"/>
          <p:cNvSpPr>
            <a:spLocks noGrp="1"/>
          </p:cNvSpPr>
          <p:nvPr>
            <p:ph idx="1"/>
          </p:nvPr>
        </p:nvSpPr>
        <p:spPr>
          <a:xfrm>
            <a:off x="-685800" y="1565758"/>
            <a:ext cx="10515600" cy="4611211"/>
          </a:xfrm>
        </p:spPr>
        <p:txBody>
          <a:bodyPr>
            <a:normAutofit/>
          </a:bodyPr>
          <a:lstStyle/>
          <a:p>
            <a:r>
              <a:rPr lang="en-US" dirty="0"/>
              <a:t>AMS &amp; Pappas</a:t>
            </a:r>
          </a:p>
          <a:p>
            <a:r>
              <a:rPr lang="en-US" dirty="0"/>
              <a:t>It is your responsibility to e-mail the opposing coach(</a:t>
            </a:r>
            <a:r>
              <a:rPr lang="en-US" dirty="0" err="1"/>
              <a:t>es</a:t>
            </a:r>
            <a:r>
              <a:rPr lang="en-US" dirty="0"/>
              <a:t>) and inform them of field restrictions. Email contacts are found on your schedule, </a:t>
            </a:r>
          </a:p>
          <a:p>
            <a:pPr lvl="1">
              <a:buFont typeface="Wingdings" panose="05000000000000000000" pitchFamily="2" charset="2"/>
              <a:buChar char="Ø"/>
            </a:pPr>
            <a:r>
              <a:rPr lang="en-US" dirty="0"/>
              <a:t>Nothing but water – no food, no sports beverages, no coffee, etc.</a:t>
            </a:r>
          </a:p>
          <a:p>
            <a:pPr lvl="1">
              <a:buFont typeface="Wingdings" panose="05000000000000000000" pitchFamily="2" charset="2"/>
              <a:buChar char="Ø"/>
            </a:pPr>
            <a:r>
              <a:rPr lang="en-US" dirty="0"/>
              <a:t>No strollers, folding chairs, benches, pets</a:t>
            </a:r>
          </a:p>
          <a:p>
            <a:pPr lvl="1">
              <a:buFont typeface="Wingdings" panose="05000000000000000000" pitchFamily="2" charset="2"/>
              <a:buChar char="Ø"/>
            </a:pPr>
            <a:r>
              <a:rPr lang="en-US" dirty="0"/>
              <a:t>Parents/spectators should remain outside fence or in bleachers</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886909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Setup</a:t>
            </a:r>
          </a:p>
        </p:txBody>
      </p:sp>
      <p:sp>
        <p:nvSpPr>
          <p:cNvPr id="3" name="Content Placeholder 2"/>
          <p:cNvSpPr>
            <a:spLocks noGrp="1"/>
          </p:cNvSpPr>
          <p:nvPr>
            <p:ph idx="1"/>
          </p:nvPr>
        </p:nvSpPr>
        <p:spPr/>
        <p:txBody>
          <a:bodyPr>
            <a:normAutofit fontScale="92500" lnSpcReduction="10000"/>
          </a:bodyPr>
          <a:lstStyle/>
          <a:p>
            <a:r>
              <a:rPr lang="en-US" dirty="0"/>
              <a:t>First game of the day</a:t>
            </a:r>
          </a:p>
          <a:p>
            <a:pPr lvl="1"/>
            <a:r>
              <a:rPr lang="en-US" dirty="0"/>
              <a:t>Equipment is in storage box next to shed at AMS, inside shed at Pappas. Lockbox on the storage box (AMS and Bryn </a:t>
            </a:r>
            <a:r>
              <a:rPr lang="en-US" dirty="0" err="1"/>
              <a:t>Mawr</a:t>
            </a:r>
            <a:r>
              <a:rPr lang="en-US" dirty="0"/>
              <a:t>) or on the field side of shed  Pappas) underneath bleachers</a:t>
            </a:r>
          </a:p>
          <a:p>
            <a:pPr lvl="2"/>
            <a:r>
              <a:rPr lang="en-US" dirty="0"/>
              <a:t>Combinations will be e-mailed</a:t>
            </a:r>
          </a:p>
          <a:p>
            <a:pPr lvl="2"/>
            <a:r>
              <a:rPr lang="en-US" dirty="0"/>
              <a:t>Key is in lockbox</a:t>
            </a:r>
          </a:p>
          <a:p>
            <a:pPr lvl="2"/>
            <a:r>
              <a:rPr lang="en-US" dirty="0"/>
              <a:t>Storage boxes have 2 locks; one under each front corner</a:t>
            </a:r>
          </a:p>
          <a:p>
            <a:pPr lvl="1"/>
            <a:r>
              <a:rPr lang="en-US" dirty="0"/>
              <a:t>Put out corner flags</a:t>
            </a:r>
          </a:p>
          <a:p>
            <a:pPr lvl="1"/>
            <a:r>
              <a:rPr lang="en-US" dirty="0"/>
              <a:t>Put out goal weights</a:t>
            </a:r>
          </a:p>
          <a:p>
            <a:pPr lvl="1"/>
            <a:r>
              <a:rPr lang="en-US" dirty="0"/>
              <a:t>Game balls</a:t>
            </a:r>
          </a:p>
          <a:p>
            <a:pPr lvl="1"/>
            <a:r>
              <a:rPr lang="en-US" dirty="0"/>
              <a:t>Open restrooms</a:t>
            </a:r>
          </a:p>
          <a:p>
            <a:pPr lvl="2"/>
            <a:r>
              <a:rPr lang="en-US" dirty="0"/>
              <a:t>Restroom keys for AHS and Pappas are also with storage box key, but Pappas will be open. </a:t>
            </a:r>
          </a:p>
          <a:p>
            <a:endParaRPr lang="en-US" dirty="0"/>
          </a:p>
        </p:txBody>
      </p:sp>
    </p:spTree>
    <p:extLst>
      <p:ext uri="{BB962C8B-B14F-4D97-AF65-F5344CB8AC3E}">
        <p14:creationId xmlns:p14="http://schemas.microsoft.com/office/powerpoint/2010/main" val="3265845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Time</a:t>
            </a:r>
          </a:p>
        </p:txBody>
      </p:sp>
      <p:sp>
        <p:nvSpPr>
          <p:cNvPr id="3" name="Content Placeholder 2"/>
          <p:cNvSpPr>
            <a:spLocks noGrp="1"/>
          </p:cNvSpPr>
          <p:nvPr>
            <p:ph idx="1"/>
          </p:nvPr>
        </p:nvSpPr>
        <p:spPr/>
        <p:txBody>
          <a:bodyPr/>
          <a:lstStyle/>
          <a:p>
            <a:r>
              <a:rPr lang="en-US" dirty="0"/>
              <a:t>2 copies of your APPROVED roster</a:t>
            </a:r>
          </a:p>
          <a:p>
            <a:pPr lvl="1"/>
            <a:r>
              <a:rPr lang="en-US" dirty="0"/>
              <a:t>As soon as you are approved, print a bunch of copies</a:t>
            </a:r>
          </a:p>
          <a:p>
            <a:pPr lvl="1"/>
            <a:r>
              <a:rPr lang="en-US" dirty="0"/>
              <a:t>I have copies for emergencies</a:t>
            </a:r>
          </a:p>
          <a:p>
            <a:r>
              <a:rPr lang="en-US" dirty="0"/>
              <a:t>Coach </a:t>
            </a:r>
            <a:r>
              <a:rPr lang="en-US" dirty="0" err="1"/>
              <a:t>Passcards</a:t>
            </a:r>
            <a:endParaRPr lang="en-US" dirty="0"/>
          </a:p>
          <a:p>
            <a:pPr lvl="1"/>
            <a:r>
              <a:rPr lang="en-US" dirty="0"/>
              <a:t>Every coach on sideline</a:t>
            </a:r>
          </a:p>
          <a:p>
            <a:pPr lvl="1"/>
            <a:r>
              <a:rPr lang="en-US" dirty="0"/>
              <a:t>Max 3 per team</a:t>
            </a:r>
          </a:p>
          <a:p>
            <a:r>
              <a:rPr lang="en-US" dirty="0"/>
              <a:t>Player </a:t>
            </a:r>
            <a:r>
              <a:rPr lang="en-US" dirty="0" err="1"/>
              <a:t>Passcards</a:t>
            </a:r>
            <a:endParaRPr lang="en-US" dirty="0"/>
          </a:p>
          <a:p>
            <a:pPr lvl="1"/>
            <a:r>
              <a:rPr lang="en-US" dirty="0"/>
              <a:t>Not required in fall</a:t>
            </a:r>
          </a:p>
        </p:txBody>
      </p:sp>
    </p:spTree>
    <p:extLst>
      <p:ext uri="{BB962C8B-B14F-4D97-AF65-F5344CB8AC3E}">
        <p14:creationId xmlns:p14="http://schemas.microsoft.com/office/powerpoint/2010/main" val="3903037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Breakdown</a:t>
            </a:r>
          </a:p>
        </p:txBody>
      </p:sp>
      <p:sp>
        <p:nvSpPr>
          <p:cNvPr id="3" name="Content Placeholder 2"/>
          <p:cNvSpPr>
            <a:spLocks noGrp="1"/>
          </p:cNvSpPr>
          <p:nvPr>
            <p:ph idx="1"/>
          </p:nvPr>
        </p:nvSpPr>
        <p:spPr/>
        <p:txBody>
          <a:bodyPr/>
          <a:lstStyle/>
          <a:p>
            <a:r>
              <a:rPr lang="en-US" dirty="0"/>
              <a:t>If you are the last team of the day</a:t>
            </a:r>
          </a:p>
          <a:p>
            <a:pPr lvl="1"/>
            <a:r>
              <a:rPr lang="en-US" dirty="0"/>
              <a:t>Put corner flags, goal weights and game balls back in the storage box</a:t>
            </a:r>
          </a:p>
          <a:p>
            <a:pPr lvl="1"/>
            <a:r>
              <a:rPr lang="en-US" b="1" dirty="0">
                <a:solidFill>
                  <a:srgbClr val="C00000"/>
                </a:solidFill>
              </a:rPr>
              <a:t>Be sure restrooms are LOCKED</a:t>
            </a:r>
            <a:r>
              <a:rPr lang="en-US" dirty="0"/>
              <a:t>.  Even if there is another group behind you, if they are not United Soccer of Auburn, then lock everything up.  If those groups are supposed to have access to restrooms, they will have a key. </a:t>
            </a:r>
          </a:p>
          <a:p>
            <a:pPr lvl="1"/>
            <a:r>
              <a:rPr lang="en-US" dirty="0"/>
              <a:t>Make sure the keys are NOT in the storage box</a:t>
            </a:r>
          </a:p>
          <a:p>
            <a:pPr lvl="1"/>
            <a:r>
              <a:rPr lang="en-US" dirty="0"/>
              <a:t>Lock the storage box</a:t>
            </a:r>
          </a:p>
          <a:p>
            <a:pPr lvl="1"/>
            <a:r>
              <a:rPr lang="en-US" dirty="0"/>
              <a:t>Replace keys in lockbox and be sure lockbox is locked</a:t>
            </a:r>
          </a:p>
        </p:txBody>
      </p:sp>
    </p:spTree>
    <p:extLst>
      <p:ext uri="{BB962C8B-B14F-4D97-AF65-F5344CB8AC3E}">
        <p14:creationId xmlns:p14="http://schemas.microsoft.com/office/powerpoint/2010/main" val="3485487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Management</a:t>
            </a:r>
          </a:p>
        </p:txBody>
      </p:sp>
      <p:sp>
        <p:nvSpPr>
          <p:cNvPr id="3" name="Content Placeholder 2"/>
          <p:cNvSpPr>
            <a:spLocks noGrp="1"/>
          </p:cNvSpPr>
          <p:nvPr>
            <p:ph idx="1"/>
          </p:nvPr>
        </p:nvSpPr>
        <p:spPr/>
        <p:txBody>
          <a:bodyPr/>
          <a:lstStyle/>
          <a:p>
            <a:r>
              <a:rPr lang="en-US" dirty="0"/>
              <a:t>Equal playing time</a:t>
            </a:r>
          </a:p>
          <a:p>
            <a:r>
              <a:rPr lang="en-US" dirty="0"/>
              <a:t>Do not address referees during match (see MAYS guidelines)</a:t>
            </a:r>
          </a:p>
          <a:p>
            <a:r>
              <a:rPr lang="en-US" dirty="0"/>
              <a:t>Sportsmanship is paramount</a:t>
            </a:r>
          </a:p>
          <a:p>
            <a:r>
              <a:rPr lang="en-US" dirty="0"/>
              <a:t>We coaches are responsible for our parents</a:t>
            </a:r>
          </a:p>
          <a:p>
            <a:r>
              <a:rPr lang="en-US" dirty="0"/>
              <a:t>8 goal rule</a:t>
            </a:r>
          </a:p>
        </p:txBody>
      </p:sp>
    </p:spTree>
    <p:extLst>
      <p:ext uri="{BB962C8B-B14F-4D97-AF65-F5344CB8AC3E}">
        <p14:creationId xmlns:p14="http://schemas.microsoft.com/office/powerpoint/2010/main" val="3611540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Tournament Play</a:t>
            </a:r>
          </a:p>
        </p:txBody>
      </p:sp>
      <p:sp>
        <p:nvSpPr>
          <p:cNvPr id="3" name="Content Placeholder 2"/>
          <p:cNvSpPr>
            <a:spLocks noGrp="1"/>
          </p:cNvSpPr>
          <p:nvPr>
            <p:ph idx="1"/>
          </p:nvPr>
        </p:nvSpPr>
        <p:spPr/>
        <p:txBody>
          <a:bodyPr>
            <a:normAutofit fontScale="92500" lnSpcReduction="10000"/>
          </a:bodyPr>
          <a:lstStyle/>
          <a:p>
            <a:r>
              <a:rPr lang="en-US" dirty="0"/>
              <a:t>Will post on our website as we receive them</a:t>
            </a:r>
          </a:p>
          <a:p>
            <a:r>
              <a:rPr lang="en-US" dirty="0"/>
              <a:t>Many Opportunities</a:t>
            </a:r>
          </a:p>
          <a:p>
            <a:r>
              <a:rPr lang="en-US" dirty="0"/>
              <a:t>Does not need to just be “your” rostered team</a:t>
            </a:r>
          </a:p>
          <a:p>
            <a:pPr lvl="1"/>
            <a:r>
              <a:rPr lang="en-US" dirty="0"/>
              <a:t>Note: As long as any player you take on your team has been registered spring 2016, or fall 2016 they are covered by insurance.</a:t>
            </a:r>
          </a:p>
          <a:p>
            <a:r>
              <a:rPr lang="en-US" dirty="0"/>
              <a:t>Out of state play requires Mass Youth waiver unless you are participating as a separate organization or have separate insurance coverage</a:t>
            </a:r>
          </a:p>
          <a:p>
            <a:r>
              <a:rPr lang="en-US" dirty="0"/>
              <a:t>Boarded indoor soccer is never covered, and you cannot participate as a United Soccer of Auburn-affiliated organization</a:t>
            </a:r>
          </a:p>
        </p:txBody>
      </p:sp>
    </p:spTree>
    <p:extLst>
      <p:ext uri="{BB962C8B-B14F-4D97-AF65-F5344CB8AC3E}">
        <p14:creationId xmlns:p14="http://schemas.microsoft.com/office/powerpoint/2010/main" val="1716787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Indoor Play</a:t>
            </a:r>
          </a:p>
        </p:txBody>
      </p:sp>
      <p:sp>
        <p:nvSpPr>
          <p:cNvPr id="3" name="Content Placeholder 2"/>
          <p:cNvSpPr>
            <a:spLocks noGrp="1"/>
          </p:cNvSpPr>
          <p:nvPr>
            <p:ph idx="1"/>
          </p:nvPr>
        </p:nvSpPr>
        <p:spPr/>
        <p:txBody>
          <a:bodyPr>
            <a:normAutofit lnSpcReduction="10000"/>
          </a:bodyPr>
          <a:lstStyle/>
          <a:p>
            <a:r>
              <a:rPr lang="en-US" dirty="0"/>
              <a:t>USA does not organize indoor soccer leagues  - individual coaches may do so</a:t>
            </a:r>
          </a:p>
          <a:p>
            <a:pPr lvl="1"/>
            <a:r>
              <a:rPr lang="en-US" dirty="0"/>
              <a:t>We will be running </a:t>
            </a:r>
            <a:r>
              <a:rPr lang="en-US" dirty="0" err="1"/>
              <a:t>futsol</a:t>
            </a:r>
            <a:r>
              <a:rPr lang="en-US" dirty="0"/>
              <a:t> this winter</a:t>
            </a:r>
          </a:p>
          <a:p>
            <a:r>
              <a:rPr lang="en-US" b="1" dirty="0"/>
              <a:t>Boarded</a:t>
            </a:r>
            <a:r>
              <a:rPr lang="en-US" dirty="0"/>
              <a:t> indoor soccer is specifically excluded from Mass Youth Soccer Insurance coverage:</a:t>
            </a:r>
          </a:p>
          <a:p>
            <a:pPr lvl="1"/>
            <a:r>
              <a:rPr lang="en-US" dirty="0"/>
              <a:t>Do not use the SportsManager site to communicate for indoor soccer</a:t>
            </a:r>
          </a:p>
          <a:p>
            <a:pPr lvl="2"/>
            <a:r>
              <a:rPr lang="en-US" dirty="0"/>
              <a:t>You can grab contact info but don’t use system for e-mailing please</a:t>
            </a:r>
          </a:p>
          <a:p>
            <a:pPr lvl="1"/>
            <a:r>
              <a:rPr lang="en-US" dirty="0"/>
              <a:t>You are on your own as far as liability – the fee and waiver you sign with the complex covers them, not you</a:t>
            </a:r>
          </a:p>
          <a:p>
            <a:pPr lvl="2"/>
            <a:r>
              <a:rPr lang="en-US" dirty="0"/>
              <a:t>NSCAA membership includes $1 million liability. Not a bad idea</a:t>
            </a:r>
          </a:p>
        </p:txBody>
      </p:sp>
    </p:spTree>
    <p:extLst>
      <p:ext uri="{BB962C8B-B14F-4D97-AF65-F5344CB8AC3E}">
        <p14:creationId xmlns:p14="http://schemas.microsoft.com/office/powerpoint/2010/main" val="2765898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Spring Postseason</a:t>
            </a:r>
          </a:p>
        </p:txBody>
      </p:sp>
      <p:sp>
        <p:nvSpPr>
          <p:cNvPr id="3" name="Content Placeholder 2"/>
          <p:cNvSpPr>
            <a:spLocks noGrp="1"/>
          </p:cNvSpPr>
          <p:nvPr>
            <p:ph idx="1"/>
          </p:nvPr>
        </p:nvSpPr>
        <p:spPr/>
        <p:txBody>
          <a:bodyPr/>
          <a:lstStyle/>
          <a:p>
            <a:r>
              <a:rPr lang="en-US" dirty="0"/>
              <a:t>U10 – NA</a:t>
            </a:r>
          </a:p>
          <a:p>
            <a:r>
              <a:rPr lang="en-US" dirty="0"/>
              <a:t>U12 &amp; U14 D3</a:t>
            </a:r>
          </a:p>
          <a:p>
            <a:pPr lvl="1"/>
            <a:r>
              <a:rPr lang="en-US" dirty="0"/>
              <a:t>Gaffney Cup June 4 &amp; 5 Usually </a:t>
            </a:r>
            <a:r>
              <a:rPr lang="en-US" dirty="0" err="1"/>
              <a:t>Ruell</a:t>
            </a:r>
            <a:r>
              <a:rPr lang="en-US" dirty="0"/>
              <a:t> in Oxford</a:t>
            </a:r>
          </a:p>
          <a:p>
            <a:r>
              <a:rPr lang="en-US" dirty="0"/>
              <a:t>U12 and up, D1 and D2</a:t>
            </a:r>
          </a:p>
          <a:p>
            <a:pPr lvl="1"/>
            <a:r>
              <a:rPr lang="en-US" dirty="0"/>
              <a:t>MAYS playoffs begin in early June</a:t>
            </a:r>
            <a:endParaRPr lang="en-US" baseline="30000" dirty="0"/>
          </a:p>
          <a:p>
            <a:pPr lvl="1"/>
            <a:r>
              <a:rPr lang="en-US" dirty="0"/>
              <a:t>MTOC  late  June in Lancaster</a:t>
            </a:r>
          </a:p>
          <a:p>
            <a:pPr lvl="2"/>
            <a:r>
              <a:rPr lang="en-US" dirty="0"/>
              <a:t>MAYS Champs at each age level and division</a:t>
            </a:r>
          </a:p>
        </p:txBody>
      </p:sp>
    </p:spTree>
    <p:extLst>
      <p:ext uri="{BB962C8B-B14F-4D97-AF65-F5344CB8AC3E}">
        <p14:creationId xmlns:p14="http://schemas.microsoft.com/office/powerpoint/2010/main" val="155313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Questions/Issues/Concerns</a:t>
            </a:r>
          </a:p>
        </p:txBody>
      </p:sp>
      <p:sp>
        <p:nvSpPr>
          <p:cNvPr id="3" name="Content Placeholder 2"/>
          <p:cNvSpPr>
            <a:spLocks noGrp="1"/>
          </p:cNvSpPr>
          <p:nvPr>
            <p:ph idx="1"/>
          </p:nvPr>
        </p:nvSpPr>
        <p:spPr/>
        <p:txBody>
          <a:bodyPr>
            <a:normAutofit lnSpcReduction="10000"/>
          </a:bodyPr>
          <a:lstStyle/>
          <a:p>
            <a:r>
              <a:rPr lang="en-US" dirty="0"/>
              <a:t>Coordinators</a:t>
            </a:r>
          </a:p>
          <a:p>
            <a:pPr lvl="1"/>
            <a:r>
              <a:rPr lang="en-US" dirty="0">
                <a:hlinkClick r:id="rId3"/>
              </a:rPr>
              <a:t>U5u6@usauburn.com</a:t>
            </a:r>
            <a:endParaRPr lang="en-US" dirty="0"/>
          </a:p>
          <a:p>
            <a:pPr lvl="1"/>
            <a:r>
              <a:rPr lang="en-US" dirty="0">
                <a:hlinkClick r:id="rId4"/>
              </a:rPr>
              <a:t>U8@usauburn.com</a:t>
            </a:r>
            <a:endParaRPr lang="en-US" dirty="0"/>
          </a:p>
          <a:p>
            <a:pPr lvl="1"/>
            <a:r>
              <a:rPr lang="en-US" dirty="0">
                <a:hlinkClick r:id="rId5"/>
              </a:rPr>
              <a:t>girls@usauburn.com</a:t>
            </a:r>
            <a:r>
              <a:rPr lang="en-US" dirty="0"/>
              <a:t> (travel)</a:t>
            </a:r>
          </a:p>
          <a:p>
            <a:pPr lvl="1"/>
            <a:r>
              <a:rPr lang="en-US" dirty="0"/>
              <a:t>boys@usauburn.com (travel)</a:t>
            </a:r>
          </a:p>
          <a:p>
            <a:pPr lvl="1"/>
            <a:r>
              <a:rPr lang="en-US" dirty="0"/>
              <a:t>tops@usauburn.com</a:t>
            </a:r>
          </a:p>
          <a:p>
            <a:r>
              <a:rPr lang="en-US" dirty="0"/>
              <a:t>Executive Board</a:t>
            </a:r>
          </a:p>
          <a:p>
            <a:pPr lvl="1"/>
            <a:r>
              <a:rPr lang="en-US" dirty="0">
                <a:hlinkClick r:id="rId6"/>
              </a:rPr>
              <a:t>president@usauburn.com</a:t>
            </a:r>
            <a:endParaRPr lang="en-US" dirty="0"/>
          </a:p>
          <a:p>
            <a:r>
              <a:rPr lang="en-US" dirty="0"/>
              <a:t>Travel/League</a:t>
            </a:r>
          </a:p>
          <a:p>
            <a:pPr lvl="1"/>
            <a:r>
              <a:rPr lang="en-US" dirty="0"/>
              <a:t>Must go through Town Rep (currently Jeff LaBonte)</a:t>
            </a:r>
          </a:p>
          <a:p>
            <a:pPr lvl="1"/>
            <a:r>
              <a:rPr lang="en-US" dirty="0"/>
              <a:t>Please do not contact MAYS directly</a:t>
            </a:r>
          </a:p>
        </p:txBody>
      </p:sp>
    </p:spTree>
    <p:extLst>
      <p:ext uri="{BB962C8B-B14F-4D97-AF65-F5344CB8AC3E}">
        <p14:creationId xmlns:p14="http://schemas.microsoft.com/office/powerpoint/2010/main" val="3092065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United Soccer of Auburn</a:t>
            </a:r>
          </a:p>
        </p:txBody>
      </p:sp>
      <p:sp>
        <p:nvSpPr>
          <p:cNvPr id="3" name="Content Placeholder 2"/>
          <p:cNvSpPr>
            <a:spLocks noGrp="1"/>
          </p:cNvSpPr>
          <p:nvPr>
            <p:ph idx="1"/>
          </p:nvPr>
        </p:nvSpPr>
        <p:spPr/>
        <p:txBody>
          <a:bodyPr/>
          <a:lstStyle/>
          <a:p>
            <a:r>
              <a:rPr lang="en-US" dirty="0"/>
              <a:t>Board of Directors</a:t>
            </a:r>
          </a:p>
          <a:p>
            <a:r>
              <a:rPr lang="en-US" dirty="0"/>
              <a:t>Executive Board</a:t>
            </a:r>
          </a:p>
          <a:p>
            <a:pPr lvl="1"/>
            <a:r>
              <a:rPr lang="en-US" dirty="0"/>
              <a:t>President, Vice President, Secretary, Treasurer</a:t>
            </a:r>
          </a:p>
          <a:p>
            <a:pPr lvl="2"/>
            <a:r>
              <a:rPr lang="en-US" dirty="0"/>
              <a:t>Program/Age Coordinators, Registrar, Director, Fields, Equipment</a:t>
            </a:r>
          </a:p>
          <a:p>
            <a:r>
              <a:rPr lang="en-US" dirty="0"/>
              <a:t>Members (Voting)</a:t>
            </a:r>
          </a:p>
          <a:p>
            <a:pPr lvl="1"/>
            <a:r>
              <a:rPr lang="en-US" dirty="0"/>
              <a:t>BOD + coaches from prior 2 season</a:t>
            </a:r>
          </a:p>
        </p:txBody>
      </p:sp>
    </p:spTree>
    <p:extLst>
      <p:ext uri="{BB962C8B-B14F-4D97-AF65-F5344CB8AC3E}">
        <p14:creationId xmlns:p14="http://schemas.microsoft.com/office/powerpoint/2010/main" val="118875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	</a:t>
            </a:r>
          </a:p>
        </p:txBody>
      </p:sp>
      <p:sp>
        <p:nvSpPr>
          <p:cNvPr id="3" name="Content Placeholder 2"/>
          <p:cNvSpPr>
            <a:spLocks noGrp="1"/>
          </p:cNvSpPr>
          <p:nvPr>
            <p:ph idx="1"/>
          </p:nvPr>
        </p:nvSpPr>
        <p:spPr/>
        <p:txBody>
          <a:bodyPr/>
          <a:lstStyle/>
          <a:p>
            <a:r>
              <a:rPr lang="en-US" dirty="0"/>
              <a:t>Bylaws/Constitution</a:t>
            </a:r>
          </a:p>
          <a:p>
            <a:pPr lvl="1"/>
            <a:r>
              <a:rPr lang="en-US" dirty="0"/>
              <a:t>Policies</a:t>
            </a:r>
          </a:p>
          <a:p>
            <a:r>
              <a:rPr lang="en-US" dirty="0"/>
              <a:t>Monthly BOD meetings	</a:t>
            </a:r>
          </a:p>
          <a:p>
            <a:pPr lvl="1"/>
            <a:r>
              <a:rPr lang="en-US" dirty="0"/>
              <a:t>2</a:t>
            </a:r>
            <a:r>
              <a:rPr lang="en-US" baseline="30000" dirty="0"/>
              <a:t>nd</a:t>
            </a:r>
            <a:r>
              <a:rPr lang="en-US" dirty="0"/>
              <a:t> Sunday @7pm Pakachoag Church</a:t>
            </a:r>
          </a:p>
          <a:p>
            <a:r>
              <a:rPr lang="en-US" dirty="0"/>
              <a:t>Annual General Meeting</a:t>
            </a:r>
          </a:p>
          <a:p>
            <a:pPr lvl="1"/>
            <a:r>
              <a:rPr lang="en-US" dirty="0"/>
              <a:t>November</a:t>
            </a:r>
          </a:p>
          <a:p>
            <a:r>
              <a:rPr lang="en-US" dirty="0"/>
              <a:t>Corporate Meeting</a:t>
            </a:r>
          </a:p>
          <a:p>
            <a:pPr lvl="1"/>
            <a:r>
              <a:rPr lang="en-US" dirty="0"/>
              <a:t>June	</a:t>
            </a:r>
          </a:p>
        </p:txBody>
      </p:sp>
    </p:spTree>
    <p:extLst>
      <p:ext uri="{BB962C8B-B14F-4D97-AF65-F5344CB8AC3E}">
        <p14:creationId xmlns:p14="http://schemas.microsoft.com/office/powerpoint/2010/main" val="2121293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and Objectives</a:t>
            </a:r>
          </a:p>
        </p:txBody>
      </p:sp>
      <p:sp>
        <p:nvSpPr>
          <p:cNvPr id="3" name="Content Placeholder 2"/>
          <p:cNvSpPr>
            <a:spLocks noGrp="1"/>
          </p:cNvSpPr>
          <p:nvPr>
            <p:ph idx="1"/>
          </p:nvPr>
        </p:nvSpPr>
        <p:spPr/>
        <p:txBody>
          <a:bodyPr/>
          <a:lstStyle/>
          <a:p>
            <a:r>
              <a:rPr lang="en-US" dirty="0"/>
              <a:t>Fun</a:t>
            </a:r>
          </a:p>
          <a:p>
            <a:r>
              <a:rPr lang="en-US" dirty="0"/>
              <a:t>Player and Coach Retention</a:t>
            </a:r>
          </a:p>
          <a:p>
            <a:r>
              <a:rPr lang="en-US" dirty="0"/>
              <a:t>Fun</a:t>
            </a:r>
          </a:p>
          <a:p>
            <a:r>
              <a:rPr lang="en-US" dirty="0"/>
              <a:t>Develop Players and Coaches</a:t>
            </a:r>
          </a:p>
          <a:p>
            <a:r>
              <a:rPr lang="en-US" dirty="0"/>
              <a:t>Fun</a:t>
            </a:r>
          </a:p>
        </p:txBody>
      </p:sp>
    </p:spTree>
    <p:extLst>
      <p:ext uri="{BB962C8B-B14F-4D97-AF65-F5344CB8AC3E}">
        <p14:creationId xmlns:p14="http://schemas.microsoft.com/office/powerpoint/2010/main" val="204713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 Policies</a:t>
            </a:r>
          </a:p>
        </p:txBody>
      </p:sp>
      <p:sp>
        <p:nvSpPr>
          <p:cNvPr id="3" name="Content Placeholder 2"/>
          <p:cNvSpPr>
            <a:spLocks noGrp="1"/>
          </p:cNvSpPr>
          <p:nvPr>
            <p:ph idx="1"/>
          </p:nvPr>
        </p:nvSpPr>
        <p:spPr/>
        <p:txBody>
          <a:bodyPr/>
          <a:lstStyle/>
          <a:p>
            <a:r>
              <a:rPr lang="en-US" dirty="0"/>
              <a:t>Coach, Player and Parent Codes of Conduct</a:t>
            </a:r>
          </a:p>
          <a:p>
            <a:pPr lvl="1"/>
            <a:r>
              <a:rPr lang="en-US" dirty="0">
                <a:hlinkClick r:id="rId3"/>
              </a:rPr>
              <a:t>www.unitedsoccerofauburn.com/coaches/code-of-conduct/</a:t>
            </a:r>
            <a:endParaRPr lang="en-US" dirty="0"/>
          </a:p>
          <a:p>
            <a:r>
              <a:rPr lang="en-US" dirty="0"/>
              <a:t>Equal Playing Time</a:t>
            </a:r>
          </a:p>
          <a:p>
            <a:pPr lvl="1"/>
            <a:r>
              <a:rPr lang="en-US" dirty="0">
                <a:hlinkClick r:id="rId4"/>
              </a:rPr>
              <a:t>www.unitedsoccerofauburn.com/forms-and-documents/</a:t>
            </a:r>
            <a:endParaRPr lang="en-US" dirty="0"/>
          </a:p>
          <a:p>
            <a:r>
              <a:rPr lang="en-US" dirty="0"/>
              <a:t>Playing “Up”</a:t>
            </a:r>
          </a:p>
          <a:p>
            <a:pPr lvl="1"/>
            <a:r>
              <a:rPr lang="en-US" dirty="0">
                <a:hlinkClick r:id="rId4"/>
              </a:rPr>
              <a:t>www.unitedsoccerofauburn.com/forms-and-documents/</a:t>
            </a:r>
            <a:endParaRPr lang="en-US" dirty="0"/>
          </a:p>
          <a:p>
            <a:r>
              <a:rPr lang="en-US" dirty="0"/>
              <a:t>Special Accommodations</a:t>
            </a:r>
          </a:p>
        </p:txBody>
      </p:sp>
    </p:spTree>
    <p:extLst>
      <p:ext uri="{BB962C8B-B14F-4D97-AF65-F5344CB8AC3E}">
        <p14:creationId xmlns:p14="http://schemas.microsoft.com/office/powerpoint/2010/main" val="448099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Check</a:t>
            </a:r>
          </a:p>
        </p:txBody>
      </p:sp>
      <p:sp>
        <p:nvSpPr>
          <p:cNvPr id="3" name="Content Placeholder 2"/>
          <p:cNvSpPr>
            <a:spLocks noGrp="1"/>
          </p:cNvSpPr>
          <p:nvPr>
            <p:ph idx="1"/>
          </p:nvPr>
        </p:nvSpPr>
        <p:spPr/>
        <p:txBody>
          <a:bodyPr/>
          <a:lstStyle/>
          <a:p>
            <a:r>
              <a:rPr lang="en-US" dirty="0"/>
              <a:t>Mass Youth Soccer Registration</a:t>
            </a:r>
          </a:p>
          <a:p>
            <a:pPr lvl="1"/>
            <a:r>
              <a:rPr lang="en-US" dirty="0"/>
              <a:t>MUST do this first</a:t>
            </a:r>
          </a:p>
          <a:p>
            <a:pPr lvl="1"/>
            <a:r>
              <a:rPr lang="en-US" dirty="0"/>
              <a:t>NOT the CORI check</a:t>
            </a:r>
          </a:p>
          <a:p>
            <a:pPr lvl="1"/>
            <a:r>
              <a:rPr lang="en-US" dirty="0">
                <a:hlinkClick r:id="rId3"/>
              </a:rPr>
              <a:t>MA Youth Soccer Registration</a:t>
            </a:r>
            <a:endParaRPr lang="en-US" dirty="0"/>
          </a:p>
          <a:p>
            <a:r>
              <a:rPr lang="en-US" dirty="0"/>
              <a:t>CORI Submission</a:t>
            </a:r>
          </a:p>
          <a:p>
            <a:pPr lvl="1"/>
            <a:r>
              <a:rPr lang="en-US" dirty="0"/>
              <a:t>Reply to the e-mail you will receive AFTER Mass Youth Registration</a:t>
            </a:r>
          </a:p>
          <a:p>
            <a:r>
              <a:rPr lang="en-US" dirty="0"/>
              <a:t>List is maintained by Mass Youth Soccer</a:t>
            </a:r>
          </a:p>
          <a:p>
            <a:pPr lvl="1"/>
            <a:r>
              <a:rPr lang="en-US" dirty="0"/>
              <a:t>Not on the list – not </a:t>
            </a:r>
            <a:r>
              <a:rPr lang="en-US" dirty="0" err="1"/>
              <a:t>CORId</a:t>
            </a:r>
            <a:r>
              <a:rPr lang="en-US" dirty="0"/>
              <a:t>.  </a:t>
            </a:r>
          </a:p>
          <a:p>
            <a:pPr lvl="1"/>
            <a:endParaRPr lang="en-US" dirty="0"/>
          </a:p>
        </p:txBody>
      </p:sp>
    </p:spTree>
    <p:extLst>
      <p:ext uri="{BB962C8B-B14F-4D97-AF65-F5344CB8AC3E}">
        <p14:creationId xmlns:p14="http://schemas.microsoft.com/office/powerpoint/2010/main" val="2183859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2454</TotalTime>
  <Words>1827</Words>
  <Application>Microsoft Office PowerPoint</Application>
  <PresentationFormat>On-screen Show (4:3)</PresentationFormat>
  <Paragraphs>296</Paragraphs>
  <Slides>39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Wingdings</vt:lpstr>
      <vt:lpstr>Office Theme</vt:lpstr>
      <vt:lpstr>Coach Orientation Spring 2018</vt:lpstr>
      <vt:lpstr>Organization Structure</vt:lpstr>
      <vt:lpstr>Governing Bodies</vt:lpstr>
      <vt:lpstr>Questions/Issues/Concerns</vt:lpstr>
      <vt:lpstr>United Soccer of Auburn</vt:lpstr>
      <vt:lpstr>Governance </vt:lpstr>
      <vt:lpstr>Philosophy and Objectives</vt:lpstr>
      <vt:lpstr>USA Policies</vt:lpstr>
      <vt:lpstr>Background Check</vt:lpstr>
      <vt:lpstr>Passcard</vt:lpstr>
      <vt:lpstr>Passcard photos</vt:lpstr>
      <vt:lpstr>SportsManager</vt:lpstr>
      <vt:lpstr>PowerPoint Presentation</vt:lpstr>
      <vt:lpstr>In-Town (Recreational) vs. Travel (Competitive)</vt:lpstr>
      <vt:lpstr>Scrimmages/Games</vt:lpstr>
      <vt:lpstr>Scrimmages/Games</vt:lpstr>
      <vt:lpstr>Cancellations</vt:lpstr>
      <vt:lpstr>Development Opportunities</vt:lpstr>
      <vt:lpstr>Travel Leagues</vt:lpstr>
      <vt:lpstr>Approved Roster</vt:lpstr>
      <vt:lpstr>Zero Tolerance</vt:lpstr>
      <vt:lpstr>PowerPoint Presentation</vt:lpstr>
      <vt:lpstr>SportsManager</vt:lpstr>
      <vt:lpstr>Player Safety</vt:lpstr>
      <vt:lpstr>Cancellations/Blackouts</vt:lpstr>
      <vt:lpstr>Coach Cancellation Request</vt:lpstr>
      <vt:lpstr>Game Cancellation Cont.</vt:lpstr>
      <vt:lpstr>Game Selection page for cancellation request – Click the Select button</vt:lpstr>
      <vt:lpstr>Enter reason for cancellation request and click send.</vt:lpstr>
      <vt:lpstr>The request is shown in the queue on the MAYSL site as waiting for approval</vt:lpstr>
      <vt:lpstr>Schedules</vt:lpstr>
      <vt:lpstr>Turf Fields </vt:lpstr>
      <vt:lpstr>Field Setup</vt:lpstr>
      <vt:lpstr>Game Time</vt:lpstr>
      <vt:lpstr>Field Breakdown</vt:lpstr>
      <vt:lpstr>Game Management</vt:lpstr>
      <vt:lpstr>Tournament Play</vt:lpstr>
      <vt:lpstr>Indoor Play</vt:lpstr>
      <vt:lpstr>Spring Postseason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LaBonte</dc:creator>
  <cp:lastModifiedBy>Jeffrey LaBonte</cp:lastModifiedBy>
  <cp:revision>50</cp:revision>
  <cp:lastPrinted>2016-01-29T23:25:41Z</cp:lastPrinted>
  <dcterms:created xsi:type="dcterms:W3CDTF">2016-01-27T20:36:23Z</dcterms:created>
  <dcterms:modified xsi:type="dcterms:W3CDTF">2018-03-18T18:18:10Z</dcterms:modified>
</cp:coreProperties>
</file>